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99" r:id="rId2"/>
    <p:sldId id="257" r:id="rId3"/>
    <p:sldId id="300" r:id="rId4"/>
    <p:sldId id="301" r:id="rId5"/>
    <p:sldId id="269" r:id="rId6"/>
    <p:sldId id="310" r:id="rId7"/>
    <p:sldId id="311" r:id="rId8"/>
    <p:sldId id="312" r:id="rId9"/>
    <p:sldId id="317" r:id="rId10"/>
    <p:sldId id="320" r:id="rId11"/>
    <p:sldId id="319" r:id="rId12"/>
    <p:sldId id="318" r:id="rId13"/>
    <p:sldId id="313" r:id="rId14"/>
    <p:sldId id="314" r:id="rId15"/>
    <p:sldId id="304" r:id="rId16"/>
    <p:sldId id="302" r:id="rId17"/>
    <p:sldId id="303" r:id="rId18"/>
    <p:sldId id="305" r:id="rId19"/>
    <p:sldId id="316" r:id="rId20"/>
    <p:sldId id="306" r:id="rId21"/>
    <p:sldId id="307" r:id="rId22"/>
    <p:sldId id="308" r:id="rId23"/>
    <p:sldId id="315" r:id="rId24"/>
    <p:sldId id="30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74" autoAdjust="0"/>
  </p:normalViewPr>
  <p:slideViewPr>
    <p:cSldViewPr snapToGrid="0" snapToObjects="1">
      <p:cViewPr varScale="1">
        <p:scale>
          <a:sx n="124" d="100"/>
          <a:sy n="124" d="100"/>
        </p:scale>
        <p:origin x="182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What babies can teach us about stress and energy</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a:t>Nov 2014</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a:t>Copyright La </a:t>
            </a:r>
            <a:r>
              <a:rPr lang="en-US" dirty="0" err="1"/>
              <a:t>Cerva</a:t>
            </a:r>
            <a:r>
              <a:rPr lang="en-US"/>
              <a:t> 2014</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0F9D9DB-AA6A-C14F-B2FF-2D5E2780D60F}" type="slidenum">
              <a:rPr lang="en-US" smtClean="0"/>
              <a:t>‹#›</a:t>
            </a:fld>
            <a:endParaRPr lang="en-US"/>
          </a:p>
        </p:txBody>
      </p:sp>
    </p:spTree>
    <p:extLst>
      <p:ext uri="{BB962C8B-B14F-4D97-AF65-F5344CB8AC3E}">
        <p14:creationId xmlns:p14="http://schemas.microsoft.com/office/powerpoint/2010/main" val="3217655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12EADC-9638-724D-8029-127B48D89FF8}" type="datetimeFigureOut">
              <a:rPr lang="en-US" smtClean="0"/>
              <a:t>5/7/19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B9CA9-C0EB-ED41-8907-C33B390D14A9}" type="slidenum">
              <a:rPr lang="en-US" smtClean="0"/>
              <a:t>‹#›</a:t>
            </a:fld>
            <a:endParaRPr lang="en-US"/>
          </a:p>
        </p:txBody>
      </p:sp>
    </p:spTree>
    <p:extLst>
      <p:ext uri="{BB962C8B-B14F-4D97-AF65-F5344CB8AC3E}">
        <p14:creationId xmlns:p14="http://schemas.microsoft.com/office/powerpoint/2010/main" val="40497465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46AABF-F798-E14D-8CD2-108199B47C18}" type="slidenum">
              <a:rPr lang="en-US"/>
              <a:pPr/>
              <a:t>4</a:t>
            </a:fld>
            <a:endParaRPr lang="en-US"/>
          </a:p>
        </p:txBody>
      </p:sp>
      <p:sp>
        <p:nvSpPr>
          <p:cNvPr id="481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3CF1BDA-03E5-2A49-AE90-7C90572A5BD1}" type="slidenum">
              <a:rPr lang="en-US"/>
              <a:pPr>
                <a:defRPr/>
              </a:pPr>
              <a:t>6</a:t>
            </a:fld>
            <a:endParaRPr lang="en-US"/>
          </a:p>
        </p:txBody>
      </p:sp>
      <p:sp>
        <p:nvSpPr>
          <p:cNvPr id="117762"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177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CCCA83-821C-5B4F-A6FC-C78640661C88}" type="slidenum">
              <a:rPr lang="en-US"/>
              <a:pPr/>
              <a:t>24</a:t>
            </a:fld>
            <a:endParaRPr lang="en-US"/>
          </a:p>
        </p:txBody>
      </p:sp>
      <p:sp>
        <p:nvSpPr>
          <p:cNvPr id="931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931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04F406-77AC-684F-B737-793A2423A84A}" type="datetimeFigureOut">
              <a:rPr lang="en-US" smtClean="0"/>
              <a:t>5/7/19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0624C-C2FF-0D4E-A5D7-B5D6B903BC07}" type="slidenum">
              <a:rPr lang="en-US" smtClean="0"/>
              <a:t>‹#›</a:t>
            </a:fld>
            <a:endParaRPr lang="en-US"/>
          </a:p>
        </p:txBody>
      </p:sp>
    </p:spTree>
    <p:extLst>
      <p:ext uri="{BB962C8B-B14F-4D97-AF65-F5344CB8AC3E}">
        <p14:creationId xmlns:p14="http://schemas.microsoft.com/office/powerpoint/2010/main" val="357558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4F406-77AC-684F-B737-793A2423A84A}" type="datetimeFigureOut">
              <a:rPr lang="en-US" smtClean="0"/>
              <a:t>5/7/19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0624C-C2FF-0D4E-A5D7-B5D6B903BC07}" type="slidenum">
              <a:rPr lang="en-US" smtClean="0"/>
              <a:t>‹#›</a:t>
            </a:fld>
            <a:endParaRPr lang="en-US"/>
          </a:p>
        </p:txBody>
      </p:sp>
    </p:spTree>
    <p:extLst>
      <p:ext uri="{BB962C8B-B14F-4D97-AF65-F5344CB8AC3E}">
        <p14:creationId xmlns:p14="http://schemas.microsoft.com/office/powerpoint/2010/main" val="1260846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4F406-77AC-684F-B737-793A2423A84A}" type="datetimeFigureOut">
              <a:rPr lang="en-US" smtClean="0"/>
              <a:t>5/7/19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0624C-C2FF-0D4E-A5D7-B5D6B903BC07}" type="slidenum">
              <a:rPr lang="en-US" smtClean="0"/>
              <a:t>‹#›</a:t>
            </a:fld>
            <a:endParaRPr lang="en-US"/>
          </a:p>
        </p:txBody>
      </p:sp>
    </p:spTree>
    <p:extLst>
      <p:ext uri="{BB962C8B-B14F-4D97-AF65-F5344CB8AC3E}">
        <p14:creationId xmlns:p14="http://schemas.microsoft.com/office/powerpoint/2010/main" val="3258657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4F406-77AC-684F-B737-793A2423A84A}" type="datetimeFigureOut">
              <a:rPr lang="en-US" smtClean="0"/>
              <a:t>5/7/19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0624C-C2FF-0D4E-A5D7-B5D6B903BC07}" type="slidenum">
              <a:rPr lang="en-US" smtClean="0"/>
              <a:t>‹#›</a:t>
            </a:fld>
            <a:endParaRPr lang="en-US"/>
          </a:p>
        </p:txBody>
      </p:sp>
    </p:spTree>
    <p:extLst>
      <p:ext uri="{BB962C8B-B14F-4D97-AF65-F5344CB8AC3E}">
        <p14:creationId xmlns:p14="http://schemas.microsoft.com/office/powerpoint/2010/main" val="1660726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04F406-77AC-684F-B737-793A2423A84A}" type="datetimeFigureOut">
              <a:rPr lang="en-US" smtClean="0"/>
              <a:t>5/7/19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0624C-C2FF-0D4E-A5D7-B5D6B903BC07}" type="slidenum">
              <a:rPr lang="en-US" smtClean="0"/>
              <a:t>‹#›</a:t>
            </a:fld>
            <a:endParaRPr lang="en-US"/>
          </a:p>
        </p:txBody>
      </p:sp>
    </p:spTree>
    <p:extLst>
      <p:ext uri="{BB962C8B-B14F-4D97-AF65-F5344CB8AC3E}">
        <p14:creationId xmlns:p14="http://schemas.microsoft.com/office/powerpoint/2010/main" val="112482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04F406-77AC-684F-B737-793A2423A84A}" type="datetimeFigureOut">
              <a:rPr lang="en-US" smtClean="0"/>
              <a:t>5/7/19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0624C-C2FF-0D4E-A5D7-B5D6B903BC07}" type="slidenum">
              <a:rPr lang="en-US" smtClean="0"/>
              <a:t>‹#›</a:t>
            </a:fld>
            <a:endParaRPr lang="en-US"/>
          </a:p>
        </p:txBody>
      </p:sp>
    </p:spTree>
    <p:extLst>
      <p:ext uri="{BB962C8B-B14F-4D97-AF65-F5344CB8AC3E}">
        <p14:creationId xmlns:p14="http://schemas.microsoft.com/office/powerpoint/2010/main" val="146100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04F406-77AC-684F-B737-793A2423A84A}" type="datetimeFigureOut">
              <a:rPr lang="en-US" smtClean="0"/>
              <a:t>5/7/19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20624C-C2FF-0D4E-A5D7-B5D6B903BC07}" type="slidenum">
              <a:rPr lang="en-US" smtClean="0"/>
              <a:t>‹#›</a:t>
            </a:fld>
            <a:endParaRPr lang="en-US"/>
          </a:p>
        </p:txBody>
      </p:sp>
    </p:spTree>
    <p:extLst>
      <p:ext uri="{BB962C8B-B14F-4D97-AF65-F5344CB8AC3E}">
        <p14:creationId xmlns:p14="http://schemas.microsoft.com/office/powerpoint/2010/main" val="2950357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04F406-77AC-684F-B737-793A2423A84A}" type="datetimeFigureOut">
              <a:rPr lang="en-US" smtClean="0"/>
              <a:t>5/7/19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20624C-C2FF-0D4E-A5D7-B5D6B903BC07}" type="slidenum">
              <a:rPr lang="en-US" smtClean="0"/>
              <a:t>‹#›</a:t>
            </a:fld>
            <a:endParaRPr lang="en-US"/>
          </a:p>
        </p:txBody>
      </p:sp>
    </p:spTree>
    <p:extLst>
      <p:ext uri="{BB962C8B-B14F-4D97-AF65-F5344CB8AC3E}">
        <p14:creationId xmlns:p14="http://schemas.microsoft.com/office/powerpoint/2010/main" val="82653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04F406-77AC-684F-B737-793A2423A84A}" type="datetimeFigureOut">
              <a:rPr lang="en-US" smtClean="0"/>
              <a:t>5/7/19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20624C-C2FF-0D4E-A5D7-B5D6B903BC07}" type="slidenum">
              <a:rPr lang="en-US" smtClean="0"/>
              <a:t>‹#›</a:t>
            </a:fld>
            <a:endParaRPr lang="en-US"/>
          </a:p>
        </p:txBody>
      </p:sp>
    </p:spTree>
    <p:extLst>
      <p:ext uri="{BB962C8B-B14F-4D97-AF65-F5344CB8AC3E}">
        <p14:creationId xmlns:p14="http://schemas.microsoft.com/office/powerpoint/2010/main" val="3527554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04F406-77AC-684F-B737-793A2423A84A}" type="datetimeFigureOut">
              <a:rPr lang="en-US" smtClean="0"/>
              <a:t>5/7/19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0624C-C2FF-0D4E-A5D7-B5D6B903BC07}" type="slidenum">
              <a:rPr lang="en-US" smtClean="0"/>
              <a:t>‹#›</a:t>
            </a:fld>
            <a:endParaRPr lang="en-US"/>
          </a:p>
        </p:txBody>
      </p:sp>
    </p:spTree>
    <p:extLst>
      <p:ext uri="{BB962C8B-B14F-4D97-AF65-F5344CB8AC3E}">
        <p14:creationId xmlns:p14="http://schemas.microsoft.com/office/powerpoint/2010/main" val="2368764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04F406-77AC-684F-B737-793A2423A84A}" type="datetimeFigureOut">
              <a:rPr lang="en-US" smtClean="0"/>
              <a:t>5/7/19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0624C-C2FF-0D4E-A5D7-B5D6B903BC07}" type="slidenum">
              <a:rPr lang="en-US" smtClean="0"/>
              <a:t>‹#›</a:t>
            </a:fld>
            <a:endParaRPr lang="en-US"/>
          </a:p>
        </p:txBody>
      </p:sp>
    </p:spTree>
    <p:extLst>
      <p:ext uri="{BB962C8B-B14F-4D97-AF65-F5344CB8AC3E}">
        <p14:creationId xmlns:p14="http://schemas.microsoft.com/office/powerpoint/2010/main" val="1076704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4F406-77AC-684F-B737-793A2423A84A}" type="datetimeFigureOut">
              <a:rPr lang="en-US" smtClean="0"/>
              <a:t>5/7/19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0624C-C2FF-0D4E-A5D7-B5D6B903BC07}" type="slidenum">
              <a:rPr lang="en-US" smtClean="0"/>
              <a:t>‹#›</a:t>
            </a:fld>
            <a:endParaRPr lang="en-US"/>
          </a:p>
        </p:txBody>
      </p:sp>
    </p:spTree>
    <p:extLst>
      <p:ext uri="{BB962C8B-B14F-4D97-AF65-F5344CB8AC3E}">
        <p14:creationId xmlns:p14="http://schemas.microsoft.com/office/powerpoint/2010/main" val="3172356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healthychildren.org/MediaUsePlan"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Parenting for Peace</a:t>
            </a:r>
          </a:p>
        </p:txBody>
      </p:sp>
      <p:sp>
        <p:nvSpPr>
          <p:cNvPr id="3" name="Subtitle 2"/>
          <p:cNvSpPr>
            <a:spLocks noGrp="1"/>
          </p:cNvSpPr>
          <p:nvPr>
            <p:ph type="subTitle" idx="1"/>
          </p:nvPr>
        </p:nvSpPr>
        <p:spPr/>
        <p:txBody>
          <a:bodyPr/>
          <a:lstStyle/>
          <a:p>
            <a:r>
              <a:rPr lang="en-US" b="1" dirty="0">
                <a:solidFill>
                  <a:schemeClr val="tx1"/>
                </a:solidFill>
              </a:rPr>
              <a:t>NM Boys At Risk Conference </a:t>
            </a:r>
          </a:p>
          <a:p>
            <a:r>
              <a:rPr lang="en-US" b="1" dirty="0">
                <a:solidFill>
                  <a:schemeClr val="tx1"/>
                </a:solidFill>
              </a:rPr>
              <a:t>May 2019</a:t>
            </a:r>
          </a:p>
        </p:txBody>
      </p:sp>
    </p:spTree>
    <p:extLst>
      <p:ext uri="{BB962C8B-B14F-4D97-AF65-F5344CB8AC3E}">
        <p14:creationId xmlns:p14="http://schemas.microsoft.com/office/powerpoint/2010/main" val="2480828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323" y="181419"/>
            <a:ext cx="8833869" cy="6247864"/>
          </a:xfrm>
          <a:prstGeom prst="rect">
            <a:avLst/>
          </a:prstGeom>
          <a:noFill/>
        </p:spPr>
        <p:txBody>
          <a:bodyPr wrap="none" rtlCol="0">
            <a:spAutoFit/>
          </a:bodyPr>
          <a:lstStyle/>
          <a:p>
            <a:r>
              <a:rPr lang="en-US" sz="4000" dirty="0"/>
              <a:t>Evidence is sufficient to recommend time </a:t>
            </a:r>
          </a:p>
          <a:p>
            <a:r>
              <a:rPr lang="en-US" sz="4000" dirty="0"/>
              <a:t>limitations on digital media use for </a:t>
            </a:r>
          </a:p>
          <a:p>
            <a:r>
              <a:rPr lang="en-US" sz="4000" dirty="0"/>
              <a:t>children 2 to 5 years to no more </a:t>
            </a:r>
          </a:p>
          <a:p>
            <a:r>
              <a:rPr lang="en-US" sz="4000" dirty="0"/>
              <a:t>than 1 hour per day to allow children </a:t>
            </a:r>
          </a:p>
          <a:p>
            <a:r>
              <a:rPr lang="en-US" sz="4000" dirty="0"/>
              <a:t>ample time to engage in other activities </a:t>
            </a:r>
          </a:p>
          <a:p>
            <a:r>
              <a:rPr lang="en-US" sz="4000" dirty="0"/>
              <a:t>important to their health &amp; development </a:t>
            </a:r>
          </a:p>
          <a:p>
            <a:r>
              <a:rPr lang="en-US" sz="4000" dirty="0"/>
              <a:t>and to establish media viewing habits </a:t>
            </a:r>
          </a:p>
          <a:p>
            <a:r>
              <a:rPr lang="en-US" sz="4000" dirty="0"/>
              <a:t>associated with lower risk of obesity later </a:t>
            </a:r>
          </a:p>
          <a:p>
            <a:r>
              <a:rPr lang="en-US" sz="4000" dirty="0"/>
              <a:t>in life.</a:t>
            </a:r>
          </a:p>
          <a:p>
            <a:endParaRPr lang="en-US" sz="4000" dirty="0"/>
          </a:p>
        </p:txBody>
      </p:sp>
    </p:spTree>
    <p:extLst>
      <p:ext uri="{BB962C8B-B14F-4D97-AF65-F5344CB8AC3E}">
        <p14:creationId xmlns:p14="http://schemas.microsoft.com/office/powerpoint/2010/main" val="3004576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1182"/>
            <a:ext cx="9114811" cy="6801862"/>
          </a:xfrm>
          <a:prstGeom prst="rect">
            <a:avLst/>
          </a:prstGeom>
          <a:noFill/>
        </p:spPr>
        <p:txBody>
          <a:bodyPr wrap="square" rtlCol="0">
            <a:spAutoFit/>
          </a:bodyPr>
          <a:lstStyle/>
          <a:p>
            <a:r>
              <a:rPr lang="en-US" sz="4000" dirty="0"/>
              <a:t>For parents of children 18 to 24 months of age who want to introduce digital media, </a:t>
            </a:r>
          </a:p>
          <a:p>
            <a:r>
              <a:rPr lang="en-US" sz="4000" dirty="0"/>
              <a:t>advise that they choose high-quality programming/apps and use them together with children, because this is how toddlers learn best. </a:t>
            </a:r>
          </a:p>
          <a:p>
            <a:endParaRPr lang="en-US" sz="4000" dirty="0"/>
          </a:p>
          <a:p>
            <a:r>
              <a:rPr lang="en-US" sz="4000" dirty="0"/>
              <a:t>Letting children use media by themselves should be avoided.</a:t>
            </a:r>
          </a:p>
          <a:p>
            <a:r>
              <a:rPr lang="en-US" sz="4000" dirty="0"/>
              <a:t> </a:t>
            </a:r>
          </a:p>
          <a:p>
            <a:r>
              <a:rPr lang="en-US" dirty="0"/>
              <a:t> </a:t>
            </a:r>
          </a:p>
          <a:p>
            <a:endParaRPr lang="en-US" dirty="0"/>
          </a:p>
        </p:txBody>
      </p:sp>
    </p:spTree>
    <p:extLst>
      <p:ext uri="{BB962C8B-B14F-4D97-AF65-F5344CB8AC3E}">
        <p14:creationId xmlns:p14="http://schemas.microsoft.com/office/powerpoint/2010/main" val="4237688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72307"/>
            <a:ext cx="9144000" cy="6247864"/>
          </a:xfrm>
          <a:prstGeom prst="rect">
            <a:avLst/>
          </a:prstGeom>
        </p:spPr>
        <p:txBody>
          <a:bodyPr wrap="square">
            <a:spAutoFit/>
          </a:bodyPr>
          <a:lstStyle/>
          <a:p>
            <a:pPr lvl="0" fontAlgn="base"/>
            <a:r>
              <a:rPr lang="en-US" sz="4000" dirty="0"/>
              <a:t>Recommend no screens during meals and for 1 hour before bedtime, and remove devices from bedrooms before bed.</a:t>
            </a:r>
          </a:p>
          <a:p>
            <a:pPr lvl="0" fontAlgn="base"/>
            <a:r>
              <a:rPr lang="en-US" sz="4000" dirty="0"/>
              <a:t> </a:t>
            </a:r>
          </a:p>
          <a:p>
            <a:pPr fontAlgn="base"/>
            <a:r>
              <a:rPr lang="en-US" sz="4000" dirty="0"/>
              <a:t>Help families develop a Family Media Use Plan </a:t>
            </a:r>
            <a:r>
              <a:rPr lang="en-US" sz="4000" dirty="0">
                <a:hlinkClick r:id="rId2"/>
              </a:rPr>
              <a:t>www.healthychildren.org/MediaUsePlan</a:t>
            </a:r>
            <a:r>
              <a:rPr lang="en-US" sz="4000" dirty="0"/>
              <a:t> with specific guidelines for each child and parent.</a:t>
            </a:r>
          </a:p>
          <a:p>
            <a:pPr fontAlgn="base"/>
            <a:r>
              <a:rPr lang="en-US" sz="4000" dirty="0"/>
              <a:t> </a:t>
            </a:r>
          </a:p>
        </p:txBody>
      </p:sp>
    </p:spTree>
    <p:extLst>
      <p:ext uri="{BB962C8B-B14F-4D97-AF65-F5344CB8AC3E}">
        <p14:creationId xmlns:p14="http://schemas.microsoft.com/office/powerpoint/2010/main" val="2259967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381000" y="609600"/>
            <a:ext cx="8305800" cy="5638800"/>
          </a:xfrm>
        </p:spPr>
        <p:txBody>
          <a:bodyPr/>
          <a:lstStyle/>
          <a:p>
            <a:r>
              <a:rPr lang="en-US">
                <a:latin typeface="Arial" charset="0"/>
                <a:cs typeface="Times New Roman" charset="0"/>
              </a:rPr>
              <a:t>Violence is any mean word, look, sign, or act that hurts a person</a:t>
            </a:r>
            <a:r>
              <a:rPr lang="ja-JP" altLang="en-US">
                <a:latin typeface="Arial"/>
                <a:cs typeface="Times New Roman" charset="0"/>
              </a:rPr>
              <a:t>’</a:t>
            </a:r>
            <a:r>
              <a:rPr lang="en-US">
                <a:latin typeface="Arial" charset="0"/>
                <a:cs typeface="Times New Roman" charset="0"/>
              </a:rPr>
              <a:t>s body, feelings, or things.</a:t>
            </a:r>
          </a:p>
        </p:txBody>
      </p:sp>
    </p:spTree>
    <p:extLst>
      <p:ext uri="{BB962C8B-B14F-4D97-AF65-F5344CB8AC3E}">
        <p14:creationId xmlns:p14="http://schemas.microsoft.com/office/powerpoint/2010/main" val="3142187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0" y="0"/>
            <a:ext cx="9144000" cy="6858000"/>
          </a:xfrm>
        </p:spPr>
        <p:txBody>
          <a:bodyPr>
            <a:normAutofit fontScale="90000"/>
          </a:bodyPr>
          <a:lstStyle/>
          <a:p>
            <a:br>
              <a:rPr lang="en-US" sz="3200" dirty="0">
                <a:cs typeface="Times New Roman" charset="0"/>
              </a:rPr>
            </a:br>
            <a:r>
              <a:rPr lang="en-US" sz="3200" dirty="0">
                <a:cs typeface="Times New Roman" charset="0"/>
              </a:rPr>
              <a:t>* Small group in large open space, or large group in confined space will result in more aggressive behaviors. </a:t>
            </a:r>
            <a:br>
              <a:rPr lang="en-US" sz="3200" dirty="0">
                <a:cs typeface="Times New Roman" charset="0"/>
              </a:rPr>
            </a:br>
            <a:r>
              <a:rPr lang="en-US" sz="3200" dirty="0">
                <a:cs typeface="Times New Roman" charset="0"/>
              </a:rPr>
              <a:t>* When a child is acting aggressively, offer positive consequences for alternative behaviors. Give attention for positive behaviors. If aggression tends to occur in similar situations, offer the extra attention ahead of time. When aggression is occurring, focus attention on the victim: "no one is allowed to hurt you for any reason; you can tell him to stop kicking."  Or direct the aggressor to assist the injured child. </a:t>
            </a:r>
            <a:br>
              <a:rPr lang="en-US" sz="3200" dirty="0">
                <a:cs typeface="Times New Roman" charset="0"/>
              </a:rPr>
            </a:br>
            <a:r>
              <a:rPr lang="en-US" sz="3200" dirty="0">
                <a:cs typeface="Times New Roman" charset="0"/>
              </a:rPr>
              <a:t> </a:t>
            </a:r>
            <a:br>
              <a:rPr lang="en-US" sz="3200" dirty="0">
                <a:cs typeface="Times New Roman" charset="0"/>
              </a:rPr>
            </a:br>
            <a:r>
              <a:rPr lang="en-US" sz="3200" dirty="0">
                <a:cs typeface="Times New Roman" charset="0"/>
              </a:rPr>
              <a:t>* If both parties are being aggressive, separate the children and calmly state: "there is no hitting in our school. Hitting hurts. When you are ready to talk calmly, I'll help you work it out."</a:t>
            </a:r>
            <a:br>
              <a:rPr lang="en-US" sz="3200" dirty="0">
                <a:cs typeface="Times New Roman" charset="0"/>
              </a:rPr>
            </a:br>
            <a:endParaRPr lang="en-US" sz="3200" dirty="0">
              <a:cs typeface="Times New Roman" charset="0"/>
            </a:endParaRPr>
          </a:p>
        </p:txBody>
      </p:sp>
      <p:sp>
        <p:nvSpPr>
          <p:cNvPr id="126979" name="Rectangle 3"/>
          <p:cNvSpPr>
            <a:spLocks noGrp="1" noChangeArrowheads="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802744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1026" descr="C:\DOCUME~1\YOLAND~1.BAR\LOCALS~1\Temp\~AUT0011.bm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057400"/>
            <a:ext cx="9144000" cy="1394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280361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0"/>
            <a:ext cx="8915400" cy="6553200"/>
          </a:xfrm>
        </p:spPr>
        <p:txBody>
          <a:bodyPr/>
          <a:lstStyle/>
          <a:p>
            <a:endParaRPr lang="en-US" sz="3600">
              <a:latin typeface="Times New Roman" charset="0"/>
              <a:cs typeface="Times New Roman" charset="0"/>
            </a:endParaRPr>
          </a:p>
        </p:txBody>
      </p:sp>
      <p:graphicFrame>
        <p:nvGraphicFramePr>
          <p:cNvPr id="32833" name="Group 65"/>
          <p:cNvGraphicFramePr>
            <a:graphicFrameLocks noGrp="1"/>
          </p:cNvGraphicFramePr>
          <p:nvPr/>
        </p:nvGraphicFramePr>
        <p:xfrm>
          <a:off x="228600" y="381000"/>
          <a:ext cx="8610600" cy="9023603"/>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800" b="1" i="0" u="none" strike="noStrike" cap="none" normalizeH="0" baseline="0">
                          <a:ln>
                            <a:noFill/>
                          </a:ln>
                          <a:solidFill>
                            <a:schemeClr val="tx2"/>
                          </a:solidFill>
                          <a:effectLst/>
                          <a:latin typeface="Arial" charset="0"/>
                          <a:ea typeface="ＭＳ Ｐゴシック" charset="0"/>
                          <a:cs typeface="Times New Roman" charset="0"/>
                        </a:rPr>
                        <a:t>Discipline is teaching.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800" b="1" i="0" u="none" strike="noStrike" cap="none" normalizeH="0" baseline="0">
                          <a:ln>
                            <a:noFill/>
                          </a:ln>
                          <a:solidFill>
                            <a:schemeClr val="tx2"/>
                          </a:solidFill>
                          <a:effectLst/>
                          <a:latin typeface="Arial" charset="0"/>
                          <a:ea typeface="ＭＳ Ｐゴシック" charset="0"/>
                          <a:cs typeface="Times New Roman" charset="0"/>
                        </a:rPr>
                        <a:t>Spanking is punishment.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800" b="1" i="0" u="none" strike="noStrike" cap="none" normalizeH="0" baseline="0">
                          <a:ln>
                            <a:noFill/>
                          </a:ln>
                          <a:solidFill>
                            <a:schemeClr val="tx2"/>
                          </a:solidFill>
                          <a:effectLst/>
                          <a:latin typeface="Arial" charset="0"/>
                          <a:ea typeface="ＭＳ Ｐゴシック" charset="0"/>
                          <a:cs typeface="Times New Roman" charset="0"/>
                        </a:rPr>
                        <a:t>Teaches self control.</a:t>
                      </a:r>
                      <a:endParaRPr kumimoji="0" lang="en-US" sz="2800" b="0" i="0" u="none" strike="noStrike" cap="none" normalizeH="0" baseline="0">
                        <a:ln>
                          <a:noFill/>
                        </a:ln>
                        <a:solidFill>
                          <a:schemeClr val="tx2"/>
                        </a:solidFill>
                        <a:effectLst/>
                        <a:latin typeface="Arial" charset="0"/>
                        <a:ea typeface="ＭＳ Ｐゴシック" charset="0"/>
                        <a:cs typeface="Times New Roman"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endParaRPr kumimoji="0" lang="en-US" sz="2800" b="0" i="0" u="none" strike="noStrike" cap="none" normalizeH="0" baseline="0">
                        <a:ln>
                          <a:noFill/>
                        </a:ln>
                        <a:solidFill>
                          <a:schemeClr val="tx2"/>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800" b="1" i="0" u="none" strike="noStrike" cap="none" normalizeH="0" baseline="0">
                          <a:ln>
                            <a:noFill/>
                          </a:ln>
                          <a:solidFill>
                            <a:schemeClr val="tx2"/>
                          </a:solidFill>
                          <a:effectLst/>
                          <a:latin typeface="Arial" charset="0"/>
                          <a:ea typeface="ＭＳ Ｐゴシック" charset="0"/>
                          <a:cs typeface="Times New Roman" charset="0"/>
                        </a:rPr>
                        <a:t>Teaches fear.</a:t>
                      </a:r>
                      <a:r>
                        <a:rPr kumimoji="0" lang="en-US" sz="2800" b="0" i="0" u="none" strike="noStrike" cap="none" normalizeH="0" baseline="0">
                          <a:ln>
                            <a:noFill/>
                          </a:ln>
                          <a:solidFill>
                            <a:schemeClr val="tx2"/>
                          </a:solidFill>
                          <a:effectLst/>
                          <a:latin typeface="Arial" charset="0"/>
                          <a:ea typeface="ＭＳ Ｐゴシック"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79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800" b="1" i="0" u="none" strike="noStrike" cap="none" normalizeH="0" baseline="0">
                          <a:ln>
                            <a:noFill/>
                          </a:ln>
                          <a:solidFill>
                            <a:schemeClr val="tx2"/>
                          </a:solidFill>
                          <a:effectLst/>
                          <a:latin typeface="Arial" charset="0"/>
                          <a:ea typeface="ＭＳ Ｐゴシック" charset="0"/>
                          <a:cs typeface="Times New Roman" charset="0"/>
                        </a:rPr>
                        <a:t>Teaches your child that hitting is not okay; it hurts.</a:t>
                      </a:r>
                      <a:r>
                        <a:rPr kumimoji="0" lang="en-US" sz="2800" b="0" i="0" u="none" strike="noStrike" cap="none" normalizeH="0" baseline="0">
                          <a:ln>
                            <a:noFill/>
                          </a:ln>
                          <a:solidFill>
                            <a:schemeClr val="tx2"/>
                          </a:solidFill>
                          <a:effectLst/>
                          <a:latin typeface="Arial" charset="0"/>
                          <a:ea typeface="ＭＳ Ｐゴシック"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800" b="1" i="0" u="none" strike="noStrike" cap="none" normalizeH="0" baseline="0">
                          <a:ln>
                            <a:noFill/>
                          </a:ln>
                          <a:solidFill>
                            <a:schemeClr val="tx2"/>
                          </a:solidFill>
                          <a:effectLst/>
                          <a:latin typeface="Arial" charset="0"/>
                          <a:ea typeface="ＭＳ Ｐゴシック" charset="0"/>
                          <a:cs typeface="Times New Roman" charset="0"/>
                        </a:rPr>
                        <a:t>Shows her that hitting is okay, if you are the biggest and strongest.</a:t>
                      </a:r>
                      <a:r>
                        <a:rPr kumimoji="0" lang="en-US" sz="2800" b="0" i="0" u="none" strike="noStrike" cap="none" normalizeH="0" baseline="0">
                          <a:ln>
                            <a:noFill/>
                          </a:ln>
                          <a:solidFill>
                            <a:schemeClr val="tx2"/>
                          </a:solidFill>
                          <a:effectLst/>
                          <a:latin typeface="Arial" charset="0"/>
                          <a:ea typeface="ＭＳ Ｐゴシック"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96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800" b="1" i="0" u="none" strike="noStrike" cap="none" normalizeH="0" baseline="0">
                          <a:ln>
                            <a:noFill/>
                          </a:ln>
                          <a:solidFill>
                            <a:schemeClr val="tx2"/>
                          </a:solidFill>
                          <a:effectLst/>
                          <a:latin typeface="Arial" charset="0"/>
                          <a:ea typeface="ＭＳ Ｐゴシック" charset="0"/>
                          <a:cs typeface="Times New Roman" charset="0"/>
                        </a:rPr>
                        <a:t>Teaches your child how to be good.</a:t>
                      </a:r>
                      <a:r>
                        <a:rPr kumimoji="0" lang="en-US" sz="2800" b="0" i="0" u="none" strike="noStrike" cap="none" normalizeH="0" baseline="0">
                          <a:ln>
                            <a:noFill/>
                          </a:ln>
                          <a:solidFill>
                            <a:schemeClr val="tx2"/>
                          </a:solidFill>
                          <a:effectLst/>
                          <a:latin typeface="Arial" charset="0"/>
                          <a:ea typeface="ＭＳ Ｐゴシック"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800" b="1" i="0" u="none" strike="noStrike" cap="none" normalizeH="0" baseline="0">
                          <a:ln>
                            <a:noFill/>
                          </a:ln>
                          <a:solidFill>
                            <a:schemeClr val="tx2"/>
                          </a:solidFill>
                          <a:effectLst/>
                          <a:latin typeface="Arial" charset="0"/>
                          <a:ea typeface="ＭＳ Ｐゴシック" charset="0"/>
                          <a:cs typeface="Times New Roman" charset="0"/>
                        </a:rPr>
                        <a:t>Shows your child that she is bad.</a:t>
                      </a:r>
                      <a:r>
                        <a:rPr kumimoji="0" lang="en-US" sz="2800" b="0" i="0" u="none" strike="noStrike" cap="none" normalizeH="0" baseline="0">
                          <a:ln>
                            <a:noFill/>
                          </a:ln>
                          <a:solidFill>
                            <a:schemeClr val="tx2"/>
                          </a:solidFill>
                          <a:effectLst/>
                          <a:latin typeface="Arial" charset="0"/>
                          <a:ea typeface="ＭＳ Ｐゴシック"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95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800" b="1" i="0" u="none" strike="noStrike" cap="none" normalizeH="0" baseline="0">
                          <a:ln>
                            <a:noFill/>
                          </a:ln>
                          <a:solidFill>
                            <a:schemeClr val="tx2"/>
                          </a:solidFill>
                          <a:effectLst/>
                          <a:latin typeface="Arial" charset="0"/>
                          <a:ea typeface="ＭＳ Ｐゴシック" charset="0"/>
                          <a:cs typeface="Times New Roman" charset="0"/>
                        </a:rPr>
                        <a:t>Teaches your child to keep the rules out of respect for herself and others.</a:t>
                      </a:r>
                      <a:r>
                        <a:rPr kumimoji="0" lang="en-US" sz="2800" b="0" i="0" u="none" strike="noStrike" cap="none" normalizeH="0" baseline="0">
                          <a:ln>
                            <a:noFill/>
                          </a:ln>
                          <a:solidFill>
                            <a:schemeClr val="tx2"/>
                          </a:solidFill>
                          <a:effectLst/>
                          <a:latin typeface="Arial" charset="0"/>
                          <a:ea typeface="ＭＳ Ｐゴシック"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800" b="1" i="0" u="none" strike="noStrike" cap="none" normalizeH="0" baseline="0">
                          <a:ln>
                            <a:noFill/>
                          </a:ln>
                          <a:solidFill>
                            <a:schemeClr val="tx2"/>
                          </a:solidFill>
                          <a:effectLst/>
                          <a:latin typeface="Arial" charset="0"/>
                          <a:ea typeface="ＭＳ Ｐゴシック" charset="0"/>
                          <a:cs typeface="Times New Roman" charset="0"/>
                        </a:rPr>
                        <a:t>Teaches her to keep the rules so you will not hit her.</a:t>
                      </a:r>
                      <a:r>
                        <a:rPr kumimoji="0" lang="en-US" sz="2800" b="0" i="0" u="none" strike="noStrike" cap="none" normalizeH="0" baseline="0">
                          <a:ln>
                            <a:noFill/>
                          </a:ln>
                          <a:solidFill>
                            <a:schemeClr val="tx2"/>
                          </a:solidFill>
                          <a:effectLst/>
                          <a:latin typeface="Arial" charset="0"/>
                          <a:ea typeface="ＭＳ Ｐゴシック"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779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endParaRPr kumimoji="0" lang="en-US" sz="2400" b="0" i="0" u="none" strike="noStrike" cap="none" normalizeH="0" baseline="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endParaRPr kumimoji="0" lang="en-US" sz="24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38788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63" name="Group 31"/>
          <p:cNvGraphicFramePr>
            <a:graphicFrameLocks noGrp="1"/>
          </p:cNvGraphicFramePr>
          <p:nvPr/>
        </p:nvGraphicFramePr>
        <p:xfrm>
          <a:off x="457200" y="381000"/>
          <a:ext cx="8305800" cy="6558533"/>
        </p:xfrm>
        <a:graphic>
          <a:graphicData uri="http://schemas.openxmlformats.org/drawingml/2006/table">
            <a:tbl>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838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800" b="1" i="0" u="none" strike="noStrike" cap="none" normalizeH="0" baseline="0">
                          <a:ln>
                            <a:noFill/>
                          </a:ln>
                          <a:solidFill>
                            <a:schemeClr val="tx2"/>
                          </a:solidFill>
                          <a:effectLst/>
                          <a:latin typeface="Arial" charset="0"/>
                          <a:ea typeface="ＭＳ Ｐゴシック" charset="0"/>
                          <a:cs typeface="Times New Roman" charset="0"/>
                        </a:rPr>
                        <a:t>Discipline is teaching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800" b="1" i="0" u="none" strike="noStrike" cap="none" normalizeH="0" baseline="0">
                          <a:ln>
                            <a:noFill/>
                          </a:ln>
                          <a:solidFill>
                            <a:schemeClr val="tx2"/>
                          </a:solidFill>
                          <a:effectLst/>
                          <a:latin typeface="Arial" charset="0"/>
                          <a:ea typeface="ＭＳ Ｐゴシック" charset="0"/>
                          <a:cs typeface="Times New Roman" charset="0"/>
                        </a:rPr>
                        <a:t>Spanking is punishment.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51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800" b="1" i="0" u="none" strike="noStrike" cap="none" normalizeH="0" baseline="0">
                          <a:ln>
                            <a:noFill/>
                          </a:ln>
                          <a:solidFill>
                            <a:schemeClr val="tx2"/>
                          </a:solidFill>
                          <a:effectLst/>
                          <a:latin typeface="Arial" charset="0"/>
                          <a:ea typeface="ＭＳ Ｐゴシック" charset="0"/>
                          <a:cs typeface="Times New Roman" charset="0"/>
                        </a:rPr>
                        <a:t>Shows your child she is a good person who learns from mistakes and practice.</a:t>
                      </a:r>
                      <a:r>
                        <a:rPr kumimoji="0" lang="en-US" sz="2800" b="0" i="0" u="none" strike="noStrike" cap="none" normalizeH="0" baseline="0">
                          <a:ln>
                            <a:noFill/>
                          </a:ln>
                          <a:solidFill>
                            <a:schemeClr val="tx2"/>
                          </a:solidFill>
                          <a:effectLst/>
                          <a:latin typeface="Arial" charset="0"/>
                          <a:ea typeface="ＭＳ Ｐゴシック"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endParaRPr kumimoji="0" lang="en-US" sz="2800" b="0" i="0" u="none" strike="noStrike" cap="none" normalizeH="0" baseline="0">
                        <a:ln>
                          <a:noFill/>
                        </a:ln>
                        <a:solidFill>
                          <a:schemeClr val="tx2"/>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800" b="1" i="0" u="none" strike="noStrike" cap="none" normalizeH="0" baseline="0">
                          <a:ln>
                            <a:noFill/>
                          </a:ln>
                          <a:solidFill>
                            <a:schemeClr val="tx2"/>
                          </a:solidFill>
                          <a:effectLst/>
                          <a:latin typeface="Arial" charset="0"/>
                          <a:ea typeface="ＭＳ Ｐゴシック" charset="0"/>
                          <a:cs typeface="Times New Roman" charset="0"/>
                        </a:rPr>
                        <a:t>Shows her she is bad, you don</a:t>
                      </a:r>
                      <a:r>
                        <a:rPr kumimoji="0" lang="ja-JP" altLang="en-US" sz="2800" b="1" i="0" u="none" strike="noStrike" cap="none" normalizeH="0" baseline="0">
                          <a:ln>
                            <a:noFill/>
                          </a:ln>
                          <a:solidFill>
                            <a:schemeClr val="tx2"/>
                          </a:solidFill>
                          <a:effectLst/>
                          <a:latin typeface="Arial"/>
                          <a:ea typeface="ＭＳ Ｐゴシック" charset="0"/>
                          <a:cs typeface="Times New Roman" charset="0"/>
                        </a:rPr>
                        <a:t>’</a:t>
                      </a:r>
                      <a:r>
                        <a:rPr kumimoji="0" lang="en-US" sz="2800" b="1" i="0" u="none" strike="noStrike" cap="none" normalizeH="0" baseline="0">
                          <a:ln>
                            <a:noFill/>
                          </a:ln>
                          <a:solidFill>
                            <a:schemeClr val="tx2"/>
                          </a:solidFill>
                          <a:effectLst/>
                          <a:latin typeface="Arial" charset="0"/>
                          <a:ea typeface="ＭＳ Ｐゴシック" charset="0"/>
                          <a:cs typeface="Times New Roman" charset="0"/>
                        </a:rPr>
                        <a:t>t respect her, she doesn</a:t>
                      </a:r>
                      <a:r>
                        <a:rPr kumimoji="0" lang="ja-JP" altLang="en-US" sz="2800" b="1" i="0" u="none" strike="noStrike" cap="none" normalizeH="0" baseline="0">
                          <a:ln>
                            <a:noFill/>
                          </a:ln>
                          <a:solidFill>
                            <a:schemeClr val="tx2"/>
                          </a:solidFill>
                          <a:effectLst/>
                          <a:latin typeface="Arial"/>
                          <a:ea typeface="ＭＳ Ｐゴシック" charset="0"/>
                          <a:cs typeface="Times New Roman" charset="0"/>
                        </a:rPr>
                        <a:t>’</a:t>
                      </a:r>
                      <a:r>
                        <a:rPr kumimoji="0" lang="en-US" sz="2800" b="1" i="0" u="none" strike="noStrike" cap="none" normalizeH="0" baseline="0">
                          <a:ln>
                            <a:noFill/>
                          </a:ln>
                          <a:solidFill>
                            <a:schemeClr val="tx2"/>
                          </a:solidFill>
                          <a:effectLst/>
                          <a:latin typeface="Arial" charset="0"/>
                          <a:ea typeface="ＭＳ Ｐゴシック" charset="0"/>
                          <a:cs typeface="Times New Roman" charset="0"/>
                        </a:rPr>
                        <a:t>t learn well, &amp; deserves to be hurt.</a:t>
                      </a:r>
                      <a:r>
                        <a:rPr kumimoji="0" lang="en-US" sz="2800" b="0" i="0" u="none" strike="noStrike" cap="none" normalizeH="0" baseline="0">
                          <a:ln>
                            <a:noFill/>
                          </a:ln>
                          <a:solidFill>
                            <a:schemeClr val="tx2"/>
                          </a:solidFill>
                          <a:effectLst/>
                          <a:latin typeface="Arial" charset="0"/>
                          <a:ea typeface="ＭＳ Ｐゴシック"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endParaRPr kumimoji="0" lang="en-US" sz="2800" b="0" i="0" u="none" strike="noStrike" cap="none" normalizeH="0" baseline="0">
                        <a:ln>
                          <a:noFill/>
                        </a:ln>
                        <a:solidFill>
                          <a:schemeClr val="tx2"/>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049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800" b="1" i="0" u="none" strike="noStrike" cap="none" normalizeH="0" baseline="0">
                          <a:ln>
                            <a:noFill/>
                          </a:ln>
                          <a:solidFill>
                            <a:schemeClr val="tx2"/>
                          </a:solidFill>
                          <a:effectLst/>
                          <a:latin typeface="Arial" charset="0"/>
                          <a:ea typeface="ＭＳ Ｐゴシック" charset="0"/>
                          <a:cs typeface="Times New Roman" charset="0"/>
                        </a:rPr>
                        <a:t>Teaches your child to think for herself and do the right thing.</a:t>
                      </a:r>
                      <a:r>
                        <a:rPr kumimoji="0" lang="en-US" sz="2800" b="0" i="0" u="none" strike="noStrike" cap="none" normalizeH="0" baseline="0">
                          <a:ln>
                            <a:noFill/>
                          </a:ln>
                          <a:solidFill>
                            <a:schemeClr val="tx2"/>
                          </a:solidFill>
                          <a:effectLst/>
                          <a:latin typeface="Arial" charset="0"/>
                          <a:ea typeface="ＭＳ Ｐゴシック"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800" b="1" i="0" u="none" strike="noStrike" cap="none" normalizeH="0" baseline="0">
                          <a:ln>
                            <a:noFill/>
                          </a:ln>
                          <a:solidFill>
                            <a:schemeClr val="tx2"/>
                          </a:solidFill>
                          <a:effectLst/>
                          <a:latin typeface="Arial" charset="0"/>
                          <a:ea typeface="ＭＳ Ｐゴシック" charset="0"/>
                          <a:cs typeface="Times New Roman" charset="0"/>
                        </a:rPr>
                        <a:t>Teaches her to do what keeps her from getting hit.</a:t>
                      </a:r>
                      <a:r>
                        <a:rPr kumimoji="0" lang="en-US" sz="2800" b="0" i="0" u="none" strike="noStrike" cap="none" normalizeH="0" baseline="0">
                          <a:ln>
                            <a:noFill/>
                          </a:ln>
                          <a:solidFill>
                            <a:schemeClr val="tx2"/>
                          </a:solidFill>
                          <a:effectLst/>
                          <a:latin typeface="Arial" charset="0"/>
                          <a:ea typeface="ＭＳ Ｐゴシック"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874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800" b="1" i="0" u="none" strike="noStrike" cap="none" normalizeH="0" baseline="0">
                          <a:ln>
                            <a:noFill/>
                          </a:ln>
                          <a:solidFill>
                            <a:schemeClr val="tx2"/>
                          </a:solidFill>
                          <a:effectLst/>
                          <a:latin typeface="Arial" charset="0"/>
                          <a:ea typeface="ＭＳ Ｐゴシック" charset="0"/>
                          <a:cs typeface="Times New Roman" charset="0"/>
                        </a:rPr>
                        <a:t>Leaves you and your child feeling okay about yourselves and each other.</a:t>
                      </a:r>
                      <a:r>
                        <a:rPr kumimoji="0" lang="en-US" sz="2800" b="0" i="0" u="none" strike="noStrike" cap="none" normalizeH="0" baseline="0">
                          <a:ln>
                            <a:noFill/>
                          </a:ln>
                          <a:solidFill>
                            <a:schemeClr val="tx2"/>
                          </a:solidFill>
                          <a:effectLst/>
                          <a:latin typeface="Arial" charset="0"/>
                          <a:ea typeface="ＭＳ Ｐゴシック"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800" b="1" i="0" u="none" strike="noStrike" cap="none" normalizeH="0" baseline="0">
                          <a:ln>
                            <a:noFill/>
                          </a:ln>
                          <a:solidFill>
                            <a:schemeClr val="tx2"/>
                          </a:solidFill>
                          <a:effectLst/>
                          <a:latin typeface="Arial" charset="0"/>
                          <a:ea typeface="ＭＳ Ｐゴシック" charset="0"/>
                          <a:cs typeface="Times New Roman" charset="0"/>
                        </a:rPr>
                        <a:t>Leaves your child in pain, feeling bad about herself and you.</a:t>
                      </a:r>
                      <a:r>
                        <a:rPr kumimoji="0" lang="en-US" sz="2800" b="0" i="0" u="none" strike="noStrike" cap="none" normalizeH="0" baseline="0">
                          <a:ln>
                            <a:noFill/>
                          </a:ln>
                          <a:solidFill>
                            <a:schemeClr val="tx2"/>
                          </a:solidFill>
                          <a:effectLst/>
                          <a:latin typeface="Arial" charset="0"/>
                          <a:ea typeface="ＭＳ Ｐゴシック"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92704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304800" y="609600"/>
            <a:ext cx="8610600" cy="5791200"/>
          </a:xfrm>
        </p:spPr>
        <p:txBody>
          <a:bodyPr>
            <a:normAutofit fontScale="90000"/>
          </a:bodyPr>
          <a:lstStyle/>
          <a:p>
            <a:r>
              <a:rPr lang="en-US" sz="3600" dirty="0">
                <a:latin typeface="Arial" charset="0"/>
                <a:cs typeface="Times New Roman" charset="0"/>
              </a:rPr>
              <a:t>What to do when witnessing someone being abusive in a public place:</a:t>
            </a:r>
            <a:br>
              <a:rPr lang="en-US" sz="3600" dirty="0">
                <a:latin typeface="Arial" charset="0"/>
                <a:cs typeface="Times New Roman" charset="0"/>
              </a:rPr>
            </a:br>
            <a:r>
              <a:rPr lang="en-US" sz="3600" dirty="0">
                <a:latin typeface="Arial" charset="0"/>
                <a:cs typeface="Times New Roman" charset="0"/>
              </a:rPr>
              <a:t> </a:t>
            </a:r>
            <a:br>
              <a:rPr lang="en-US" sz="3600" dirty="0">
                <a:latin typeface="Arial" charset="0"/>
                <a:cs typeface="Times New Roman" charset="0"/>
              </a:rPr>
            </a:br>
            <a:r>
              <a:rPr lang="en-US" sz="3600" dirty="0">
                <a:latin typeface="Arial" charset="0"/>
                <a:cs typeface="Times New Roman" charset="0"/>
              </a:rPr>
              <a:t>Approach in a calm non-judgmental manner.</a:t>
            </a:r>
            <a:br>
              <a:rPr lang="en-US" sz="3600" dirty="0">
                <a:latin typeface="Arial" charset="0"/>
                <a:cs typeface="Times New Roman" charset="0"/>
              </a:rPr>
            </a:br>
            <a:r>
              <a:rPr lang="en-US" sz="3600" dirty="0">
                <a:latin typeface="Arial" charset="0"/>
                <a:cs typeface="Times New Roman" charset="0"/>
              </a:rPr>
              <a:t> </a:t>
            </a:r>
            <a:br>
              <a:rPr lang="en-US" sz="3600" dirty="0">
                <a:latin typeface="Arial" charset="0"/>
                <a:cs typeface="Times New Roman" charset="0"/>
              </a:rPr>
            </a:br>
            <a:r>
              <a:rPr lang="en-US" sz="3600" dirty="0">
                <a:latin typeface="Arial" charset="0"/>
                <a:cs typeface="Times New Roman" charset="0"/>
              </a:rPr>
              <a:t>Blend with the difficulty the caregiver is experiencing.</a:t>
            </a:r>
            <a:br>
              <a:rPr lang="en-US" sz="3600" dirty="0">
                <a:latin typeface="Arial" charset="0"/>
                <a:cs typeface="Times New Roman" charset="0"/>
              </a:rPr>
            </a:br>
            <a:r>
              <a:rPr lang="en-US" sz="3600" dirty="0">
                <a:latin typeface="Arial" charset="0"/>
                <a:cs typeface="Times New Roman" charset="0"/>
              </a:rPr>
              <a:t> </a:t>
            </a:r>
            <a:br>
              <a:rPr lang="en-US" sz="3600" dirty="0">
                <a:latin typeface="Arial" charset="0"/>
                <a:cs typeface="Times New Roman" charset="0"/>
              </a:rPr>
            </a:br>
            <a:r>
              <a:rPr lang="en-US" sz="3600" dirty="0">
                <a:latin typeface="Arial" charset="0"/>
                <a:cs typeface="Times New Roman" charset="0"/>
              </a:rPr>
              <a:t>Create the possibility of change.</a:t>
            </a:r>
            <a:br>
              <a:rPr lang="en-US" sz="3600" dirty="0">
                <a:latin typeface="Arial" charset="0"/>
                <a:cs typeface="Times New Roman" charset="0"/>
              </a:rPr>
            </a:br>
            <a:r>
              <a:rPr lang="en-US" sz="3600" dirty="0">
                <a:latin typeface="Arial" charset="0"/>
                <a:cs typeface="Times New Roman" charset="0"/>
              </a:rPr>
              <a:t> </a:t>
            </a:r>
            <a:br>
              <a:rPr lang="en-US" sz="3600" dirty="0">
                <a:latin typeface="Arial" charset="0"/>
                <a:cs typeface="Times New Roman" charset="0"/>
              </a:rPr>
            </a:br>
            <a:r>
              <a:rPr lang="en-US" sz="3600" dirty="0">
                <a:latin typeface="Arial" charset="0"/>
                <a:cs typeface="Times New Roman" charset="0"/>
              </a:rPr>
              <a:t>Do something helpful, or make the offer.</a:t>
            </a:r>
            <a:br>
              <a:rPr lang="en-US" sz="3600" dirty="0">
                <a:latin typeface="Arial" charset="0"/>
                <a:cs typeface="Times New Roman" charset="0"/>
              </a:rPr>
            </a:br>
            <a:r>
              <a:rPr lang="en-US" sz="3600" dirty="0">
                <a:latin typeface="Arial" charset="0"/>
                <a:cs typeface="Times New Roman" charset="0"/>
              </a:rPr>
              <a:t> </a:t>
            </a:r>
            <a:br>
              <a:rPr lang="en-US" sz="3600" dirty="0">
                <a:latin typeface="Arial" charset="0"/>
                <a:cs typeface="Times New Roman" charset="0"/>
              </a:rPr>
            </a:br>
            <a:r>
              <a:rPr lang="en-US" sz="3600" dirty="0">
                <a:latin typeface="Arial" charset="0"/>
                <a:cs typeface="Times New Roman" charset="0"/>
              </a:rPr>
              <a:t>Engage the child with positive attention.</a:t>
            </a:r>
            <a:br>
              <a:rPr lang="en-US" sz="3600" dirty="0">
                <a:latin typeface="Arial" charset="0"/>
                <a:cs typeface="Times New Roman" charset="0"/>
              </a:rPr>
            </a:br>
            <a:endParaRPr lang="en-US" sz="3600" dirty="0"/>
          </a:p>
        </p:txBody>
      </p:sp>
    </p:spTree>
    <p:extLst>
      <p:ext uri="{BB962C8B-B14F-4D97-AF65-F5344CB8AC3E}">
        <p14:creationId xmlns:p14="http://schemas.microsoft.com/office/powerpoint/2010/main" val="1374207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0946"/>
            <a:ext cx="9144000" cy="7140416"/>
          </a:xfrm>
          <a:prstGeom prst="rect">
            <a:avLst/>
          </a:prstGeom>
          <a:noFill/>
        </p:spPr>
        <p:txBody>
          <a:bodyPr wrap="square" rtlCol="0">
            <a:spAutoFit/>
          </a:bodyPr>
          <a:lstStyle/>
          <a:p>
            <a:r>
              <a:rPr lang="en-US" sz="4000" dirty="0"/>
              <a:t>Focus on the child’s own pleasure at achieving</a:t>
            </a:r>
          </a:p>
          <a:p>
            <a:endParaRPr lang="en-US" sz="4000" dirty="0"/>
          </a:p>
          <a:p>
            <a:r>
              <a:rPr lang="en-US" sz="4000" dirty="0"/>
              <a:t>Help him/her to self-evaluate.</a:t>
            </a:r>
          </a:p>
          <a:p>
            <a:endParaRPr lang="en-US" sz="4000" dirty="0"/>
          </a:p>
          <a:p>
            <a:r>
              <a:rPr lang="en-US" sz="4000" dirty="0"/>
              <a:t>Ask about their inner experiences.</a:t>
            </a:r>
          </a:p>
          <a:p>
            <a:endParaRPr lang="en-US" sz="4000" dirty="0"/>
          </a:p>
          <a:p>
            <a:r>
              <a:rPr lang="en-US" sz="4000" dirty="0"/>
              <a:t>Use I statements and express your appreciation in terms of your own feelings.</a:t>
            </a:r>
          </a:p>
          <a:p>
            <a:endParaRPr lang="en-US" sz="4000" dirty="0"/>
          </a:p>
          <a:p>
            <a:r>
              <a:rPr lang="en-US" sz="4000" dirty="0"/>
              <a:t>Comment on the behavior not the person.</a:t>
            </a:r>
          </a:p>
          <a:p>
            <a:endParaRPr lang="en-US" dirty="0"/>
          </a:p>
        </p:txBody>
      </p:sp>
    </p:spTree>
    <p:extLst>
      <p:ext uri="{BB962C8B-B14F-4D97-AF65-F5344CB8AC3E}">
        <p14:creationId xmlns:p14="http://schemas.microsoft.com/office/powerpoint/2010/main" val="273154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UT002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95400" y="0"/>
            <a:ext cx="681196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224595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C:\DOCUME~1\YOLAND~1.BAR\LOCALS~1\Temp\~AUT0009.bm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2057400"/>
            <a:ext cx="8915400" cy="1333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264188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en-US"/>
          </a:p>
        </p:txBody>
      </p:sp>
      <p:sp>
        <p:nvSpPr>
          <p:cNvPr id="28675" name="Rectangle 3"/>
          <p:cNvSpPr>
            <a:spLocks noGrp="1" noChangeArrowheads="1"/>
          </p:cNvSpPr>
          <p:nvPr>
            <p:ph type="body" idx="1"/>
          </p:nvPr>
        </p:nvSpPr>
        <p:spPr>
          <a:xfrm>
            <a:off x="533400" y="381000"/>
            <a:ext cx="8001000" cy="5715000"/>
          </a:xfrm>
        </p:spPr>
        <p:txBody>
          <a:bodyPr>
            <a:normAutofit fontScale="92500" lnSpcReduction="20000"/>
          </a:bodyPr>
          <a:lstStyle/>
          <a:p>
            <a:pPr>
              <a:lnSpc>
                <a:spcPct val="90000"/>
              </a:lnSpc>
            </a:pPr>
            <a:r>
              <a:rPr lang="en-US" sz="3200" dirty="0">
                <a:solidFill>
                  <a:schemeClr val="tx2"/>
                </a:solidFill>
                <a:cs typeface="Times New Roman" charset="0"/>
              </a:rPr>
              <a:t>The more violence that youths had been exposed to, the more likely they were to:</a:t>
            </a:r>
          </a:p>
          <a:p>
            <a:pPr>
              <a:lnSpc>
                <a:spcPct val="90000"/>
              </a:lnSpc>
            </a:pPr>
            <a:r>
              <a:rPr lang="en-US" sz="3200" dirty="0">
                <a:solidFill>
                  <a:schemeClr val="tx2"/>
                </a:solidFill>
                <a:cs typeface="Times New Roman" charset="0"/>
              </a:rPr>
              <a:t> </a:t>
            </a:r>
          </a:p>
          <a:p>
            <a:pPr>
              <a:lnSpc>
                <a:spcPct val="90000"/>
              </a:lnSpc>
            </a:pPr>
            <a:r>
              <a:rPr lang="en-US" sz="3200" dirty="0">
                <a:solidFill>
                  <a:schemeClr val="tx2"/>
                </a:solidFill>
                <a:cs typeface="Times New Roman" charset="0"/>
              </a:rPr>
              <a:t>Be violent themselves</a:t>
            </a:r>
          </a:p>
          <a:p>
            <a:pPr>
              <a:lnSpc>
                <a:spcPct val="90000"/>
              </a:lnSpc>
            </a:pPr>
            <a:r>
              <a:rPr lang="en-US" sz="3200" dirty="0">
                <a:solidFill>
                  <a:schemeClr val="tx2"/>
                </a:solidFill>
                <a:cs typeface="Times New Roman" charset="0"/>
              </a:rPr>
              <a:t> </a:t>
            </a:r>
          </a:p>
          <a:p>
            <a:pPr>
              <a:lnSpc>
                <a:spcPct val="90000"/>
              </a:lnSpc>
            </a:pPr>
            <a:r>
              <a:rPr lang="en-US" sz="3200" dirty="0">
                <a:solidFill>
                  <a:schemeClr val="tx2"/>
                </a:solidFill>
                <a:cs typeface="Times New Roman" charset="0"/>
              </a:rPr>
              <a:t>Misuse drugs and alcohol</a:t>
            </a:r>
          </a:p>
          <a:p>
            <a:pPr>
              <a:lnSpc>
                <a:spcPct val="90000"/>
              </a:lnSpc>
            </a:pPr>
            <a:r>
              <a:rPr lang="en-US" sz="3200" dirty="0">
                <a:solidFill>
                  <a:schemeClr val="tx2"/>
                </a:solidFill>
                <a:cs typeface="Times New Roman" charset="0"/>
              </a:rPr>
              <a:t> </a:t>
            </a:r>
          </a:p>
          <a:p>
            <a:pPr>
              <a:lnSpc>
                <a:spcPct val="90000"/>
              </a:lnSpc>
            </a:pPr>
            <a:r>
              <a:rPr lang="en-US" sz="3200" dirty="0">
                <a:solidFill>
                  <a:schemeClr val="tx2"/>
                </a:solidFill>
                <a:cs typeface="Times New Roman" charset="0"/>
              </a:rPr>
              <a:t>Be labeled as conduct disorder</a:t>
            </a:r>
          </a:p>
          <a:p>
            <a:pPr>
              <a:lnSpc>
                <a:spcPct val="90000"/>
              </a:lnSpc>
            </a:pPr>
            <a:r>
              <a:rPr lang="en-US" sz="3200" dirty="0">
                <a:solidFill>
                  <a:schemeClr val="tx2"/>
                </a:solidFill>
                <a:cs typeface="Times New Roman" charset="0"/>
              </a:rPr>
              <a:t> </a:t>
            </a:r>
          </a:p>
          <a:p>
            <a:pPr>
              <a:lnSpc>
                <a:spcPct val="90000"/>
              </a:lnSpc>
            </a:pPr>
            <a:r>
              <a:rPr lang="en-US" sz="3200" dirty="0">
                <a:solidFill>
                  <a:schemeClr val="tx2"/>
                </a:solidFill>
                <a:cs typeface="Times New Roman" charset="0"/>
              </a:rPr>
              <a:t>Be suicidal</a:t>
            </a:r>
          </a:p>
          <a:p>
            <a:pPr>
              <a:lnSpc>
                <a:spcPct val="90000"/>
              </a:lnSpc>
            </a:pPr>
            <a:r>
              <a:rPr lang="en-US" sz="3200" dirty="0">
                <a:solidFill>
                  <a:schemeClr val="tx2"/>
                </a:solidFill>
                <a:cs typeface="Times New Roman" charset="0"/>
              </a:rPr>
              <a:t> </a:t>
            </a:r>
          </a:p>
          <a:p>
            <a:pPr>
              <a:lnSpc>
                <a:spcPct val="90000"/>
              </a:lnSpc>
            </a:pPr>
            <a:r>
              <a:rPr lang="en-US" sz="3200" dirty="0">
                <a:solidFill>
                  <a:schemeClr val="tx2"/>
                </a:solidFill>
                <a:cs typeface="Times New Roman" charset="0"/>
              </a:rPr>
              <a:t>Be depressed</a:t>
            </a:r>
          </a:p>
          <a:p>
            <a:pPr>
              <a:lnSpc>
                <a:spcPct val="90000"/>
              </a:lnSpc>
            </a:pPr>
            <a:r>
              <a:rPr lang="en-US" sz="3200" dirty="0">
                <a:solidFill>
                  <a:schemeClr val="tx2"/>
                </a:solidFill>
                <a:cs typeface="Times New Roman" charset="0"/>
              </a:rPr>
              <a:t> </a:t>
            </a:r>
          </a:p>
          <a:p>
            <a:pPr>
              <a:lnSpc>
                <a:spcPct val="90000"/>
              </a:lnSpc>
            </a:pPr>
            <a:r>
              <a:rPr lang="en-US" sz="2400" dirty="0">
                <a:solidFill>
                  <a:srgbClr val="000000"/>
                </a:solidFill>
                <a:cs typeface="Times New Roman" charset="0"/>
              </a:rPr>
              <a:t> </a:t>
            </a:r>
          </a:p>
          <a:p>
            <a:pPr>
              <a:lnSpc>
                <a:spcPct val="90000"/>
              </a:lnSpc>
            </a:pPr>
            <a:endParaRPr lang="en-US" sz="2400" dirty="0"/>
          </a:p>
        </p:txBody>
      </p:sp>
    </p:spTree>
    <p:extLst>
      <p:ext uri="{BB962C8B-B14F-4D97-AF65-F5344CB8AC3E}">
        <p14:creationId xmlns:p14="http://schemas.microsoft.com/office/powerpoint/2010/main" val="3467642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0"/>
            <a:ext cx="9144000" cy="6858000"/>
          </a:xfrm>
        </p:spPr>
        <p:txBody>
          <a:bodyPr>
            <a:normAutofit fontScale="90000"/>
          </a:bodyPr>
          <a:lstStyle/>
          <a:p>
            <a:br>
              <a:rPr lang="en-US" sz="3600" dirty="0">
                <a:latin typeface="Times New Roman" charset="0"/>
                <a:cs typeface="Times New Roman" charset="0"/>
              </a:rPr>
            </a:br>
            <a:r>
              <a:rPr lang="en-US" sz="3200" dirty="0">
                <a:latin typeface="Times New Roman" charset="0"/>
                <a:cs typeface="Times New Roman" charset="0"/>
              </a:rPr>
              <a:t>How does abuse engender violence? </a:t>
            </a:r>
            <a:br>
              <a:rPr lang="en-US" sz="3200" dirty="0">
                <a:latin typeface="Times New Roman" charset="0"/>
                <a:cs typeface="Times New Roman" charset="0"/>
              </a:rPr>
            </a:br>
            <a:r>
              <a:rPr lang="en-US" sz="3200" dirty="0">
                <a:latin typeface="Times New Roman" charset="0"/>
                <a:cs typeface="Times New Roman" charset="0"/>
              </a:rPr>
              <a:t>Parental violence is modeled.</a:t>
            </a:r>
            <a:br>
              <a:rPr lang="en-US" sz="3200" dirty="0">
                <a:latin typeface="Times New Roman" charset="0"/>
                <a:cs typeface="Times New Roman" charset="0"/>
              </a:rPr>
            </a:br>
            <a:r>
              <a:rPr lang="en-US" sz="3200" dirty="0">
                <a:latin typeface="Times New Roman" charset="0"/>
                <a:cs typeface="Times New Roman" charset="0"/>
              </a:rPr>
              <a:t> </a:t>
            </a:r>
            <a:br>
              <a:rPr lang="en-US" sz="3200" dirty="0">
                <a:latin typeface="Times New Roman" charset="0"/>
                <a:cs typeface="Times New Roman" charset="0"/>
              </a:rPr>
            </a:br>
            <a:r>
              <a:rPr lang="en-US" sz="3200" dirty="0">
                <a:latin typeface="Times New Roman" charset="0"/>
                <a:cs typeface="Times New Roman" charset="0"/>
              </a:rPr>
              <a:t>Abused children expect hostility and are </a:t>
            </a:r>
            <a:r>
              <a:rPr lang="en-US" sz="3200" dirty="0" err="1">
                <a:latin typeface="Times New Roman" charset="0"/>
                <a:cs typeface="Times New Roman" charset="0"/>
              </a:rPr>
              <a:t>hypervigilant</a:t>
            </a:r>
            <a:r>
              <a:rPr lang="en-US" sz="3200" dirty="0">
                <a:latin typeface="Times New Roman" charset="0"/>
                <a:cs typeface="Times New Roman" charset="0"/>
              </a:rPr>
              <a:t> to potentially hostile cues, reacting aggressively to mildly provocative social situations.</a:t>
            </a:r>
            <a:br>
              <a:rPr lang="en-US" sz="3200" dirty="0">
                <a:latin typeface="Times New Roman" charset="0"/>
                <a:cs typeface="Times New Roman" charset="0"/>
              </a:rPr>
            </a:br>
            <a:r>
              <a:rPr lang="en-US" sz="3200" dirty="0">
                <a:latin typeface="Times New Roman" charset="0"/>
                <a:cs typeface="Times New Roman" charset="0"/>
              </a:rPr>
              <a:t> </a:t>
            </a:r>
            <a:br>
              <a:rPr lang="en-US" sz="3200" dirty="0">
                <a:latin typeface="Times New Roman" charset="0"/>
                <a:cs typeface="Times New Roman" charset="0"/>
              </a:rPr>
            </a:br>
            <a:r>
              <a:rPr lang="en-US" sz="3200" dirty="0">
                <a:latin typeface="Times New Roman" charset="0"/>
                <a:cs typeface="Times New Roman" charset="0"/>
              </a:rPr>
              <a:t>Abuse often results in neurologic damage which increases impulsivity and decreases judgment and foresight. </a:t>
            </a:r>
            <a:br>
              <a:rPr lang="en-US" sz="3200" dirty="0">
                <a:latin typeface="Times New Roman" charset="0"/>
                <a:cs typeface="Times New Roman" charset="0"/>
              </a:rPr>
            </a:br>
            <a:br>
              <a:rPr lang="en-US" sz="3200" dirty="0">
                <a:latin typeface="Times New Roman" charset="0"/>
                <a:cs typeface="Times New Roman" charset="0"/>
              </a:rPr>
            </a:br>
            <a:r>
              <a:rPr lang="en-US" sz="3200" dirty="0">
                <a:latin typeface="Times New Roman" charset="0"/>
                <a:cs typeface="Times New Roman" charset="0"/>
              </a:rPr>
              <a:t>The stress of abuse alters brain physiology, changing neurotransmitter and hormone levels. </a:t>
            </a:r>
            <a:br>
              <a:rPr lang="en-US" sz="3200" dirty="0">
                <a:latin typeface="Times New Roman" charset="0"/>
                <a:cs typeface="Times New Roman" charset="0"/>
              </a:rPr>
            </a:br>
            <a:br>
              <a:rPr lang="en-US" sz="3200" dirty="0">
                <a:latin typeface="Times New Roman" charset="0"/>
                <a:cs typeface="Times New Roman" charset="0"/>
              </a:rPr>
            </a:br>
            <a:r>
              <a:rPr lang="en-US" sz="3200" dirty="0">
                <a:latin typeface="Times New Roman" charset="0"/>
                <a:cs typeface="Times New Roman" charset="0"/>
              </a:rPr>
              <a:t>Abuse engenders rage, which is often displaced from the parents onto teachers and peers.</a:t>
            </a:r>
            <a:br>
              <a:rPr lang="en-US" sz="3200" dirty="0">
                <a:latin typeface="Times New Roman" charset="0"/>
                <a:cs typeface="Times New Roman" charset="0"/>
              </a:rPr>
            </a:br>
            <a:br>
              <a:rPr lang="en-US" sz="2000" dirty="0">
                <a:latin typeface="Times New Roman" charset="0"/>
                <a:cs typeface="Times New Roman" charset="0"/>
              </a:rPr>
            </a:br>
            <a:endParaRPr lang="en-US" sz="2000" dirty="0">
              <a:latin typeface="Times New Roman" charset="0"/>
            </a:endParaRPr>
          </a:p>
        </p:txBody>
      </p:sp>
    </p:spTree>
    <p:extLst>
      <p:ext uri="{BB962C8B-B14F-4D97-AF65-F5344CB8AC3E}">
        <p14:creationId xmlns:p14="http://schemas.microsoft.com/office/powerpoint/2010/main" val="2042518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0" y="0"/>
            <a:ext cx="9144000" cy="6858000"/>
          </a:xfrm>
        </p:spPr>
        <p:txBody>
          <a:bodyPr>
            <a:normAutofit fontScale="90000"/>
          </a:bodyPr>
          <a:lstStyle/>
          <a:p>
            <a:br>
              <a:rPr lang="en-US" sz="3600" dirty="0">
                <a:latin typeface="Arial" charset="0"/>
                <a:cs typeface="Times New Roman" charset="0"/>
              </a:rPr>
            </a:br>
            <a:r>
              <a:rPr lang="en-US" sz="3600" dirty="0">
                <a:latin typeface="Arial" charset="0"/>
                <a:cs typeface="Times New Roman" charset="0"/>
              </a:rPr>
              <a:t>SIGNIFICANT SEVEN: </a:t>
            </a:r>
            <a:br>
              <a:rPr lang="en-US" sz="3600" dirty="0">
                <a:latin typeface="Arial" charset="0"/>
                <a:cs typeface="Times New Roman" charset="0"/>
              </a:rPr>
            </a:br>
            <a:br>
              <a:rPr lang="en-US" sz="3600" dirty="0">
                <a:latin typeface="Arial" charset="0"/>
                <a:cs typeface="Times New Roman" charset="0"/>
              </a:rPr>
            </a:br>
            <a:r>
              <a:rPr lang="en-US" sz="3600" dirty="0">
                <a:latin typeface="Arial" charset="0"/>
                <a:cs typeface="Times New Roman" charset="0"/>
              </a:rPr>
              <a:t>I AM CAPABLE. </a:t>
            </a:r>
            <a:br>
              <a:rPr lang="en-US" sz="3600" dirty="0">
                <a:latin typeface="Arial" charset="0"/>
                <a:cs typeface="Times New Roman" charset="0"/>
              </a:rPr>
            </a:br>
            <a:r>
              <a:rPr lang="en-US" sz="3600" dirty="0">
                <a:latin typeface="Arial" charset="0"/>
                <a:cs typeface="Times New Roman" charset="0"/>
              </a:rPr>
              <a:t>I AM NEEDED AND CONTRIBUTE IN MEANINGFUL WAYS. </a:t>
            </a:r>
            <a:br>
              <a:rPr lang="en-US" sz="3600" dirty="0">
                <a:latin typeface="Arial" charset="0"/>
                <a:cs typeface="Times New Roman" charset="0"/>
              </a:rPr>
            </a:br>
            <a:r>
              <a:rPr lang="en-US" sz="3600" dirty="0">
                <a:latin typeface="Arial" charset="0"/>
                <a:cs typeface="Times New Roman" charset="0"/>
              </a:rPr>
              <a:t>I CAN INFLUENCE WHAT HAPPENS TO ME.</a:t>
            </a:r>
            <a:br>
              <a:rPr lang="en-US" sz="3600" dirty="0">
                <a:latin typeface="Arial" charset="0"/>
                <a:cs typeface="Times New Roman" charset="0"/>
              </a:rPr>
            </a:br>
            <a:r>
              <a:rPr lang="en-US" sz="3600" dirty="0">
                <a:latin typeface="Arial" charset="0"/>
                <a:cs typeface="Times New Roman" charset="0"/>
              </a:rPr>
              <a:t> </a:t>
            </a:r>
            <a:br>
              <a:rPr lang="en-US" sz="3600" dirty="0">
                <a:latin typeface="Arial" charset="0"/>
                <a:cs typeface="Times New Roman" charset="0"/>
              </a:rPr>
            </a:br>
            <a:r>
              <a:rPr lang="en-US" sz="3600" dirty="0">
                <a:latin typeface="Arial" charset="0"/>
                <a:cs typeface="Times New Roman" charset="0"/>
              </a:rPr>
              <a:t>STRONG INTRA-PERSONAL SKILLS. </a:t>
            </a:r>
            <a:br>
              <a:rPr lang="en-US" sz="3600" dirty="0">
                <a:latin typeface="Arial" charset="0"/>
                <a:cs typeface="Times New Roman" charset="0"/>
              </a:rPr>
            </a:br>
            <a:r>
              <a:rPr lang="en-US" sz="3600" dirty="0">
                <a:latin typeface="Arial" charset="0"/>
                <a:cs typeface="Times New Roman" charset="0"/>
              </a:rPr>
              <a:t>STRONG INTER-PERSONAL SKILLS.</a:t>
            </a:r>
            <a:br>
              <a:rPr lang="en-US" sz="3600" dirty="0">
                <a:latin typeface="Arial" charset="0"/>
                <a:cs typeface="Times New Roman" charset="0"/>
              </a:rPr>
            </a:br>
            <a:r>
              <a:rPr lang="en-US" sz="3600" dirty="0">
                <a:latin typeface="Arial" charset="0"/>
                <a:cs typeface="Times New Roman" charset="0"/>
              </a:rPr>
              <a:t> </a:t>
            </a:r>
            <a:br>
              <a:rPr lang="en-US" sz="3600" dirty="0">
                <a:latin typeface="Arial" charset="0"/>
                <a:cs typeface="Times New Roman" charset="0"/>
              </a:rPr>
            </a:br>
            <a:r>
              <a:rPr lang="en-US" sz="3600" dirty="0">
                <a:latin typeface="Arial" charset="0"/>
                <a:cs typeface="Times New Roman" charset="0"/>
              </a:rPr>
              <a:t>SENSE OF RESPONSIBILITY. </a:t>
            </a:r>
            <a:br>
              <a:rPr lang="en-US" sz="3600" dirty="0">
                <a:latin typeface="Arial" charset="0"/>
                <a:cs typeface="Times New Roman" charset="0"/>
              </a:rPr>
            </a:br>
            <a:r>
              <a:rPr lang="en-US" sz="3600" dirty="0">
                <a:latin typeface="Arial" charset="0"/>
                <a:cs typeface="Times New Roman" charset="0"/>
              </a:rPr>
              <a:t>SENSE OF JUDGMENT.</a:t>
            </a:r>
          </a:p>
        </p:txBody>
      </p:sp>
    </p:spTree>
    <p:extLst>
      <p:ext uri="{BB962C8B-B14F-4D97-AF65-F5344CB8AC3E}">
        <p14:creationId xmlns:p14="http://schemas.microsoft.com/office/powerpoint/2010/main" val="184492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C:\DOCUME~1\FP_LIB~1\LOCALS~1\Temp\~AUT0032.bm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8163" y="311150"/>
            <a:ext cx="8067675" cy="6313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104866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128" y="544256"/>
            <a:ext cx="8346404" cy="5632311"/>
          </a:xfrm>
          <a:prstGeom prst="rect">
            <a:avLst/>
          </a:prstGeom>
          <a:noFill/>
        </p:spPr>
        <p:txBody>
          <a:bodyPr wrap="square" rtlCol="0">
            <a:spAutoFit/>
          </a:bodyPr>
          <a:lstStyle/>
          <a:p>
            <a:r>
              <a:rPr lang="en-US" sz="4000" dirty="0"/>
              <a:t>Be Part of the Solution!</a:t>
            </a:r>
          </a:p>
          <a:p>
            <a:endParaRPr lang="en-US" sz="4000" dirty="0"/>
          </a:p>
          <a:p>
            <a:r>
              <a:rPr lang="en-US" sz="4000" dirty="0"/>
              <a:t>Foster Emotional Fluency</a:t>
            </a:r>
          </a:p>
          <a:p>
            <a:endParaRPr lang="en-US" sz="4000" dirty="0"/>
          </a:p>
          <a:p>
            <a:r>
              <a:rPr lang="en-US" sz="4000" dirty="0"/>
              <a:t>Limit Screen Time &amp; Exposure to Violent Media</a:t>
            </a:r>
          </a:p>
          <a:p>
            <a:endParaRPr lang="en-US" sz="4000" dirty="0"/>
          </a:p>
          <a:p>
            <a:r>
              <a:rPr lang="en-US" sz="4000" dirty="0"/>
              <a:t>Discipline without Corporal Punishment</a:t>
            </a:r>
          </a:p>
        </p:txBody>
      </p:sp>
    </p:spTree>
    <p:extLst>
      <p:ext uri="{BB962C8B-B14F-4D97-AF65-F5344CB8AC3E}">
        <p14:creationId xmlns:p14="http://schemas.microsoft.com/office/powerpoint/2010/main" val="2850464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DOCUME~1\FP_LIB~1\LOCALS~1\Temp\~AUT0025.bm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5713" y="207963"/>
            <a:ext cx="7253287" cy="6650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7108" name="Rectangle 4"/>
          <p:cNvSpPr>
            <a:spLocks noGrp="1" noChangeArrowheads="1"/>
          </p:cNvSpPr>
          <p:nvPr>
            <p:ph type="title" idx="4294967295"/>
          </p:nvPr>
        </p:nvSpPr>
        <p:spPr/>
        <p:txBody>
          <a:bodyPr/>
          <a:lstStyle/>
          <a:p>
            <a:endParaRPr lang="en-US"/>
          </a:p>
        </p:txBody>
      </p:sp>
    </p:spTree>
    <p:extLst>
      <p:ext uri="{BB962C8B-B14F-4D97-AF65-F5344CB8AC3E}">
        <p14:creationId xmlns:p14="http://schemas.microsoft.com/office/powerpoint/2010/main" val="2963865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740400"/>
            <a:ext cx="9232900" cy="698500"/>
          </a:xfrm>
        </p:spPr>
        <p:txBody>
          <a:bodyPr>
            <a:noAutofit/>
          </a:bodyPr>
          <a:lstStyle/>
          <a:p>
            <a:br>
              <a:rPr lang="en-US" dirty="0"/>
            </a:br>
            <a:br>
              <a:rPr lang="en-US" dirty="0"/>
            </a:br>
            <a:br>
              <a:rPr lang="en-US" dirty="0"/>
            </a:br>
            <a:r>
              <a:rPr lang="en-US" sz="3600" dirty="0">
                <a:solidFill>
                  <a:schemeClr val="bg2"/>
                </a:solidFill>
              </a:rPr>
              <a:t>Babies gradually learn emotional intelligence</a:t>
            </a:r>
          </a:p>
        </p:txBody>
      </p:sp>
      <p:sp>
        <p:nvSpPr>
          <p:cNvPr id="4" name="Text Placeholder 3"/>
          <p:cNvSpPr>
            <a:spLocks noGrp="1"/>
          </p:cNvSpPr>
          <p:nvPr>
            <p:ph type="body" sz="half" idx="2"/>
          </p:nvPr>
        </p:nvSpPr>
        <p:spPr>
          <a:xfrm flipV="1">
            <a:off x="1792288" y="6857999"/>
            <a:ext cx="5486400" cy="45719"/>
          </a:xfrm>
        </p:spPr>
        <p:txBody>
          <a:bodyPr>
            <a:normAutofit fontScale="25000" lnSpcReduction="20000"/>
          </a:bodyPr>
          <a:lstStyle/>
          <a:p>
            <a:endParaRPr lang="en-US" dirty="0"/>
          </a:p>
        </p:txBody>
      </p:sp>
      <p:pic>
        <p:nvPicPr>
          <p:cNvPr id="6" name="Picture Placeholder 5" descr="babies show some affection.jpg"/>
          <p:cNvPicPr>
            <a:picLocks noGrp="1" noChangeAspect="1"/>
          </p:cNvPicPr>
          <p:nvPr>
            <p:ph type="pic" idx="1"/>
          </p:nvPr>
        </p:nvPicPr>
        <p:blipFill>
          <a:blip r:embed="rId2">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08504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AUT001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07963"/>
            <a:ext cx="9144000" cy="7637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92998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0" y="0"/>
            <a:ext cx="9144000" cy="6858000"/>
          </a:xfrm>
        </p:spPr>
        <p:txBody>
          <a:bodyPr>
            <a:normAutofit fontScale="90000"/>
          </a:bodyPr>
          <a:lstStyle/>
          <a:p>
            <a:pPr eaLnBrk="1" hangingPunct="1">
              <a:defRPr/>
            </a:pPr>
            <a:br>
              <a:rPr lang="en-US" dirty="0">
                <a:cs typeface="+mj-cs"/>
              </a:rPr>
            </a:br>
            <a:r>
              <a:rPr lang="en-US" dirty="0">
                <a:cs typeface="+mj-cs"/>
              </a:rPr>
              <a:t>The language of Affection </a:t>
            </a:r>
            <a:r>
              <a:rPr lang="en-US" dirty="0"/>
              <a:t>&amp;</a:t>
            </a:r>
            <a:r>
              <a:rPr lang="en-US" dirty="0">
                <a:cs typeface="+mj-cs"/>
              </a:rPr>
              <a:t> Tenderness</a:t>
            </a:r>
            <a:br>
              <a:rPr lang="en-US" dirty="0">
                <a:cs typeface="+mj-cs"/>
              </a:rPr>
            </a:br>
            <a:r>
              <a:rPr lang="en-US" dirty="0">
                <a:cs typeface="+mj-cs"/>
              </a:rPr>
              <a:t>Words spoken &amp; written</a:t>
            </a:r>
            <a:br>
              <a:rPr lang="en-US" dirty="0">
                <a:cs typeface="+mj-cs"/>
              </a:rPr>
            </a:br>
            <a:r>
              <a:rPr lang="en-US" dirty="0">
                <a:cs typeface="+mj-cs"/>
              </a:rPr>
              <a:t>Gifts given &amp; received</a:t>
            </a:r>
            <a:br>
              <a:rPr lang="en-US" dirty="0">
                <a:cs typeface="+mj-cs"/>
              </a:rPr>
            </a:br>
            <a:r>
              <a:rPr lang="en-US" dirty="0">
                <a:cs typeface="+mj-cs"/>
              </a:rPr>
              <a:t>Actions, acts of service, rituals</a:t>
            </a:r>
            <a:br>
              <a:rPr lang="en-US" dirty="0">
                <a:cs typeface="+mj-cs"/>
              </a:rPr>
            </a:br>
            <a:r>
              <a:rPr lang="en-US" dirty="0">
                <a:cs typeface="+mj-cs"/>
              </a:rPr>
              <a:t>Focused and hang out time sharing interests</a:t>
            </a:r>
            <a:br>
              <a:rPr lang="en-US" dirty="0">
                <a:cs typeface="+mj-cs"/>
              </a:rPr>
            </a:br>
            <a:r>
              <a:rPr lang="en-US" dirty="0">
                <a:cs typeface="+mj-cs"/>
              </a:rPr>
              <a:t>Affection, hugs, massages, facial expressions</a:t>
            </a:r>
            <a:br>
              <a:rPr lang="en-US" dirty="0">
                <a:cs typeface="+mj-cs"/>
              </a:rPr>
            </a:br>
            <a:r>
              <a:rPr lang="en-US" dirty="0">
                <a:cs typeface="+mj-cs"/>
              </a:rPr>
              <a:t>Listening with considerate thoughtful attention</a:t>
            </a:r>
            <a:br>
              <a:rPr lang="en-US" dirty="0">
                <a:cs typeface="+mj-cs"/>
              </a:rPr>
            </a:br>
            <a:r>
              <a:rPr lang="en-US" dirty="0">
                <a:cs typeface="+mj-cs"/>
              </a:rPr>
              <a:t>Food preparing and sharing</a:t>
            </a:r>
            <a:br>
              <a:rPr lang="en-US" dirty="0">
                <a:cs typeface="+mj-cs"/>
              </a:rPr>
            </a:br>
            <a:endParaRPr lang="en-US" dirty="0">
              <a:cs typeface="+mj-cs"/>
            </a:endParaRPr>
          </a:p>
        </p:txBody>
      </p:sp>
    </p:spTree>
    <p:extLst>
      <p:ext uri="{BB962C8B-B14F-4D97-AF65-F5344CB8AC3E}">
        <p14:creationId xmlns:p14="http://schemas.microsoft.com/office/powerpoint/2010/main" val="3003625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4893648"/>
          </a:xfrm>
          <a:prstGeom prst="rect">
            <a:avLst/>
          </a:prstGeom>
          <a:noFill/>
        </p:spPr>
        <p:txBody>
          <a:bodyPr wrap="square" rtlCol="0">
            <a:spAutoFit/>
          </a:bodyPr>
          <a:lstStyle/>
          <a:p>
            <a:endParaRPr lang="en-US" sz="4000" dirty="0"/>
          </a:p>
          <a:p>
            <a:endParaRPr lang="en-US" sz="4000" dirty="0"/>
          </a:p>
          <a:p>
            <a:r>
              <a:rPr lang="en-US" sz="4800" dirty="0"/>
              <a:t>All Feelings are Okay</a:t>
            </a:r>
          </a:p>
          <a:p>
            <a:endParaRPr lang="en-US" sz="4800" dirty="0"/>
          </a:p>
          <a:p>
            <a:endParaRPr lang="en-US" sz="4800" dirty="0"/>
          </a:p>
          <a:p>
            <a:r>
              <a:rPr lang="en-US" sz="4800" dirty="0"/>
              <a:t>All Behaviors are not</a:t>
            </a:r>
          </a:p>
          <a:p>
            <a:endParaRPr lang="en-US" sz="4000" dirty="0"/>
          </a:p>
        </p:txBody>
      </p:sp>
    </p:spTree>
    <p:extLst>
      <p:ext uri="{BB962C8B-B14F-4D97-AF65-F5344CB8AC3E}">
        <p14:creationId xmlns:p14="http://schemas.microsoft.com/office/powerpoint/2010/main" val="3479468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842" y="136064"/>
            <a:ext cx="9038158" cy="1600438"/>
          </a:xfrm>
          <a:prstGeom prst="rect">
            <a:avLst/>
          </a:prstGeom>
          <a:noFill/>
        </p:spPr>
        <p:txBody>
          <a:bodyPr wrap="square" rtlCol="0">
            <a:spAutoFit/>
          </a:bodyPr>
          <a:lstStyle/>
          <a:p>
            <a:endParaRPr lang="en-US" dirty="0"/>
          </a:p>
          <a:p>
            <a:r>
              <a:rPr lang="en-US" sz="4000" dirty="0"/>
              <a:t>AAP Policy Statement Media and Young Minds</a:t>
            </a:r>
          </a:p>
        </p:txBody>
      </p:sp>
      <p:sp>
        <p:nvSpPr>
          <p:cNvPr id="3" name="Rectangle 2"/>
          <p:cNvSpPr/>
          <p:nvPr/>
        </p:nvSpPr>
        <p:spPr>
          <a:xfrm>
            <a:off x="0" y="782395"/>
            <a:ext cx="9144000" cy="4955203"/>
          </a:xfrm>
          <a:prstGeom prst="rect">
            <a:avLst/>
          </a:prstGeom>
        </p:spPr>
        <p:txBody>
          <a:bodyPr wrap="square">
            <a:spAutoFit/>
          </a:bodyPr>
          <a:lstStyle/>
          <a:p>
            <a:endParaRPr lang="en-US" sz="4000" dirty="0"/>
          </a:p>
          <a:p>
            <a:endParaRPr lang="en-US" sz="4000" dirty="0"/>
          </a:p>
          <a:p>
            <a:endParaRPr lang="en-US" sz="4000" dirty="0"/>
          </a:p>
          <a:p>
            <a:r>
              <a:rPr lang="en-US" sz="4000" dirty="0"/>
              <a:t>For children younger than 18 months, discourage use of screen media other than video-chatting.</a:t>
            </a:r>
          </a:p>
          <a:p>
            <a:endParaRPr lang="en-US" sz="4000" dirty="0"/>
          </a:p>
          <a:p>
            <a:endParaRPr lang="en-US" dirty="0"/>
          </a:p>
          <a:p>
            <a:endParaRPr lang="en-US" dirty="0"/>
          </a:p>
        </p:txBody>
      </p:sp>
    </p:spTree>
    <p:extLst>
      <p:ext uri="{BB962C8B-B14F-4D97-AF65-F5344CB8AC3E}">
        <p14:creationId xmlns:p14="http://schemas.microsoft.com/office/powerpoint/2010/main" val="2515669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3685</TotalTime>
  <Words>474</Words>
  <Application>Microsoft Macintosh PowerPoint</Application>
  <PresentationFormat>On-screen Show (4:3)</PresentationFormat>
  <Paragraphs>92</Paragraphs>
  <Slides>24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Times New Roman</vt:lpstr>
      <vt:lpstr>Wingdings</vt:lpstr>
      <vt:lpstr>Office Theme</vt:lpstr>
      <vt:lpstr>Parenting for Peace</vt:lpstr>
      <vt:lpstr>PowerPoint Presentation</vt:lpstr>
      <vt:lpstr>PowerPoint Presentation</vt:lpstr>
      <vt:lpstr>PowerPoint Presentation</vt:lpstr>
      <vt:lpstr>   Babies gradually learn emotional intelligence</vt:lpstr>
      <vt:lpstr>PowerPoint Presentation</vt:lpstr>
      <vt:lpstr> The language of Affection &amp; Tenderness Words spoken &amp; written Gifts given &amp; received Actions, acts of service, rituals Focused and hang out time sharing interests Affection, hugs, massages, facial expressions Listening with considerate thoughtful attention Food preparing and sharing </vt:lpstr>
      <vt:lpstr>PowerPoint Presentation</vt:lpstr>
      <vt:lpstr>PowerPoint Presentation</vt:lpstr>
      <vt:lpstr>PowerPoint Presentation</vt:lpstr>
      <vt:lpstr>PowerPoint Presentation</vt:lpstr>
      <vt:lpstr>PowerPoint Presentation</vt:lpstr>
      <vt:lpstr>Violence is any mean word, look, sign, or act that hurts a person’s body, feelings, or things.</vt:lpstr>
      <vt:lpstr> * Small group in large open space, or large group in confined space will result in more aggressive behaviors.  * When a child is acting aggressively, offer positive consequences for alternative behaviors. Give attention for positive behaviors. If aggression tends to occur in similar situations, offer the extra attention ahead of time. When aggression is occurring, focus attention on the victim: "no one is allowed to hurt you for any reason; you can tell him to stop kicking."  Or direct the aggressor to assist the injured child.    * If both parties are being aggressive, separate the children and calmly state: "there is no hitting in our school. Hitting hurts. When you are ready to talk calmly, I'll help you work it out." </vt:lpstr>
      <vt:lpstr>PowerPoint Presentation</vt:lpstr>
      <vt:lpstr>PowerPoint Presentation</vt:lpstr>
      <vt:lpstr>PowerPoint Presentation</vt:lpstr>
      <vt:lpstr>What to do when witnessing someone being abusive in a public place:   Approach in a calm non-judgmental manner.   Blend with the difficulty the caregiver is experiencing.   Create the possibility of change.   Do something helpful, or make the offer.   Engage the child with positive attention. </vt:lpstr>
      <vt:lpstr>PowerPoint Presentation</vt:lpstr>
      <vt:lpstr>PowerPoint Presentation</vt:lpstr>
      <vt:lpstr>PowerPoint Presentation</vt:lpstr>
      <vt:lpstr> How does abuse engender violence?  Parental violence is modeled.   Abused children expect hostility and are hypervigilant to potentially hostile cues, reacting aggressively to mildly provocative social situations.   Abuse often results in neurologic damage which increases impulsivity and decreases judgment and foresight.   The stress of abuse alters brain physiology, changing neurotransmitter and hormone levels.   Abuse engenders rage, which is often displaced from the parents onto teachers and peers.  </vt:lpstr>
      <vt:lpstr> SIGNIFICANT SEVEN:   I AM CAPABLE.  I AM NEEDED AND CONTRIBUTE IN MEANINGFUL WAYS.  I CAN INFLUENCE WHAT HAPPENS TO ME.   STRONG INTRA-PERSONAL SKILLS.  STRONG INTER-PERSONAL SKILLS.   SENSE OF RESPONSIBILITY.  SENSE OF JUDGMENT.</vt:lpstr>
      <vt:lpstr>PowerPoint Presentation</vt:lpstr>
    </vt:vector>
  </TitlesOfParts>
  <Company>heartsongs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Healing the Healer Within</dc:title>
  <dc:creator>Victor LaCerva</dc:creator>
  <cp:lastModifiedBy>Paul Golding</cp:lastModifiedBy>
  <cp:revision>68</cp:revision>
  <dcterms:created xsi:type="dcterms:W3CDTF">2014-09-24T13:13:37Z</dcterms:created>
  <dcterms:modified xsi:type="dcterms:W3CDTF">2019-05-07T14:43:44Z</dcterms:modified>
</cp:coreProperties>
</file>