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18" r:id="rId3"/>
    <p:sldId id="335" r:id="rId4"/>
    <p:sldId id="321" r:id="rId5"/>
    <p:sldId id="333" r:id="rId6"/>
    <p:sldId id="334" r:id="rId7"/>
    <p:sldId id="331" r:id="rId8"/>
    <p:sldId id="257" r:id="rId9"/>
    <p:sldId id="259" r:id="rId10"/>
    <p:sldId id="260" r:id="rId11"/>
    <p:sldId id="261" r:id="rId12"/>
    <p:sldId id="317" r:id="rId13"/>
    <p:sldId id="315" r:id="rId14"/>
    <p:sldId id="316" r:id="rId15"/>
    <p:sldId id="262" r:id="rId16"/>
    <p:sldId id="263" r:id="rId17"/>
    <p:sldId id="264" r:id="rId18"/>
    <p:sldId id="265" r:id="rId19"/>
    <p:sldId id="266" r:id="rId20"/>
    <p:sldId id="267" r:id="rId21"/>
    <p:sldId id="268" r:id="rId22"/>
    <p:sldId id="269" r:id="rId23"/>
    <p:sldId id="270" r:id="rId24"/>
    <p:sldId id="280" r:id="rId25"/>
    <p:sldId id="281" r:id="rId26"/>
    <p:sldId id="282" r:id="rId27"/>
    <p:sldId id="289" r:id="rId28"/>
    <p:sldId id="290" r:id="rId29"/>
    <p:sldId id="327" r:id="rId30"/>
    <p:sldId id="329" r:id="rId31"/>
    <p:sldId id="330" r:id="rId32"/>
    <p:sldId id="291" r:id="rId33"/>
    <p:sldId id="292" r:id="rId34"/>
    <p:sldId id="293" r:id="rId35"/>
    <p:sldId id="294" r:id="rId36"/>
    <p:sldId id="295" r:id="rId37"/>
    <p:sldId id="296" r:id="rId38"/>
    <p:sldId id="297" r:id="rId39"/>
    <p:sldId id="298" r:id="rId40"/>
    <p:sldId id="299" r:id="rId41"/>
    <p:sldId id="300" r:id="rId42"/>
    <p:sldId id="301" r:id="rId43"/>
    <p:sldId id="323" r:id="rId44"/>
    <p:sldId id="302" r:id="rId45"/>
    <p:sldId id="325" r:id="rId46"/>
    <p:sldId id="326"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235" autoAdjust="0"/>
    <p:restoredTop sz="94660"/>
  </p:normalViewPr>
  <p:slideViewPr>
    <p:cSldViewPr snapToGrid="0">
      <p:cViewPr varScale="1">
        <p:scale>
          <a:sx n="101" d="100"/>
          <a:sy n="101" d="100"/>
        </p:scale>
        <p:origin x="43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68F88C1-7EB7-43F9-8ED9-2CB437C19A5E}" type="datetimeFigureOut">
              <a:rPr lang="en-US" smtClean="0"/>
              <a:t>5/6/19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4EE525-A2FB-4F88-BF88-9E4F7CE197F8}" type="slidenum">
              <a:rPr lang="en-US" smtClean="0"/>
              <a:t>‹#›</a:t>
            </a:fld>
            <a:endParaRPr lang="en-US"/>
          </a:p>
        </p:txBody>
      </p:sp>
    </p:spTree>
    <p:extLst>
      <p:ext uri="{BB962C8B-B14F-4D97-AF65-F5344CB8AC3E}">
        <p14:creationId xmlns:p14="http://schemas.microsoft.com/office/powerpoint/2010/main" val="1912249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8F88C1-7EB7-43F9-8ED9-2CB437C19A5E}" type="datetimeFigureOut">
              <a:rPr lang="en-US" smtClean="0"/>
              <a:t>5/6/19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4EE525-A2FB-4F88-BF88-9E4F7CE197F8}" type="slidenum">
              <a:rPr lang="en-US" smtClean="0"/>
              <a:t>‹#›</a:t>
            </a:fld>
            <a:endParaRPr lang="en-US"/>
          </a:p>
        </p:txBody>
      </p:sp>
    </p:spTree>
    <p:extLst>
      <p:ext uri="{BB962C8B-B14F-4D97-AF65-F5344CB8AC3E}">
        <p14:creationId xmlns:p14="http://schemas.microsoft.com/office/powerpoint/2010/main" val="1078024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8F88C1-7EB7-43F9-8ED9-2CB437C19A5E}" type="datetimeFigureOut">
              <a:rPr lang="en-US" smtClean="0"/>
              <a:t>5/6/19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4EE525-A2FB-4F88-BF88-9E4F7CE197F8}" type="slidenum">
              <a:rPr lang="en-US" smtClean="0"/>
              <a:t>‹#›</a:t>
            </a:fld>
            <a:endParaRPr lang="en-US"/>
          </a:p>
        </p:txBody>
      </p:sp>
    </p:spTree>
    <p:extLst>
      <p:ext uri="{BB962C8B-B14F-4D97-AF65-F5344CB8AC3E}">
        <p14:creationId xmlns:p14="http://schemas.microsoft.com/office/powerpoint/2010/main" val="74886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8F88C1-7EB7-43F9-8ED9-2CB437C19A5E}" type="datetimeFigureOut">
              <a:rPr lang="en-US" smtClean="0"/>
              <a:t>5/6/19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4EE525-A2FB-4F88-BF88-9E4F7CE197F8}" type="slidenum">
              <a:rPr lang="en-US" smtClean="0"/>
              <a:t>‹#›</a:t>
            </a:fld>
            <a:endParaRPr lang="en-US"/>
          </a:p>
        </p:txBody>
      </p:sp>
    </p:spTree>
    <p:extLst>
      <p:ext uri="{BB962C8B-B14F-4D97-AF65-F5344CB8AC3E}">
        <p14:creationId xmlns:p14="http://schemas.microsoft.com/office/powerpoint/2010/main" val="2519738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68F88C1-7EB7-43F9-8ED9-2CB437C19A5E}" type="datetimeFigureOut">
              <a:rPr lang="en-US" smtClean="0"/>
              <a:t>5/6/19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4EE525-A2FB-4F88-BF88-9E4F7CE197F8}" type="slidenum">
              <a:rPr lang="en-US" smtClean="0"/>
              <a:t>‹#›</a:t>
            </a:fld>
            <a:endParaRPr lang="en-US"/>
          </a:p>
        </p:txBody>
      </p:sp>
    </p:spTree>
    <p:extLst>
      <p:ext uri="{BB962C8B-B14F-4D97-AF65-F5344CB8AC3E}">
        <p14:creationId xmlns:p14="http://schemas.microsoft.com/office/powerpoint/2010/main" val="2420645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8F88C1-7EB7-43F9-8ED9-2CB437C19A5E}" type="datetimeFigureOut">
              <a:rPr lang="en-US" smtClean="0"/>
              <a:t>5/6/19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4EE525-A2FB-4F88-BF88-9E4F7CE197F8}" type="slidenum">
              <a:rPr lang="en-US" smtClean="0"/>
              <a:t>‹#›</a:t>
            </a:fld>
            <a:endParaRPr lang="en-US"/>
          </a:p>
        </p:txBody>
      </p:sp>
    </p:spTree>
    <p:extLst>
      <p:ext uri="{BB962C8B-B14F-4D97-AF65-F5344CB8AC3E}">
        <p14:creationId xmlns:p14="http://schemas.microsoft.com/office/powerpoint/2010/main" val="3813223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68F88C1-7EB7-43F9-8ED9-2CB437C19A5E}" type="datetimeFigureOut">
              <a:rPr lang="en-US" smtClean="0"/>
              <a:t>5/6/19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4EE525-A2FB-4F88-BF88-9E4F7CE197F8}" type="slidenum">
              <a:rPr lang="en-US" smtClean="0"/>
              <a:t>‹#›</a:t>
            </a:fld>
            <a:endParaRPr lang="en-US"/>
          </a:p>
        </p:txBody>
      </p:sp>
    </p:spTree>
    <p:extLst>
      <p:ext uri="{BB962C8B-B14F-4D97-AF65-F5344CB8AC3E}">
        <p14:creationId xmlns:p14="http://schemas.microsoft.com/office/powerpoint/2010/main" val="2935429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68F88C1-7EB7-43F9-8ED9-2CB437C19A5E}" type="datetimeFigureOut">
              <a:rPr lang="en-US" smtClean="0"/>
              <a:t>5/6/19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4EE525-A2FB-4F88-BF88-9E4F7CE197F8}" type="slidenum">
              <a:rPr lang="en-US" smtClean="0"/>
              <a:t>‹#›</a:t>
            </a:fld>
            <a:endParaRPr lang="en-US"/>
          </a:p>
        </p:txBody>
      </p:sp>
    </p:spTree>
    <p:extLst>
      <p:ext uri="{BB962C8B-B14F-4D97-AF65-F5344CB8AC3E}">
        <p14:creationId xmlns:p14="http://schemas.microsoft.com/office/powerpoint/2010/main" val="4031635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8F88C1-7EB7-43F9-8ED9-2CB437C19A5E}" type="datetimeFigureOut">
              <a:rPr lang="en-US" smtClean="0"/>
              <a:t>5/6/19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4EE525-A2FB-4F88-BF88-9E4F7CE197F8}" type="slidenum">
              <a:rPr lang="en-US" smtClean="0"/>
              <a:t>‹#›</a:t>
            </a:fld>
            <a:endParaRPr lang="en-US"/>
          </a:p>
        </p:txBody>
      </p:sp>
    </p:spTree>
    <p:extLst>
      <p:ext uri="{BB962C8B-B14F-4D97-AF65-F5344CB8AC3E}">
        <p14:creationId xmlns:p14="http://schemas.microsoft.com/office/powerpoint/2010/main" val="582140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68F88C1-7EB7-43F9-8ED9-2CB437C19A5E}" type="datetimeFigureOut">
              <a:rPr lang="en-US" smtClean="0"/>
              <a:t>5/6/19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4EE525-A2FB-4F88-BF88-9E4F7CE197F8}" type="slidenum">
              <a:rPr lang="en-US" smtClean="0"/>
              <a:t>‹#›</a:t>
            </a:fld>
            <a:endParaRPr lang="en-US"/>
          </a:p>
        </p:txBody>
      </p:sp>
    </p:spTree>
    <p:extLst>
      <p:ext uri="{BB962C8B-B14F-4D97-AF65-F5344CB8AC3E}">
        <p14:creationId xmlns:p14="http://schemas.microsoft.com/office/powerpoint/2010/main" val="2445210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68F88C1-7EB7-43F9-8ED9-2CB437C19A5E}" type="datetimeFigureOut">
              <a:rPr lang="en-US" smtClean="0"/>
              <a:t>5/6/19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4EE525-A2FB-4F88-BF88-9E4F7CE197F8}" type="slidenum">
              <a:rPr lang="en-US" smtClean="0"/>
              <a:t>‹#›</a:t>
            </a:fld>
            <a:endParaRPr lang="en-US"/>
          </a:p>
        </p:txBody>
      </p:sp>
    </p:spTree>
    <p:extLst>
      <p:ext uri="{BB962C8B-B14F-4D97-AF65-F5344CB8AC3E}">
        <p14:creationId xmlns:p14="http://schemas.microsoft.com/office/powerpoint/2010/main" val="4041028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8F88C1-7EB7-43F9-8ED9-2CB437C19A5E}" type="datetimeFigureOut">
              <a:rPr lang="en-US" smtClean="0"/>
              <a:t>5/6/19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4EE525-A2FB-4F88-BF88-9E4F7CE197F8}" type="slidenum">
              <a:rPr lang="en-US" smtClean="0"/>
              <a:t>‹#›</a:t>
            </a:fld>
            <a:endParaRPr lang="en-US"/>
          </a:p>
        </p:txBody>
      </p:sp>
    </p:spTree>
    <p:extLst>
      <p:ext uri="{BB962C8B-B14F-4D97-AF65-F5344CB8AC3E}">
        <p14:creationId xmlns:p14="http://schemas.microsoft.com/office/powerpoint/2010/main" val="617369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0822"/>
            <a:ext cx="9144000" cy="3931919"/>
          </a:xfrm>
        </p:spPr>
        <p:txBody>
          <a:bodyPr>
            <a:normAutofit fontScale="90000"/>
          </a:bodyPr>
          <a:lstStyle/>
          <a:p>
            <a:br>
              <a:rPr lang="en-US" dirty="0"/>
            </a:br>
            <a:br>
              <a:rPr lang="en-US" dirty="0"/>
            </a:br>
            <a:br>
              <a:rPr lang="en-US" dirty="0"/>
            </a:br>
            <a:br>
              <a:rPr lang="en-US" dirty="0"/>
            </a:br>
            <a:r>
              <a:rPr lang="en-US" dirty="0"/>
              <a:t>Early Life Risk for Domestic Violence Perpetration: Implications for Practice and Policy in the United States</a:t>
            </a:r>
          </a:p>
        </p:txBody>
      </p:sp>
      <p:sp>
        <p:nvSpPr>
          <p:cNvPr id="3" name="Subtitle 2"/>
          <p:cNvSpPr>
            <a:spLocks noGrp="1"/>
          </p:cNvSpPr>
          <p:nvPr>
            <p:ph type="subTitle" idx="1"/>
          </p:nvPr>
        </p:nvSpPr>
        <p:spPr>
          <a:xfrm>
            <a:off x="1524000" y="4522124"/>
            <a:ext cx="9144000" cy="1263534"/>
          </a:xfrm>
        </p:spPr>
        <p:txBody>
          <a:bodyPr>
            <a:normAutofit lnSpcReduction="10000"/>
          </a:bodyPr>
          <a:lstStyle/>
          <a:p>
            <a:r>
              <a:rPr lang="en-US" dirty="0"/>
              <a:t>Kenneth Corvo, PhD</a:t>
            </a:r>
          </a:p>
          <a:p>
            <a:r>
              <a:rPr lang="en-US" dirty="0"/>
              <a:t>Syracuse University</a:t>
            </a:r>
          </a:p>
          <a:p>
            <a:r>
              <a:rPr lang="en-US" dirty="0"/>
              <a:t>School of Social Work</a:t>
            </a:r>
          </a:p>
          <a:p>
            <a:endParaRPr lang="en-US" dirty="0"/>
          </a:p>
          <a:p>
            <a:endParaRPr lang="en-US" dirty="0"/>
          </a:p>
        </p:txBody>
      </p:sp>
    </p:spTree>
    <p:extLst>
      <p:ext uri="{BB962C8B-B14F-4D97-AF65-F5344CB8AC3E}">
        <p14:creationId xmlns:p14="http://schemas.microsoft.com/office/powerpoint/2010/main" val="32175269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Why is This?</a:t>
            </a:r>
          </a:p>
        </p:txBody>
      </p:sp>
      <p:sp>
        <p:nvSpPr>
          <p:cNvPr id="3" name="Content Placeholder 2"/>
          <p:cNvSpPr>
            <a:spLocks noGrp="1"/>
          </p:cNvSpPr>
          <p:nvPr>
            <p:ph idx="1"/>
          </p:nvPr>
        </p:nvSpPr>
        <p:spPr/>
        <p:txBody>
          <a:bodyPr/>
          <a:lstStyle/>
          <a:p>
            <a:r>
              <a:rPr lang="en-US" dirty="0"/>
              <a:t>Current domestic violence policy was shaped by both Second Wave feminist initiatives formulated in the 1970's and 80's and by the then emergent culturally conservative Punitive Era in criminal justice policy (Corvo &amp; Johnson, 2003). </a:t>
            </a:r>
          </a:p>
          <a:p>
            <a:r>
              <a:rPr lang="en-US" dirty="0"/>
              <a:t>The policy framework that has emerged from the intersection of the seemingly incompatible positions of conservative views of crime and progressive feminist views of liberation has in fact, while containing symbolic feminist signifiers, come to resemble more conservative social control than progressive feminism. </a:t>
            </a:r>
          </a:p>
        </p:txBody>
      </p:sp>
    </p:spTree>
    <p:extLst>
      <p:ext uri="{BB962C8B-B14F-4D97-AF65-F5344CB8AC3E}">
        <p14:creationId xmlns:p14="http://schemas.microsoft.com/office/powerpoint/2010/main" val="880728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Within this strange bedfellow’s relationship lies an overlapping interest on how the etiology of domestic violence perpetration is framed. In brief, </a:t>
            </a:r>
            <a:r>
              <a:rPr lang="en-US" b="1" u="sng" dirty="0"/>
              <a:t>causal attribution to developmental or psychosocial risk undermines the framing of domestic violence as intentional, purposeful, and strategic </a:t>
            </a:r>
            <a:r>
              <a:rPr lang="en-US" dirty="0"/>
              <a:t>– essential explanatory elements for both points of view.</a:t>
            </a:r>
          </a:p>
          <a:p>
            <a:endParaRPr lang="en-US" dirty="0"/>
          </a:p>
          <a:p>
            <a:r>
              <a:rPr lang="en-US" dirty="0"/>
              <a:t>These policy perspectives direct analysis of risk away from developmental or psychosocial risk factors.</a:t>
            </a:r>
          </a:p>
        </p:txBody>
      </p:sp>
    </p:spTree>
    <p:extLst>
      <p:ext uri="{BB962C8B-B14F-4D97-AF65-F5344CB8AC3E}">
        <p14:creationId xmlns:p14="http://schemas.microsoft.com/office/powerpoint/2010/main" val="4091207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 Word about Vilification </a:t>
            </a:r>
          </a:p>
        </p:txBody>
      </p:sp>
      <p:sp>
        <p:nvSpPr>
          <p:cNvPr id="3" name="Content Placeholder 2"/>
          <p:cNvSpPr>
            <a:spLocks noGrp="1"/>
          </p:cNvSpPr>
          <p:nvPr>
            <p:ph idx="1"/>
          </p:nvPr>
        </p:nvSpPr>
        <p:spPr/>
        <p:txBody>
          <a:bodyPr/>
          <a:lstStyle/>
          <a:p>
            <a:pPr marL="0" indent="0">
              <a:buNone/>
            </a:pPr>
            <a:r>
              <a:rPr lang="en-US" sz="3200" dirty="0"/>
              <a:t>The rhetoric about “batterers” clearly creates an image which defines perpetrators as undeserving of help: their actions are always intentional; violence is never a consequence of biographical or current victimization; their actions are a product of moral deficits (criminal intent or patriarchy), not psychosocial deficits; their violence must escalate; and their humanity? Even the scholarly literature accepts dehumanizing images of perpetrators…</a:t>
            </a:r>
          </a:p>
          <a:p>
            <a:endParaRPr lang="en-US" dirty="0"/>
          </a:p>
        </p:txBody>
      </p:sp>
    </p:spTree>
    <p:extLst>
      <p:ext uri="{BB962C8B-B14F-4D97-AF65-F5344CB8AC3E}">
        <p14:creationId xmlns:p14="http://schemas.microsoft.com/office/powerpoint/2010/main" val="4033622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99010"/>
            <a:ext cx="3657397" cy="1201189"/>
          </a:xfrm>
        </p:spPr>
        <p:txBody>
          <a:bodyPr/>
          <a:lstStyle/>
          <a:p>
            <a:r>
              <a:rPr lang="en-US" dirty="0"/>
              <a:t>    </a:t>
            </a:r>
            <a:r>
              <a:rPr lang="en-US" sz="4400" b="1" dirty="0"/>
              <a:t>Vilification</a:t>
            </a:r>
          </a:p>
        </p:txBody>
      </p:sp>
      <p:pic>
        <p:nvPicPr>
          <p:cNvPr id="6" name="Picture Placeholder 5"/>
          <p:cNvPicPr>
            <a:picLocks noGrp="1" noChangeAspect="1"/>
          </p:cNvPicPr>
          <p:nvPr>
            <p:ph type="pic" idx="1"/>
          </p:nvPr>
        </p:nvPicPr>
        <p:blipFill>
          <a:blip r:embed="rId2" cstate="email">
            <a:extLst>
              <a:ext uri="{28A0092B-C50C-407E-A947-70E740481C1C}">
                <a14:useLocalDpi xmlns:a14="http://schemas.microsoft.com/office/drawing/2010/main"/>
              </a:ext>
            </a:extLst>
          </a:blip>
          <a:srcRect/>
          <a:stretch>
            <a:fillRect/>
          </a:stretch>
        </p:blipFill>
        <p:spPr>
          <a:xfrm>
            <a:off x="4671753" y="1254155"/>
            <a:ext cx="3632661" cy="3550602"/>
          </a:xfrm>
          <a:prstGeom prst="rect">
            <a:avLst/>
          </a:prstGeom>
        </p:spPr>
      </p:pic>
      <p:sp>
        <p:nvSpPr>
          <p:cNvPr id="4" name="Text Placeholder 3"/>
          <p:cNvSpPr>
            <a:spLocks noGrp="1"/>
          </p:cNvSpPr>
          <p:nvPr>
            <p:ph type="body" sz="half" idx="2"/>
          </p:nvPr>
        </p:nvSpPr>
        <p:spPr/>
        <p:txBody>
          <a:bodyPr>
            <a:normAutofit/>
          </a:bodyPr>
          <a:lstStyle/>
          <a:p>
            <a:r>
              <a:rPr lang="en-US" sz="2400" dirty="0"/>
              <a:t>Jacobson and  </a:t>
            </a:r>
            <a:r>
              <a:rPr lang="en-US" sz="2400" dirty="0" err="1"/>
              <a:t>Gottman</a:t>
            </a:r>
            <a:r>
              <a:rPr lang="en-US" sz="2400" dirty="0"/>
              <a:t> (1998), in </a:t>
            </a:r>
            <a:r>
              <a:rPr lang="en-US" sz="2400" i="1" dirty="0"/>
              <a:t>When Men Batter Women: New Insights into Ending Abusive Relationships</a:t>
            </a:r>
            <a:r>
              <a:rPr lang="en-US" sz="2400" dirty="0"/>
              <a:t>, refer to perpetrators of domestic violence as </a:t>
            </a:r>
            <a:r>
              <a:rPr lang="en-US" sz="2400" u="sng" dirty="0"/>
              <a:t>“cobras” </a:t>
            </a:r>
            <a:r>
              <a:rPr lang="en-US" sz="2400" dirty="0"/>
              <a:t>and </a:t>
            </a:r>
            <a:r>
              <a:rPr lang="en-US" sz="2400" u="sng" dirty="0"/>
              <a:t>“pit bulls” </a:t>
            </a:r>
            <a:r>
              <a:rPr lang="en-US" sz="2400" dirty="0"/>
              <a:t>to describe clusters of psychological and behavioral characteristics identified through their research. </a:t>
            </a:r>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304414" y="1254155"/>
            <a:ext cx="3150727" cy="3550602"/>
          </a:xfrm>
          <a:prstGeom prst="rect">
            <a:avLst/>
          </a:prstGeom>
        </p:spPr>
      </p:pic>
    </p:spTree>
    <p:extLst>
      <p:ext uri="{BB962C8B-B14F-4D97-AF65-F5344CB8AC3E}">
        <p14:creationId xmlns:p14="http://schemas.microsoft.com/office/powerpoint/2010/main" val="19955637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sz="4400" b="1" dirty="0"/>
              <a:t>Vilification</a:t>
            </a:r>
          </a:p>
        </p:txBody>
      </p:sp>
      <p:pic>
        <p:nvPicPr>
          <p:cNvPr id="6" name="Picture Placeholder 5"/>
          <p:cNvPicPr>
            <a:picLocks noGrp="1" noChangeAspect="1"/>
          </p:cNvPicPr>
          <p:nvPr>
            <p:ph type="pic" idx="1"/>
          </p:nvPr>
        </p:nvPicPr>
        <p:blipFill>
          <a:blip r:embed="rId2" cstate="email">
            <a:extLst>
              <a:ext uri="{28A0092B-C50C-407E-A947-70E740481C1C}">
                <a14:useLocalDpi xmlns:a14="http://schemas.microsoft.com/office/drawing/2010/main"/>
              </a:ext>
            </a:extLst>
          </a:blip>
          <a:srcRect/>
          <a:stretch>
            <a:fillRect/>
          </a:stretch>
        </p:blipFill>
        <p:spPr>
          <a:xfrm>
            <a:off x="8454045" y="987426"/>
            <a:ext cx="3507970" cy="3543010"/>
          </a:xfrm>
          <a:prstGeom prst="rect">
            <a:avLst/>
          </a:prstGeom>
        </p:spPr>
      </p:pic>
      <p:sp>
        <p:nvSpPr>
          <p:cNvPr id="4" name="Text Placeholder 3"/>
          <p:cNvSpPr>
            <a:spLocks noGrp="1"/>
          </p:cNvSpPr>
          <p:nvPr>
            <p:ph type="body" sz="half" idx="2"/>
          </p:nvPr>
        </p:nvSpPr>
        <p:spPr>
          <a:xfrm>
            <a:off x="839788" y="2057400"/>
            <a:ext cx="3932237" cy="3811588"/>
          </a:xfrm>
        </p:spPr>
        <p:txBody>
          <a:bodyPr>
            <a:normAutofit lnSpcReduction="10000"/>
          </a:bodyPr>
          <a:lstStyle/>
          <a:p>
            <a:r>
              <a:rPr lang="en-US" sz="2000" dirty="0"/>
              <a:t>Wood’s 2004 study of prison inmates in  a medium security prison is titled: </a:t>
            </a:r>
            <a:r>
              <a:rPr lang="en-US" sz="2000" u="sng" dirty="0"/>
              <a:t>Monsters </a:t>
            </a:r>
            <a:r>
              <a:rPr lang="en-US" sz="2000" dirty="0"/>
              <a:t>and their victims: Male felons’ accounts of intimate partner violence.</a:t>
            </a:r>
          </a:p>
          <a:p>
            <a:endParaRPr lang="en-US" dirty="0"/>
          </a:p>
          <a:p>
            <a:r>
              <a:rPr lang="en-US" sz="2000" dirty="0"/>
              <a:t>Sociologist Michael Johnson introduced the term </a:t>
            </a:r>
            <a:r>
              <a:rPr lang="en-US" sz="2000" u="sng" dirty="0"/>
              <a:t>“intimate terrorists”</a:t>
            </a:r>
            <a:r>
              <a:rPr lang="en-US" sz="2000" dirty="0"/>
              <a:t> to describe the sub-set of perpetrators usually described as “batterers”. This term has become part of the lexicon in many typological studies. </a:t>
            </a:r>
          </a:p>
          <a:p>
            <a:endParaRPr lang="en-US" dirty="0"/>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879571" y="987425"/>
            <a:ext cx="3574473" cy="3543011"/>
          </a:xfrm>
          <a:prstGeom prst="rect">
            <a:avLst/>
          </a:prstGeom>
        </p:spPr>
      </p:pic>
    </p:spTree>
    <p:extLst>
      <p:ext uri="{BB962C8B-B14F-4D97-AF65-F5344CB8AC3E}">
        <p14:creationId xmlns:p14="http://schemas.microsoft.com/office/powerpoint/2010/main" val="13236731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Theoretical Perspectives on Domestic Violence Perpetration</a:t>
            </a:r>
          </a:p>
        </p:txBody>
      </p:sp>
      <p:sp>
        <p:nvSpPr>
          <p:cNvPr id="3" name="Content Placeholder 2"/>
          <p:cNvSpPr>
            <a:spLocks noGrp="1"/>
          </p:cNvSpPr>
          <p:nvPr>
            <p:ph idx="1"/>
          </p:nvPr>
        </p:nvSpPr>
        <p:spPr/>
        <p:txBody>
          <a:bodyPr>
            <a:normAutofit/>
          </a:bodyPr>
          <a:lstStyle/>
          <a:p>
            <a:r>
              <a:rPr lang="en-US" sz="3600" dirty="0"/>
              <a:t>Most current explanatory theoretical views of domestic violence perpetration can be summarized as:</a:t>
            </a:r>
          </a:p>
          <a:p>
            <a:r>
              <a:rPr lang="en-US" sz="3600" dirty="0"/>
              <a:t>feminist/socio-cultural, </a:t>
            </a:r>
          </a:p>
          <a:p>
            <a:r>
              <a:rPr lang="en-US" sz="3600" dirty="0"/>
              <a:t>intergenerational transmission</a:t>
            </a:r>
          </a:p>
          <a:p>
            <a:r>
              <a:rPr lang="en-US" sz="3600" dirty="0"/>
              <a:t>psychological/psychosocial </a:t>
            </a:r>
          </a:p>
        </p:txBody>
      </p:sp>
    </p:spTree>
    <p:extLst>
      <p:ext uri="{BB962C8B-B14F-4D97-AF65-F5344CB8AC3E}">
        <p14:creationId xmlns:p14="http://schemas.microsoft.com/office/powerpoint/2010/main" val="11147829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Psychological/Psychosocial Theories</a:t>
            </a:r>
          </a:p>
        </p:txBody>
      </p:sp>
      <p:sp>
        <p:nvSpPr>
          <p:cNvPr id="3" name="Content Placeholder 2"/>
          <p:cNvSpPr>
            <a:spLocks noGrp="1"/>
          </p:cNvSpPr>
          <p:nvPr>
            <p:ph idx="1"/>
          </p:nvPr>
        </p:nvSpPr>
        <p:spPr>
          <a:xfrm>
            <a:off x="838200" y="1454727"/>
            <a:ext cx="10515600" cy="4722236"/>
          </a:xfrm>
        </p:spPr>
        <p:txBody>
          <a:bodyPr>
            <a:normAutofit lnSpcReduction="10000"/>
          </a:bodyPr>
          <a:lstStyle/>
          <a:p>
            <a:r>
              <a:rPr lang="en-US" dirty="0"/>
              <a:t>Psychological theories of domestic violence perpetration examine individual psychological, psychiatric, behavioral and neurological risk factors. Dutton (2006) summarized these factors as personality disorders, neurobiological factors, neuroanatomical factors, disordered or insecure attachment, developmental psychopathology, cognitive distortions, and post-traumatic symptoms. </a:t>
            </a:r>
          </a:p>
          <a:p>
            <a:r>
              <a:rPr lang="en-US" dirty="0"/>
              <a:t>A systematic review by </a:t>
            </a:r>
            <a:r>
              <a:rPr lang="en-US" dirty="0" err="1"/>
              <a:t>Capaldi</a:t>
            </a:r>
            <a:r>
              <a:rPr lang="en-US" dirty="0"/>
              <a:t> et al. (2012) identified empirical associations between domestic violence perpetration and some forms of </a:t>
            </a:r>
            <a:r>
              <a:rPr lang="en-US" u="sng" dirty="0"/>
              <a:t>personality disorders, severe depression, and alcohol/substance dependence/abuse.  </a:t>
            </a:r>
            <a:r>
              <a:rPr lang="en-US" dirty="0"/>
              <a:t>In addition, </a:t>
            </a:r>
            <a:r>
              <a:rPr lang="en-US" u="sng" dirty="0"/>
              <a:t>PTSD</a:t>
            </a:r>
            <a:r>
              <a:rPr lang="en-US" dirty="0"/>
              <a:t> (Finley, Baker, Pugh, &amp; Peterson, 2010), </a:t>
            </a:r>
            <a:r>
              <a:rPr lang="en-US" u="sng" dirty="0"/>
              <a:t>head injury </a:t>
            </a:r>
            <a:r>
              <a:rPr lang="en-US" dirty="0"/>
              <a:t>(Pinto et al., 2010), and </a:t>
            </a:r>
            <a:r>
              <a:rPr lang="en-US" u="sng" dirty="0"/>
              <a:t>frontal lobe deficits,</a:t>
            </a:r>
            <a:r>
              <a:rPr lang="en-US" dirty="0"/>
              <a:t> with or without limbic abnormalities (</a:t>
            </a:r>
            <a:r>
              <a:rPr lang="en-US" dirty="0" err="1"/>
              <a:t>Filley</a:t>
            </a:r>
            <a:r>
              <a:rPr lang="en-US" dirty="0"/>
              <a:t>, 2011) have all been associated with domestic violence perpetration</a:t>
            </a:r>
          </a:p>
        </p:txBody>
      </p:sp>
    </p:spTree>
    <p:extLst>
      <p:ext uri="{BB962C8B-B14F-4D97-AF65-F5344CB8AC3E}">
        <p14:creationId xmlns:p14="http://schemas.microsoft.com/office/powerpoint/2010/main" val="42387013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“Batterer” Typologies </a:t>
            </a:r>
          </a:p>
        </p:txBody>
      </p:sp>
      <p:sp>
        <p:nvSpPr>
          <p:cNvPr id="3" name="Content Placeholder 2"/>
          <p:cNvSpPr>
            <a:spLocks noGrp="1"/>
          </p:cNvSpPr>
          <p:nvPr>
            <p:ph idx="1"/>
          </p:nvPr>
        </p:nvSpPr>
        <p:spPr/>
        <p:txBody>
          <a:bodyPr>
            <a:normAutofit/>
          </a:bodyPr>
          <a:lstStyle/>
          <a:p>
            <a:pPr marL="0" indent="0">
              <a:buNone/>
            </a:pPr>
            <a:r>
              <a:rPr lang="en-US" sz="3600" dirty="0"/>
              <a:t>The recognition of the heterogeneity of domestic violence perpetrators led to efforts to classify subtypes of perpetrators. There has been substantial consistency in identifying </a:t>
            </a:r>
            <a:r>
              <a:rPr lang="en-US" sz="3600" u="sng" dirty="0"/>
              <a:t>two or three subtypes. </a:t>
            </a:r>
            <a:r>
              <a:rPr lang="en-US" sz="3600" dirty="0"/>
              <a:t>Across studies, these subtypes have been shown to differ on measures of personality styles and disorders, psychopathology, hostility, attachment styles, drug and alcohol use, and type and severity of violence.</a:t>
            </a:r>
          </a:p>
        </p:txBody>
      </p:sp>
    </p:spTree>
    <p:extLst>
      <p:ext uri="{BB962C8B-B14F-4D97-AF65-F5344CB8AC3E}">
        <p14:creationId xmlns:p14="http://schemas.microsoft.com/office/powerpoint/2010/main" val="14321919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Developmental and Psychosocial Risk Factors for Domestic Violence Perpetration </a:t>
            </a:r>
          </a:p>
        </p:txBody>
      </p:sp>
      <p:sp>
        <p:nvSpPr>
          <p:cNvPr id="3" name="Content Placeholder 2"/>
          <p:cNvSpPr>
            <a:spLocks noGrp="1"/>
          </p:cNvSpPr>
          <p:nvPr>
            <p:ph idx="1"/>
          </p:nvPr>
        </p:nvSpPr>
        <p:spPr/>
        <p:txBody>
          <a:bodyPr>
            <a:normAutofit lnSpcReduction="10000"/>
          </a:bodyPr>
          <a:lstStyle/>
          <a:p>
            <a:pPr marL="0" indent="0">
              <a:buNone/>
            </a:pPr>
            <a:r>
              <a:rPr lang="en-US" dirty="0"/>
              <a:t>Identifying early life risk for domestic violence perpetration requires a two-fold approach: </a:t>
            </a:r>
          </a:p>
          <a:p>
            <a:r>
              <a:rPr lang="en-US" dirty="0"/>
              <a:t>1. differentiating risk for domestic violence in particular from risk for violence in general</a:t>
            </a:r>
          </a:p>
          <a:p>
            <a:r>
              <a:rPr lang="en-US" dirty="0"/>
              <a:t>2. separating the influence of early life risk from that occurring later in development and identifying  potential pathways or cascading effects. </a:t>
            </a:r>
          </a:p>
          <a:p>
            <a:endParaRPr lang="en-US" dirty="0"/>
          </a:p>
          <a:p>
            <a:pPr marL="0" indent="0">
              <a:buNone/>
            </a:pPr>
            <a:r>
              <a:rPr lang="en-US" dirty="0"/>
              <a:t>Part of the difficulty in differentiating risk for domestic violence perpetration from violence in general is that some perpetrators of domestic violence are also violent in other contexts.</a:t>
            </a:r>
          </a:p>
        </p:txBody>
      </p:sp>
    </p:spTree>
    <p:extLst>
      <p:ext uri="{BB962C8B-B14F-4D97-AF65-F5344CB8AC3E}">
        <p14:creationId xmlns:p14="http://schemas.microsoft.com/office/powerpoint/2010/main" val="1965224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Domestic Violence vs. Violence in General</a:t>
            </a:r>
            <a:br>
              <a:rPr lang="en-US" dirty="0"/>
            </a:br>
            <a:endParaRPr lang="en-US" dirty="0"/>
          </a:p>
        </p:txBody>
      </p:sp>
      <p:sp>
        <p:nvSpPr>
          <p:cNvPr id="3" name="Content Placeholder 2"/>
          <p:cNvSpPr>
            <a:spLocks noGrp="1"/>
          </p:cNvSpPr>
          <p:nvPr>
            <p:ph idx="1"/>
          </p:nvPr>
        </p:nvSpPr>
        <p:spPr/>
        <p:txBody>
          <a:bodyPr>
            <a:noAutofit/>
          </a:bodyPr>
          <a:lstStyle/>
          <a:p>
            <a:pPr marL="0" indent="0">
              <a:buNone/>
            </a:pPr>
            <a:r>
              <a:rPr lang="en-US" sz="4000" dirty="0"/>
              <a:t>An early review of typological studies by </a:t>
            </a:r>
            <a:r>
              <a:rPr lang="en-US" sz="4000" dirty="0" err="1"/>
              <a:t>Holtzworth</a:t>
            </a:r>
            <a:r>
              <a:rPr lang="en-US" sz="4000" dirty="0"/>
              <a:t>-Munroe &amp; Stuart (1994), estimated that approximately </a:t>
            </a:r>
            <a:r>
              <a:rPr lang="en-US" sz="4000" u="sng" dirty="0"/>
              <a:t>25% of domestic violence perpetrators were generally violent/antisocial </a:t>
            </a:r>
            <a:r>
              <a:rPr lang="en-US" sz="4000" dirty="0"/>
              <a:t>with another smaller subgroup of perpetrators perhaps also engaging intermittently in violence outside the family.  This has been reaffirmed in subsequent studies.</a:t>
            </a:r>
          </a:p>
        </p:txBody>
      </p:sp>
    </p:spTree>
    <p:extLst>
      <p:ext uri="{BB962C8B-B14F-4D97-AF65-F5344CB8AC3E}">
        <p14:creationId xmlns:p14="http://schemas.microsoft.com/office/powerpoint/2010/main" val="177783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90064"/>
            <a:ext cx="10515600" cy="1325563"/>
          </a:xfrm>
        </p:spPr>
        <p:txBody>
          <a:bodyPr/>
          <a:lstStyle/>
          <a:p>
            <a:pPr algn="ctr"/>
            <a:r>
              <a:rPr lang="en-US" dirty="0"/>
              <a:t>Defining Domestic Violence</a:t>
            </a:r>
          </a:p>
        </p:txBody>
      </p:sp>
      <p:sp>
        <p:nvSpPr>
          <p:cNvPr id="3" name="Content Placeholder 2"/>
          <p:cNvSpPr>
            <a:spLocks noGrp="1"/>
          </p:cNvSpPr>
          <p:nvPr>
            <p:ph idx="1"/>
          </p:nvPr>
        </p:nvSpPr>
        <p:spPr/>
        <p:txBody>
          <a:bodyPr>
            <a:normAutofit lnSpcReduction="10000"/>
          </a:bodyPr>
          <a:lstStyle/>
          <a:p>
            <a:pPr marL="0" indent="0">
              <a:buNone/>
            </a:pPr>
            <a:r>
              <a:rPr lang="en-US" dirty="0"/>
              <a:t>The term </a:t>
            </a:r>
            <a:r>
              <a:rPr lang="en-US" sz="4000" dirty="0"/>
              <a:t>"batterer” </a:t>
            </a:r>
            <a:r>
              <a:rPr lang="en-US" dirty="0"/>
              <a:t>is used throughout both the academic and general literature.  It is commonly used by DOJ and state and local agencies. Battering is usually described as severe, unidirectional (primarily, if not entirely, male-to-female), inevitably escalating, strategic violence used for the purpose of exercising power and control over female partners.  Definitions of battering often include a range of other related power and control strategies (e.g. emotional abuse).  This view is often referred to as the Duluth model. </a:t>
            </a:r>
            <a:r>
              <a:rPr lang="en-US" b="1" i="1" u="sng" dirty="0"/>
              <a:t>There is little evidence that the majority of domestic violence can be characterized as battering. </a:t>
            </a:r>
            <a:r>
              <a:rPr lang="en-US" b="1" dirty="0"/>
              <a:t> </a:t>
            </a:r>
            <a:r>
              <a:rPr lang="en-US" dirty="0"/>
              <a:t>The term “batterer” hinders theorizing by attributing assumed behaviors, characteristics and motivations to perpetrators.</a:t>
            </a:r>
          </a:p>
        </p:txBody>
      </p:sp>
    </p:spTree>
    <p:extLst>
      <p:ext uri="{BB962C8B-B14F-4D97-AF65-F5344CB8AC3E}">
        <p14:creationId xmlns:p14="http://schemas.microsoft.com/office/powerpoint/2010/main" val="13732701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Domestic Violence vs. Violence in General</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a:t>Moffitt, Krueger, </a:t>
            </a:r>
            <a:r>
              <a:rPr lang="en-US" sz="3600" dirty="0" err="1"/>
              <a:t>Caspi</a:t>
            </a:r>
            <a:r>
              <a:rPr lang="en-US" sz="3600" dirty="0"/>
              <a:t>, and Fagan (2000) in their review, observed that, “…partner abuse and general crime share many of the demographic, developmental, and macrolevel correlates that have strong effects. However, they also provide evidence that partner abuse may have some unique correlates, </a:t>
            </a:r>
            <a:r>
              <a:rPr lang="en-US" sz="3600" i="1" u="sng" dirty="0"/>
              <a:t>albeit with weaker effects.” </a:t>
            </a:r>
            <a:r>
              <a:rPr lang="en-US" sz="3600" dirty="0"/>
              <a:t>(p. 202). </a:t>
            </a:r>
          </a:p>
        </p:txBody>
      </p:sp>
    </p:spTree>
    <p:extLst>
      <p:ext uri="{BB962C8B-B14F-4D97-AF65-F5344CB8AC3E}">
        <p14:creationId xmlns:p14="http://schemas.microsoft.com/office/powerpoint/2010/main" val="35835567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Domestic Violence vs. Violence in General</a:t>
            </a:r>
            <a:endParaRPr lang="en-US" dirty="0"/>
          </a:p>
        </p:txBody>
      </p:sp>
      <p:sp>
        <p:nvSpPr>
          <p:cNvPr id="3" name="Content Placeholder 2"/>
          <p:cNvSpPr>
            <a:spLocks noGrp="1"/>
          </p:cNvSpPr>
          <p:nvPr>
            <p:ph idx="1"/>
          </p:nvPr>
        </p:nvSpPr>
        <p:spPr/>
        <p:txBody>
          <a:bodyPr/>
          <a:lstStyle/>
          <a:p>
            <a:pPr marL="0" indent="0">
              <a:buNone/>
            </a:pPr>
            <a:r>
              <a:rPr lang="en-US" dirty="0"/>
              <a:t>Their analysis of data from the Dunedin Multidisciplinary Health and Development Study found that a personality trait (Negative Emotionality) was a shared risk factor for both general crime and partner abuse. This trait is characterized by a greater propensity to experience negative emotions, overreaction to stressors, and rage-reactions to even minor provocations. However, what differentiated the “partner-only” group from the “partner plus general violence” group was a better ability to modulate impulsive behavior. </a:t>
            </a:r>
            <a:r>
              <a:rPr lang="en-US" i="1" u="sng" dirty="0"/>
              <a:t>They conclude that this factor of   “Constraint” is produced by more successful socialization of the developing child. </a:t>
            </a:r>
          </a:p>
        </p:txBody>
      </p:sp>
    </p:spTree>
    <p:extLst>
      <p:ext uri="{BB962C8B-B14F-4D97-AF65-F5344CB8AC3E}">
        <p14:creationId xmlns:p14="http://schemas.microsoft.com/office/powerpoint/2010/main" val="3113422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Domestic Violence vs. Violence in General</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a:t>In an analysis of the Cambridge Study in Delinquent Development, Theobald, Farrington, </a:t>
            </a:r>
            <a:r>
              <a:rPr lang="en-US" sz="4000" dirty="0" err="1"/>
              <a:t>Coid</a:t>
            </a:r>
            <a:r>
              <a:rPr lang="en-US" sz="4000" dirty="0"/>
              <a:t>, and </a:t>
            </a:r>
            <a:r>
              <a:rPr lang="en-US" sz="4000" dirty="0" err="1"/>
              <a:t>Piquero</a:t>
            </a:r>
            <a:r>
              <a:rPr lang="en-US" sz="4000" dirty="0"/>
              <a:t> (2016) found that generally violent men had the highest scores on the Psychopathy Checklist and that </a:t>
            </a:r>
            <a:r>
              <a:rPr lang="en-US" sz="4000" b="1" i="1" u="sng" dirty="0"/>
              <a:t>the violence of  family-only perpetrators may be more reactive to stress and partner aggression. </a:t>
            </a:r>
          </a:p>
        </p:txBody>
      </p:sp>
    </p:spTree>
    <p:extLst>
      <p:ext uri="{BB962C8B-B14F-4D97-AF65-F5344CB8AC3E}">
        <p14:creationId xmlns:p14="http://schemas.microsoft.com/office/powerpoint/2010/main" val="27322351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49770"/>
          </a:xfrm>
        </p:spPr>
        <p:txBody>
          <a:bodyPr>
            <a:normAutofit fontScale="90000"/>
          </a:bodyPr>
          <a:lstStyle/>
          <a:p>
            <a:pPr algn="ctr"/>
            <a:r>
              <a:rPr lang="it-IT" dirty="0"/>
              <a:t>Domestic Violence vs. Violence in General</a:t>
            </a:r>
            <a:endParaRPr lang="en-US" dirty="0"/>
          </a:p>
        </p:txBody>
      </p:sp>
      <p:sp>
        <p:nvSpPr>
          <p:cNvPr id="3" name="Content Placeholder 2"/>
          <p:cNvSpPr>
            <a:spLocks noGrp="1"/>
          </p:cNvSpPr>
          <p:nvPr>
            <p:ph idx="1"/>
          </p:nvPr>
        </p:nvSpPr>
        <p:spPr>
          <a:xfrm>
            <a:off x="838200" y="814647"/>
            <a:ext cx="10515600" cy="5362316"/>
          </a:xfrm>
        </p:spPr>
        <p:txBody>
          <a:bodyPr>
            <a:normAutofit lnSpcReduction="10000"/>
          </a:bodyPr>
          <a:lstStyle/>
          <a:p>
            <a:endParaRPr lang="en-US" dirty="0"/>
          </a:p>
          <a:p>
            <a:r>
              <a:rPr lang="en-US" dirty="0"/>
              <a:t>A substratum of shared risk may underlie both domestic violence and violence in general. A distinguishing feature of domestic violence is that, by definition, it occurs only later in development, adulthood or later adolescence, when the person has secured an intimate partner. </a:t>
            </a:r>
          </a:p>
          <a:p>
            <a:r>
              <a:rPr lang="en-US" i="1" u="sng" dirty="0"/>
              <a:t>More generalized violence can be observed much earlier in the life cycle.  </a:t>
            </a:r>
            <a:r>
              <a:rPr lang="en-US" dirty="0"/>
              <a:t>The closest developmental precursor may be dating violence and though this is often conceptualized as an adolescent behavior there may be considerable overlap with domestic violence.  O'Leary, </a:t>
            </a:r>
            <a:r>
              <a:rPr lang="en-US" dirty="0" err="1"/>
              <a:t>Tintle</a:t>
            </a:r>
            <a:r>
              <a:rPr lang="en-US" dirty="0"/>
              <a:t>, and </a:t>
            </a:r>
            <a:r>
              <a:rPr lang="en-US" dirty="0" err="1"/>
              <a:t>Bromet</a:t>
            </a:r>
            <a:r>
              <a:rPr lang="en-US" dirty="0"/>
              <a:t> (2014) found that in addition to </a:t>
            </a:r>
            <a:r>
              <a:rPr lang="en-US" i="1" u="sng" dirty="0"/>
              <a:t>dating aggression, early age dating, and number of dating partners were associated with adult intimate partner violence.</a:t>
            </a:r>
            <a:r>
              <a:rPr lang="en-US" dirty="0"/>
              <a:t>  Theobald, Farrington, </a:t>
            </a:r>
            <a:r>
              <a:rPr lang="en-US" dirty="0" err="1"/>
              <a:t>Ttofi</a:t>
            </a:r>
            <a:r>
              <a:rPr lang="en-US" dirty="0"/>
              <a:t>, and </a:t>
            </a:r>
            <a:r>
              <a:rPr lang="en-US" dirty="0" err="1"/>
              <a:t>Crago</a:t>
            </a:r>
            <a:r>
              <a:rPr lang="en-US" dirty="0"/>
              <a:t> (2016) found </a:t>
            </a:r>
            <a:r>
              <a:rPr lang="en-US" i="1" u="sng" dirty="0"/>
              <a:t>that risk factors that predicted dating violence also strongly predicted domestic violence</a:t>
            </a:r>
            <a:r>
              <a:rPr lang="en-US" dirty="0"/>
              <a:t>. </a:t>
            </a:r>
          </a:p>
        </p:txBody>
      </p:sp>
    </p:spTree>
    <p:extLst>
      <p:ext uri="{BB962C8B-B14F-4D97-AF65-F5344CB8AC3E}">
        <p14:creationId xmlns:p14="http://schemas.microsoft.com/office/powerpoint/2010/main" val="17638768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Domestic Violence vs. Violence in General</a:t>
            </a:r>
            <a:endParaRPr lang="en-US" dirty="0"/>
          </a:p>
        </p:txBody>
      </p:sp>
      <p:sp>
        <p:nvSpPr>
          <p:cNvPr id="3" name="Content Placeholder 2"/>
          <p:cNvSpPr>
            <a:spLocks noGrp="1"/>
          </p:cNvSpPr>
          <p:nvPr>
            <p:ph idx="1"/>
          </p:nvPr>
        </p:nvSpPr>
        <p:spPr/>
        <p:txBody>
          <a:bodyPr>
            <a:normAutofit/>
          </a:bodyPr>
          <a:lstStyle/>
          <a:p>
            <a:r>
              <a:rPr lang="en-US" sz="3200" dirty="0" err="1"/>
              <a:t>Milaniak</a:t>
            </a:r>
            <a:r>
              <a:rPr lang="en-US" sz="3200" dirty="0"/>
              <a:t> and </a:t>
            </a:r>
            <a:r>
              <a:rPr lang="en-US" sz="3200" dirty="0" err="1"/>
              <a:t>Widom</a:t>
            </a:r>
            <a:r>
              <a:rPr lang="en-US" sz="3200" dirty="0"/>
              <a:t> (2015) found that documented cases of childhood abuse and neglect at ages 0-11 years predicted “poly-violence” perpetration (criminal violence, </a:t>
            </a:r>
            <a:r>
              <a:rPr lang="en-US" sz="3200" u="sng" dirty="0"/>
              <a:t>partner assault</a:t>
            </a:r>
            <a:r>
              <a:rPr lang="en-US" sz="3200" dirty="0"/>
              <a:t>, and child abuse) in young adulthood. </a:t>
            </a:r>
          </a:p>
          <a:p>
            <a:r>
              <a:rPr lang="en-US" sz="3200" dirty="0"/>
              <a:t>Costa, et al. (2015) found that childhood exposure to violence in the family and attachment problems predicted both DV perpetration and victimization. They concluded that </a:t>
            </a:r>
            <a:r>
              <a:rPr lang="en-US" sz="3200" u="sng" dirty="0"/>
              <a:t>these risk factors were substantially similar to those for a wider range of violent behaviors</a:t>
            </a:r>
            <a:r>
              <a:rPr lang="en-US" sz="3200" dirty="0"/>
              <a:t>. </a:t>
            </a:r>
          </a:p>
        </p:txBody>
      </p:sp>
    </p:spTree>
    <p:extLst>
      <p:ext uri="{BB962C8B-B14F-4D97-AF65-F5344CB8AC3E}">
        <p14:creationId xmlns:p14="http://schemas.microsoft.com/office/powerpoint/2010/main" val="18395344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Domestic Violence vs. Violence in General</a:t>
            </a:r>
            <a:endParaRPr lang="en-US" dirty="0"/>
          </a:p>
        </p:txBody>
      </p:sp>
      <p:sp>
        <p:nvSpPr>
          <p:cNvPr id="3" name="Content Placeholder 2"/>
          <p:cNvSpPr>
            <a:spLocks noGrp="1"/>
          </p:cNvSpPr>
          <p:nvPr>
            <p:ph idx="1"/>
          </p:nvPr>
        </p:nvSpPr>
        <p:spPr/>
        <p:txBody>
          <a:bodyPr>
            <a:noAutofit/>
          </a:bodyPr>
          <a:lstStyle/>
          <a:p>
            <a:pPr marL="0" indent="0">
              <a:buNone/>
            </a:pPr>
            <a:r>
              <a:rPr lang="en-US" sz="3200" dirty="0" err="1"/>
              <a:t>Holtzworth</a:t>
            </a:r>
            <a:r>
              <a:rPr lang="en-US" sz="3200" dirty="0"/>
              <a:t>-Munroe and Stuart (1994) had proposed a developmental model of subtypes of male “batterers” utilizing the literature extant at the time. Apropos to early-life origins, this model included “genetic/prenatal factors” and “early childhood family experiences”.  They noted that there was no literature at the time available for “genetic/prenatal factors” and only exposure to violence studies were cited in the “early childhood family experiences” section.  </a:t>
            </a:r>
            <a:r>
              <a:rPr lang="en-US" sz="3200" u="sng" dirty="0"/>
              <a:t>Only slight variations in exposure to violence differentiated family-only (overall less exposure) from generally violent (overall more exposure) types</a:t>
            </a:r>
            <a:r>
              <a:rPr lang="en-US" sz="3200" dirty="0"/>
              <a:t>. </a:t>
            </a:r>
          </a:p>
        </p:txBody>
      </p:sp>
    </p:spTree>
    <p:extLst>
      <p:ext uri="{BB962C8B-B14F-4D97-AF65-F5344CB8AC3E}">
        <p14:creationId xmlns:p14="http://schemas.microsoft.com/office/powerpoint/2010/main" val="12284106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Developmental Psychopathology vs. Intergenerational Transmission </a:t>
            </a:r>
          </a:p>
        </p:txBody>
      </p:sp>
      <p:sp>
        <p:nvSpPr>
          <p:cNvPr id="3" name="Content Placeholder 2"/>
          <p:cNvSpPr>
            <a:spLocks noGrp="1"/>
          </p:cNvSpPr>
          <p:nvPr>
            <p:ph idx="1"/>
          </p:nvPr>
        </p:nvSpPr>
        <p:spPr/>
        <p:txBody>
          <a:bodyPr>
            <a:noAutofit/>
          </a:bodyPr>
          <a:lstStyle/>
          <a:p>
            <a:pPr marL="0" indent="0">
              <a:buNone/>
            </a:pPr>
            <a:r>
              <a:rPr lang="en-US" sz="3200" dirty="0"/>
              <a:t>Unlike earlier theoretical formulations of </a:t>
            </a:r>
            <a:r>
              <a:rPr lang="en-US" sz="3200" u="sng" dirty="0"/>
              <a:t>intergenerational transmission </a:t>
            </a:r>
            <a:r>
              <a:rPr lang="en-US" sz="3200" dirty="0"/>
              <a:t>of domestic violence as only learned behavior produced by exposure to parental violence, a </a:t>
            </a:r>
            <a:r>
              <a:rPr lang="en-US" sz="3200" u="sng" dirty="0"/>
              <a:t>developmental psychopathology </a:t>
            </a:r>
            <a:r>
              <a:rPr lang="en-US" sz="3200" dirty="0"/>
              <a:t>framework incorporates a wider range of influences and risk factors, acknowledges </a:t>
            </a:r>
            <a:r>
              <a:rPr lang="en-US" sz="3200" u="sng" dirty="0"/>
              <a:t>etiological complexity</a:t>
            </a:r>
            <a:r>
              <a:rPr lang="en-US" sz="3200" dirty="0"/>
              <a:t>, and invites considerations of </a:t>
            </a:r>
            <a:r>
              <a:rPr lang="en-US" sz="3200" u="sng" dirty="0"/>
              <a:t>equifinality. </a:t>
            </a:r>
            <a:r>
              <a:rPr lang="en-US" sz="3200" dirty="0"/>
              <a:t>Since the direct study of early life risk for domestic violence perpetration is less well developed, findings from related subjects and theoretical interconnectivity can augment identifying potential risk factors.</a:t>
            </a:r>
          </a:p>
        </p:txBody>
      </p:sp>
    </p:spTree>
    <p:extLst>
      <p:ext uri="{BB962C8B-B14F-4D97-AF65-F5344CB8AC3E}">
        <p14:creationId xmlns:p14="http://schemas.microsoft.com/office/powerpoint/2010/main" val="11381800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sz="3600" dirty="0"/>
              <a:t>It would appear that early life maltreatment, exposure to violence, and attachment problems, interacting with genetic risk factors, create a primary developmental susceptibility to subsequent life-course risk for domestic violence. The severity of that risk has etiological implications for generally violent or family only outcomes, </a:t>
            </a:r>
            <a:r>
              <a:rPr lang="en-US" sz="3600" i="1" dirty="0"/>
              <a:t>the latter, perhaps, often arising within stressful and highly conflictual relationships</a:t>
            </a:r>
            <a:r>
              <a:rPr lang="en-US" i="1" dirty="0"/>
              <a:t>. </a:t>
            </a:r>
          </a:p>
        </p:txBody>
      </p:sp>
    </p:spTree>
    <p:extLst>
      <p:ext uri="{BB962C8B-B14F-4D97-AF65-F5344CB8AC3E}">
        <p14:creationId xmlns:p14="http://schemas.microsoft.com/office/powerpoint/2010/main" val="22115487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3600" dirty="0"/>
              <a:t>With the much later in development emergence of domestic violence, it becomes difficult then to analyze specific effects restricted to early life without considering subsequent psychosocial influences and outcomes. The remainder of this presentation emphasizes those risk factors which may be implicated in family only domestic violence perpetration</a:t>
            </a:r>
            <a:r>
              <a:rPr lang="en-US" sz="3200" dirty="0"/>
              <a:t>.</a:t>
            </a:r>
          </a:p>
        </p:txBody>
      </p:sp>
    </p:spTree>
    <p:extLst>
      <p:ext uri="{BB962C8B-B14F-4D97-AF65-F5344CB8AC3E}">
        <p14:creationId xmlns:p14="http://schemas.microsoft.com/office/powerpoint/2010/main" val="37755050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Early Life Risk for Family Only </a:t>
            </a:r>
            <a:br>
              <a:rPr lang="en-US" dirty="0"/>
            </a:br>
            <a:r>
              <a:rPr lang="en-US" dirty="0"/>
              <a:t>Domestic Violence Perpetration. </a:t>
            </a:r>
          </a:p>
        </p:txBody>
      </p:sp>
      <p:sp>
        <p:nvSpPr>
          <p:cNvPr id="3" name="Content Placeholder 2"/>
          <p:cNvSpPr>
            <a:spLocks noGrp="1"/>
          </p:cNvSpPr>
          <p:nvPr>
            <p:ph idx="1"/>
          </p:nvPr>
        </p:nvSpPr>
        <p:spPr/>
        <p:txBody>
          <a:bodyPr>
            <a:normAutofit/>
          </a:bodyPr>
          <a:lstStyle/>
          <a:p>
            <a:r>
              <a:rPr lang="en-US" sz="5400" dirty="0"/>
              <a:t>Genetic Risk</a:t>
            </a:r>
          </a:p>
          <a:p>
            <a:r>
              <a:rPr lang="en-US" sz="5400" dirty="0"/>
              <a:t>Inter-parental Violence</a:t>
            </a:r>
          </a:p>
          <a:p>
            <a:r>
              <a:rPr lang="en-US" sz="5400" dirty="0"/>
              <a:t>Abuse and Maltreatment </a:t>
            </a:r>
          </a:p>
          <a:p>
            <a:r>
              <a:rPr lang="en-US" sz="5400" dirty="0"/>
              <a:t>Attachment Problems </a:t>
            </a:r>
          </a:p>
        </p:txBody>
      </p:sp>
    </p:spTree>
    <p:extLst>
      <p:ext uri="{BB962C8B-B14F-4D97-AF65-F5344CB8AC3E}">
        <p14:creationId xmlns:p14="http://schemas.microsoft.com/office/powerpoint/2010/main" val="484447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645920" y="640080"/>
            <a:ext cx="8512233" cy="5868785"/>
          </a:xfrm>
          <a:prstGeom prst="rect">
            <a:avLst/>
          </a:prstGeom>
        </p:spPr>
      </p:pic>
    </p:spTree>
    <p:extLst>
      <p:ext uri="{BB962C8B-B14F-4D97-AF65-F5344CB8AC3E}">
        <p14:creationId xmlns:p14="http://schemas.microsoft.com/office/powerpoint/2010/main" val="24949896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Genetic Risk</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a:t>Although there has been little research on genetic risk factors for domestic violence perpetration per se, the little available has provided useful insights. Although not able to identify specific genetic influences, Barnes, </a:t>
            </a:r>
            <a:r>
              <a:rPr lang="en-US" dirty="0" err="1"/>
              <a:t>TenEyck</a:t>
            </a:r>
            <a:r>
              <a:rPr lang="en-US" dirty="0"/>
              <a:t>, </a:t>
            </a:r>
            <a:r>
              <a:rPr lang="en-US" dirty="0" err="1"/>
              <a:t>Boutwell</a:t>
            </a:r>
            <a:r>
              <a:rPr lang="en-US" dirty="0"/>
              <a:t>, and Beaver (2013), using twin data from the Add Health dataset, identified </a:t>
            </a:r>
            <a:r>
              <a:rPr lang="en-US" i="1" u="sng" dirty="0"/>
              <a:t>genetic factors accounting for 24% of the variance in hitting one's partner and 54% of the variance in injuring one's partner. </a:t>
            </a:r>
            <a:r>
              <a:rPr lang="en-US" dirty="0"/>
              <a:t> Stuart, et al. (2014) found in a sample of perpetrators that a cumulative genetic score (CGS) combining the monoamine oxidase A (MAOA) and the human serotonin transporter gene linked polymorphism (5-HTTLPR) was associated with domestic violence perpetration. </a:t>
            </a:r>
          </a:p>
        </p:txBody>
      </p:sp>
    </p:spTree>
    <p:extLst>
      <p:ext uri="{BB962C8B-B14F-4D97-AF65-F5344CB8AC3E}">
        <p14:creationId xmlns:p14="http://schemas.microsoft.com/office/powerpoint/2010/main" val="10163894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Genetic Risk</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err="1"/>
              <a:t>Caspi</a:t>
            </a:r>
            <a:r>
              <a:rPr lang="en-US" dirty="0"/>
              <a:t>, et al. (2002) found that the correlation between childhood maltreatment beginning at age 3 with later anti-social behavior in males was moderated by a functional polymorphism in the MAOA gene (low activity increased risk). </a:t>
            </a:r>
          </a:p>
          <a:p>
            <a:r>
              <a:rPr lang="en-US" dirty="0"/>
              <a:t>Further,  </a:t>
            </a:r>
            <a:r>
              <a:rPr lang="en-US" dirty="0" err="1"/>
              <a:t>Choe</a:t>
            </a:r>
            <a:r>
              <a:rPr lang="en-US" dirty="0"/>
              <a:t>, Shaw, Hyde, and Forbes, (2014) in their study of MAOA effects, found that  males with the low activity MAOA expression who experienced more parental punitiveness (harsh parenting including threatening and slapping), showed more antisocial behavior from ages </a:t>
            </a:r>
            <a:r>
              <a:rPr lang="en-US" u="sng" dirty="0"/>
              <a:t>15 through 20 years. </a:t>
            </a:r>
            <a:r>
              <a:rPr lang="en-US" dirty="0"/>
              <a:t>Effects of punitive discipline on later antisocial behavior differed by age at which it occurred (significant effects on anti-social behavior were present as early as 18 months), suggesting </a:t>
            </a:r>
            <a:r>
              <a:rPr lang="en-US" i="1" u="sng" dirty="0"/>
              <a:t>sensitive periods in early childhood during which low MAOA activity elevated boys’ vulnerability to punitiveness and subsequent risk for antisocial behavior</a:t>
            </a:r>
          </a:p>
          <a:p>
            <a:endParaRPr lang="en-US" dirty="0"/>
          </a:p>
        </p:txBody>
      </p:sp>
    </p:spTree>
    <p:extLst>
      <p:ext uri="{BB962C8B-B14F-4D97-AF65-F5344CB8AC3E}">
        <p14:creationId xmlns:p14="http://schemas.microsoft.com/office/powerpoint/2010/main" val="10948806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Inter-parental Violence</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dirty="0"/>
              <a:t>Holmes, </a:t>
            </a:r>
            <a:r>
              <a:rPr lang="en-US" dirty="0" err="1"/>
              <a:t>Voith</a:t>
            </a:r>
            <a:r>
              <a:rPr lang="en-US" dirty="0"/>
              <a:t>, and </a:t>
            </a:r>
            <a:r>
              <a:rPr lang="en-US" dirty="0" err="1"/>
              <a:t>Gromoske</a:t>
            </a:r>
            <a:r>
              <a:rPr lang="en-US" dirty="0"/>
              <a:t> (2015) found that inter-parental violence exposure “during the preschool years [3-4] indirectly affected aggressive behavior during the early school years [5-7] by setting off a chain of maladaptive development. Developmental psychopathology asserts that children who have been exposed to inter-parental violence (IPV) at an early age experience an interruption in their healthy developmental trajectory….indirect effects showed that </a:t>
            </a:r>
            <a:r>
              <a:rPr lang="en-US" i="1" u="sng" dirty="0"/>
              <a:t>preschool-age IPV exposure was related to greater contemporaneous and later aggressive behaviors.” </a:t>
            </a:r>
          </a:p>
        </p:txBody>
      </p:sp>
    </p:spTree>
    <p:extLst>
      <p:ext uri="{BB962C8B-B14F-4D97-AF65-F5344CB8AC3E}">
        <p14:creationId xmlns:p14="http://schemas.microsoft.com/office/powerpoint/2010/main" val="6453585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Inter-parental Violence</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sz="3200" i="1" u="sng" dirty="0"/>
              <a:t>Infants exposed to high, accumulated IPV have shown increased cortical activity and adrenocortical dysregulation as early as 24 months </a:t>
            </a:r>
            <a:r>
              <a:rPr lang="en-US" sz="3200" dirty="0"/>
              <a:t>(</a:t>
            </a:r>
            <a:r>
              <a:rPr lang="en-US" sz="3200" dirty="0" err="1"/>
              <a:t>Hibel</a:t>
            </a:r>
            <a:r>
              <a:rPr lang="en-US" sz="3200" dirty="0"/>
              <a:t>, et al., 2011).   This pattern of stress reactivity can be life-course persistent and been shown to be present in intimate partners in conflict.  </a:t>
            </a:r>
            <a:r>
              <a:rPr lang="en-US" sz="3200" dirty="0" err="1"/>
              <a:t>Arbel</a:t>
            </a:r>
            <a:r>
              <a:rPr lang="en-US" sz="3200" dirty="0"/>
              <a:t>, Rodriguez, and </a:t>
            </a:r>
            <a:r>
              <a:rPr lang="en-US" sz="3200" dirty="0" err="1"/>
              <a:t>Margolin</a:t>
            </a:r>
            <a:r>
              <a:rPr lang="en-US" sz="3200" dirty="0"/>
              <a:t>, (2016) found </a:t>
            </a:r>
            <a:r>
              <a:rPr lang="en-US" sz="3200" i="1" u="sng" dirty="0"/>
              <a:t>elevated cortisol levels in men arising from an interaction between exposure to family of origin violence and current partner hostility</a:t>
            </a:r>
            <a:r>
              <a:rPr lang="en-US" sz="3200" dirty="0"/>
              <a:t>. </a:t>
            </a:r>
          </a:p>
        </p:txBody>
      </p:sp>
    </p:spTree>
    <p:extLst>
      <p:ext uri="{BB962C8B-B14F-4D97-AF65-F5344CB8AC3E}">
        <p14:creationId xmlns:p14="http://schemas.microsoft.com/office/powerpoint/2010/main" val="22966632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Inter-parental Violence</a:t>
            </a:r>
          </a:p>
        </p:txBody>
      </p:sp>
      <p:sp>
        <p:nvSpPr>
          <p:cNvPr id="3" name="Content Placeholder 2"/>
          <p:cNvSpPr>
            <a:spLocks noGrp="1"/>
          </p:cNvSpPr>
          <p:nvPr>
            <p:ph idx="1"/>
          </p:nvPr>
        </p:nvSpPr>
        <p:spPr/>
        <p:txBody>
          <a:bodyPr>
            <a:noAutofit/>
          </a:bodyPr>
          <a:lstStyle/>
          <a:p>
            <a:r>
              <a:rPr lang="en-US" sz="4400" dirty="0"/>
              <a:t>In a prospective longitudinal study, Narayan et al. (2017) found that </a:t>
            </a:r>
            <a:r>
              <a:rPr lang="en-US" sz="4400" i="1" u="sng" dirty="0"/>
              <a:t>exposure to IPV in toddlerhood/preschool could predict both domestic violence perpetration and victimization at age 23. </a:t>
            </a:r>
            <a:endParaRPr lang="en-US" sz="4400" dirty="0"/>
          </a:p>
        </p:txBody>
      </p:sp>
    </p:spTree>
    <p:extLst>
      <p:ext uri="{BB962C8B-B14F-4D97-AF65-F5344CB8AC3E}">
        <p14:creationId xmlns:p14="http://schemas.microsoft.com/office/powerpoint/2010/main" val="8439775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Inter-parental Violence</a:t>
            </a:r>
          </a:p>
        </p:txBody>
      </p:sp>
      <p:sp>
        <p:nvSpPr>
          <p:cNvPr id="3" name="Content Placeholder 2"/>
          <p:cNvSpPr>
            <a:spLocks noGrp="1"/>
          </p:cNvSpPr>
          <p:nvPr>
            <p:ph idx="1"/>
          </p:nvPr>
        </p:nvSpPr>
        <p:spPr/>
        <p:txBody>
          <a:bodyPr>
            <a:normAutofit/>
          </a:bodyPr>
          <a:lstStyle/>
          <a:p>
            <a:pPr marL="0" indent="0">
              <a:buNone/>
            </a:pPr>
            <a:r>
              <a:rPr lang="en-US" sz="4400" dirty="0"/>
              <a:t>Taken together these studies suggest that the interaction of severity, duration, and frequency of exposure to inter-parental violence with age of exposure is complex and may then have differential effects on risk for adult perpetration. </a:t>
            </a:r>
          </a:p>
        </p:txBody>
      </p:sp>
    </p:spTree>
    <p:extLst>
      <p:ext uri="{BB962C8B-B14F-4D97-AF65-F5344CB8AC3E}">
        <p14:creationId xmlns:p14="http://schemas.microsoft.com/office/powerpoint/2010/main" val="40019060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Abuse and Maltreatment </a:t>
            </a:r>
          </a:p>
        </p:txBody>
      </p:sp>
      <p:sp>
        <p:nvSpPr>
          <p:cNvPr id="3" name="Content Placeholder 2"/>
          <p:cNvSpPr>
            <a:spLocks noGrp="1"/>
          </p:cNvSpPr>
          <p:nvPr>
            <p:ph idx="1"/>
          </p:nvPr>
        </p:nvSpPr>
        <p:spPr/>
        <p:txBody>
          <a:bodyPr/>
          <a:lstStyle/>
          <a:p>
            <a:pPr marL="0" indent="0">
              <a:buNone/>
            </a:pPr>
            <a:r>
              <a:rPr lang="en-US" dirty="0"/>
              <a:t>In the Costa, et al. (2015) review of longitudinal predictors of domestic violence perpetration, </a:t>
            </a:r>
            <a:r>
              <a:rPr lang="en-US" i="1" u="sng" dirty="0"/>
              <a:t>few studies identified substantiated child abuse by age 3 as a predictor variable</a:t>
            </a:r>
            <a:r>
              <a:rPr lang="en-US" u="sng" dirty="0"/>
              <a:t>. </a:t>
            </a:r>
            <a:r>
              <a:rPr lang="en-US" dirty="0"/>
              <a:t>One study (Linder and Collins, 2005) utilized an aggregate measure of severe physical child abuse at ages 2 and 6 and found a correlation with both physical perpetration and victimization at the ages of 21 and 23 years. However, other variables (e.g.  parent–child boundary violations at age 13) occurring later in development had stronger statistical associations. </a:t>
            </a:r>
          </a:p>
        </p:txBody>
      </p:sp>
    </p:spTree>
    <p:extLst>
      <p:ext uri="{BB962C8B-B14F-4D97-AF65-F5344CB8AC3E}">
        <p14:creationId xmlns:p14="http://schemas.microsoft.com/office/powerpoint/2010/main" val="5577763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Abuse and Maltreatment </a:t>
            </a:r>
          </a:p>
        </p:txBody>
      </p:sp>
      <p:sp>
        <p:nvSpPr>
          <p:cNvPr id="3" name="Content Placeholder 2"/>
          <p:cNvSpPr>
            <a:spLocks noGrp="1"/>
          </p:cNvSpPr>
          <p:nvPr>
            <p:ph idx="1"/>
          </p:nvPr>
        </p:nvSpPr>
        <p:spPr/>
        <p:txBody>
          <a:bodyPr>
            <a:normAutofit/>
          </a:bodyPr>
          <a:lstStyle/>
          <a:p>
            <a:pPr marL="0" indent="0">
              <a:buNone/>
            </a:pPr>
            <a:r>
              <a:rPr lang="en-US" sz="4000" dirty="0"/>
              <a:t>In a longitudinal study of low-income, high-risk families, </a:t>
            </a:r>
            <a:r>
              <a:rPr lang="en-US" sz="4000" dirty="0" err="1"/>
              <a:t>Herrenkohl</a:t>
            </a:r>
            <a:r>
              <a:rPr lang="en-US" sz="4000" dirty="0"/>
              <a:t> and Jung (2016) found that </a:t>
            </a:r>
            <a:r>
              <a:rPr lang="en-US" sz="4000" u="sng" dirty="0"/>
              <a:t>child abuse at ages 18 months–6 years</a:t>
            </a:r>
            <a:r>
              <a:rPr lang="en-US" sz="4000" dirty="0"/>
              <a:t>, that was formally identified by Child Welfare (but not parental self-report), </a:t>
            </a:r>
            <a:r>
              <a:rPr lang="en-US" sz="4000" u="sng" dirty="0"/>
              <a:t>predicted both domestic violence perpetration and victimization in adulthood. </a:t>
            </a:r>
          </a:p>
        </p:txBody>
      </p:sp>
    </p:spTree>
    <p:extLst>
      <p:ext uri="{BB962C8B-B14F-4D97-AF65-F5344CB8AC3E}">
        <p14:creationId xmlns:p14="http://schemas.microsoft.com/office/powerpoint/2010/main" val="24144919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4000" dirty="0"/>
              <a:t>Early life child abuse and maltreatment have impacts on subsequent development and behavior which may have later association with domestic violence perpetration. However, very few studies have</a:t>
            </a:r>
            <a:r>
              <a:rPr lang="en-US" sz="4000" u="sng" dirty="0"/>
              <a:t> isolated </a:t>
            </a:r>
            <a:r>
              <a:rPr lang="en-US" sz="4000" dirty="0"/>
              <a:t>those effects to direct connections between abuse, maltreatment and subsequent domestic violence perpetration. </a:t>
            </a:r>
          </a:p>
        </p:txBody>
      </p:sp>
    </p:spTree>
    <p:extLst>
      <p:ext uri="{BB962C8B-B14F-4D97-AF65-F5344CB8AC3E}">
        <p14:creationId xmlns:p14="http://schemas.microsoft.com/office/powerpoint/2010/main" val="35055300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Studies with Partial Relevance. </a:t>
            </a:r>
          </a:p>
        </p:txBody>
      </p:sp>
      <p:sp>
        <p:nvSpPr>
          <p:cNvPr id="3" name="Content Placeholder 2"/>
          <p:cNvSpPr>
            <a:spLocks noGrp="1"/>
          </p:cNvSpPr>
          <p:nvPr>
            <p:ph idx="1"/>
          </p:nvPr>
        </p:nvSpPr>
        <p:spPr/>
        <p:txBody>
          <a:bodyPr/>
          <a:lstStyle/>
          <a:p>
            <a:pPr marL="0" indent="0">
              <a:buNone/>
            </a:pPr>
            <a:r>
              <a:rPr lang="en-US" dirty="0" err="1"/>
              <a:t>Forsman</a:t>
            </a:r>
            <a:r>
              <a:rPr lang="en-US" dirty="0"/>
              <a:t> and </a:t>
            </a:r>
            <a:r>
              <a:rPr lang="en-US" dirty="0" err="1"/>
              <a:t>Långström</a:t>
            </a:r>
            <a:r>
              <a:rPr lang="en-US" dirty="0"/>
              <a:t> (2012) found, in a Swedish population study, a moderate association between any abuse and maltreatment from birth to 18 years and conviction for any violent offense in adulthood including partner assault. However, “this association was explained primarily by shared genetic factors or early family environment (e.g. poor nutrition, communication, or problem solving) that increased the risk of being maltreated and of adult violent offending…. Hence, </a:t>
            </a:r>
            <a:r>
              <a:rPr lang="en-US" i="1" u="sng" dirty="0"/>
              <a:t>child maltreatment seems to be a weak causal risk factor for adult violent offending.” </a:t>
            </a:r>
          </a:p>
        </p:txBody>
      </p:sp>
    </p:spTree>
    <p:extLst>
      <p:ext uri="{BB962C8B-B14F-4D97-AF65-F5344CB8AC3E}">
        <p14:creationId xmlns:p14="http://schemas.microsoft.com/office/powerpoint/2010/main" val="1037612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Defining Domestic Violence</a:t>
            </a:r>
          </a:p>
        </p:txBody>
      </p:sp>
      <p:sp>
        <p:nvSpPr>
          <p:cNvPr id="3" name="Content Placeholder 2"/>
          <p:cNvSpPr>
            <a:spLocks noGrp="1"/>
          </p:cNvSpPr>
          <p:nvPr>
            <p:ph idx="1"/>
          </p:nvPr>
        </p:nvSpPr>
        <p:spPr/>
        <p:txBody>
          <a:bodyPr>
            <a:normAutofit lnSpcReduction="10000"/>
          </a:bodyPr>
          <a:lstStyle/>
          <a:p>
            <a:r>
              <a:rPr lang="en-US" dirty="0"/>
              <a:t>“Domestic violence” has historically been used to describe a partner-to-partner subset of family violence which includes violence between any family members (e.g. child abuse). Though in some state statutes,  “domestic violence” or “domestic abuse” also describes other forms of family violence (e.g. serious harm to a child). </a:t>
            </a:r>
          </a:p>
          <a:p>
            <a:r>
              <a:rPr lang="en-US" dirty="0"/>
              <a:t>The most commonly used measure of domestic violence is the </a:t>
            </a:r>
            <a:r>
              <a:rPr lang="en-US" u="sng" dirty="0"/>
              <a:t>Conflict Tactics Scale (CTS).  </a:t>
            </a:r>
            <a:r>
              <a:rPr lang="en-US" dirty="0"/>
              <a:t>Developed in the early 1970’s, and the earliest measure used to systematically study domestic violence perpetration between partners (Straus, </a:t>
            </a:r>
            <a:r>
              <a:rPr lang="en-US" dirty="0" err="1"/>
              <a:t>Gelles</a:t>
            </a:r>
            <a:r>
              <a:rPr lang="en-US" dirty="0"/>
              <a:t>, &amp; Steinmetz, 1980), the CTS (and its subsequent variations) currently appears in over 5000 keyword searches in PsycINFO. </a:t>
            </a:r>
          </a:p>
        </p:txBody>
      </p:sp>
    </p:spTree>
    <p:extLst>
      <p:ext uri="{BB962C8B-B14F-4D97-AF65-F5344CB8AC3E}">
        <p14:creationId xmlns:p14="http://schemas.microsoft.com/office/powerpoint/2010/main" val="14592935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Studies with Partial Relevance</a:t>
            </a:r>
          </a:p>
        </p:txBody>
      </p:sp>
      <p:sp>
        <p:nvSpPr>
          <p:cNvPr id="3" name="Content Placeholder 2"/>
          <p:cNvSpPr>
            <a:spLocks noGrp="1"/>
          </p:cNvSpPr>
          <p:nvPr>
            <p:ph idx="1"/>
          </p:nvPr>
        </p:nvSpPr>
        <p:spPr/>
        <p:txBody>
          <a:bodyPr>
            <a:normAutofit/>
          </a:bodyPr>
          <a:lstStyle/>
          <a:p>
            <a:pPr marL="0" indent="0">
              <a:buNone/>
            </a:pPr>
            <a:r>
              <a:rPr lang="en-US" sz="3600" dirty="0"/>
              <a:t>Some of the results of early life abuse and maltreatment include aggression and externalizing behaviors later in childhood (Manly, Kim, </a:t>
            </a:r>
            <a:r>
              <a:rPr lang="en-US" sz="3600" dirty="0" err="1"/>
              <a:t>Rogosch</a:t>
            </a:r>
            <a:r>
              <a:rPr lang="en-US" sz="3600" dirty="0"/>
              <a:t> and </a:t>
            </a:r>
            <a:r>
              <a:rPr lang="en-US" sz="3600" dirty="0" err="1"/>
              <a:t>Cicchetti</a:t>
            </a:r>
            <a:r>
              <a:rPr lang="en-US" sz="3600" dirty="0"/>
              <a:t>, 2001).  Appleyard, et al. (2005) conclude that </a:t>
            </a:r>
            <a:r>
              <a:rPr lang="en-US" sz="3600" i="1" u="sng" dirty="0"/>
              <a:t>measures of cumulative risk </a:t>
            </a:r>
            <a:r>
              <a:rPr lang="en-US" sz="3600" i="1" dirty="0"/>
              <a:t>(e.g. maltreatment, poverty, inter-parental violence) </a:t>
            </a:r>
            <a:r>
              <a:rPr lang="en-US" sz="3600" i="1" u="sng" dirty="0"/>
              <a:t>in early childhood better predict adolescent behavior problems  including externalizing behaviors, than do individual risk factors. </a:t>
            </a:r>
          </a:p>
        </p:txBody>
      </p:sp>
    </p:spTree>
    <p:extLst>
      <p:ext uri="{BB962C8B-B14F-4D97-AF65-F5344CB8AC3E}">
        <p14:creationId xmlns:p14="http://schemas.microsoft.com/office/powerpoint/2010/main" val="3700012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Studies with Partial Relevance</a:t>
            </a:r>
          </a:p>
        </p:txBody>
      </p:sp>
      <p:sp>
        <p:nvSpPr>
          <p:cNvPr id="3" name="Content Placeholder 2"/>
          <p:cNvSpPr>
            <a:spLocks noGrp="1"/>
          </p:cNvSpPr>
          <p:nvPr>
            <p:ph idx="1"/>
          </p:nvPr>
        </p:nvSpPr>
        <p:spPr/>
        <p:txBody>
          <a:bodyPr/>
          <a:lstStyle/>
          <a:p>
            <a:pPr marL="0" indent="0">
              <a:buNone/>
            </a:pPr>
            <a:r>
              <a:rPr lang="en-US" dirty="0"/>
              <a:t>Although difficult to link directly to family only domestic violence, the neurodevelopmental impact of maltreatment is greater in infancy and early childhood causing alterations in structure and function of stress susceptible brain regions. This in turn is implicated in a wide variety of disorders (depression, anxiety, substance abuse, and personality disorders) (</a:t>
            </a:r>
            <a:r>
              <a:rPr lang="en-US" dirty="0" err="1"/>
              <a:t>Teicher</a:t>
            </a:r>
            <a:r>
              <a:rPr lang="en-US" dirty="0"/>
              <a:t> &amp; Samson, 2016) that are associated with adult domestic violence perpetration.  In one of the few neurological studies of domestic violence perpetrators, George, et al. (2004) found </a:t>
            </a:r>
            <a:r>
              <a:rPr lang="en-US" i="1" u="sng" dirty="0"/>
              <a:t>abnormalities in neuropathways and brain structures of alcoholic perpetrators</a:t>
            </a:r>
            <a:r>
              <a:rPr lang="en-US" u="sng" dirty="0"/>
              <a:t>. </a:t>
            </a:r>
          </a:p>
        </p:txBody>
      </p:sp>
    </p:spTree>
    <p:extLst>
      <p:ext uri="{BB962C8B-B14F-4D97-AF65-F5344CB8AC3E}">
        <p14:creationId xmlns:p14="http://schemas.microsoft.com/office/powerpoint/2010/main" val="18723799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3200" dirty="0"/>
              <a:t>Adding further to the complexity, </a:t>
            </a:r>
            <a:r>
              <a:rPr lang="en-US" sz="3200" dirty="0" err="1"/>
              <a:t>Capaldi</a:t>
            </a:r>
            <a:r>
              <a:rPr lang="en-US" sz="3200" dirty="0"/>
              <a:t>, </a:t>
            </a:r>
            <a:r>
              <a:rPr lang="en-US" sz="3200" dirty="0" err="1"/>
              <a:t>Shortt</a:t>
            </a:r>
            <a:r>
              <a:rPr lang="en-US" sz="3200" dirty="0"/>
              <a:t>, and Kim (2005) propose that the cascade of </a:t>
            </a:r>
            <a:r>
              <a:rPr lang="en-US" sz="3200" i="1" u="sng" dirty="0"/>
              <a:t>individual developmental risk for adult domestic violence perpetration, beginning with genetic and early life risk factors, intersects with the developmental trajectories of one’s intimate partner creating a dyadic negative synergy of risk</a:t>
            </a:r>
            <a:r>
              <a:rPr lang="en-US" sz="3200" dirty="0"/>
              <a:t>. Assortative partnering makes it more likely that those with similar backgrounds will form intimate dyads and, as several studies have shown, both adult perpetration and victimization share features of risk. </a:t>
            </a:r>
          </a:p>
        </p:txBody>
      </p:sp>
    </p:spTree>
    <p:extLst>
      <p:ext uri="{BB962C8B-B14F-4D97-AF65-F5344CB8AC3E}">
        <p14:creationId xmlns:p14="http://schemas.microsoft.com/office/powerpoint/2010/main" val="1939539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Attachment and Domestic Violence </a:t>
            </a:r>
            <a:br>
              <a:rPr lang="en-US" dirty="0"/>
            </a:br>
            <a:endParaRPr lang="en-US" dirty="0"/>
          </a:p>
        </p:txBody>
      </p:sp>
      <p:sp>
        <p:nvSpPr>
          <p:cNvPr id="3" name="Content Placeholder 2"/>
          <p:cNvSpPr>
            <a:spLocks noGrp="1"/>
          </p:cNvSpPr>
          <p:nvPr>
            <p:ph idx="1"/>
          </p:nvPr>
        </p:nvSpPr>
        <p:spPr/>
        <p:txBody>
          <a:bodyPr>
            <a:noAutofit/>
          </a:bodyPr>
          <a:lstStyle/>
          <a:p>
            <a:pPr marL="0" indent="0">
              <a:buNone/>
            </a:pPr>
            <a:r>
              <a:rPr lang="en-US" sz="3200" dirty="0"/>
              <a:t>Attachment theory addresses both the distinctive relational features of domestic violence perpetration as well as important elements of early-life risk.  Bowlby (1984) proposed an attachment-based conceptual framework for examining family violence including “the behavior of men who ill-treat girlfriend or wife.” (p.21). Case evidence used to support his framework suggested that a combination of early-life family violence and parental neglect created patterns of anxious attachment found in both perpetrators and victims with violence being used to prevent abandonment. </a:t>
            </a:r>
          </a:p>
        </p:txBody>
      </p:sp>
    </p:spTree>
    <p:extLst>
      <p:ext uri="{BB962C8B-B14F-4D97-AF65-F5344CB8AC3E}">
        <p14:creationId xmlns:p14="http://schemas.microsoft.com/office/powerpoint/2010/main" val="35422028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dirty="0"/>
            </a:br>
            <a:r>
              <a:rPr lang="en-US" dirty="0"/>
              <a:t>Attachment and Domestic Violence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sz="3200" dirty="0"/>
              <a:t>With the dyadic interactive features of family only domestic violence, the high conflict potential of attachment problems in intimate relationships, and the life course persistent features of early attachment styles those links are often theoretically assumed rather than empirically verified.   The difficulty in assessing unique early life effects may be greater in regards to attachment problems in that it is often nuanced and sensitive parent-child transactions that characterize attachment processes.</a:t>
            </a:r>
          </a:p>
        </p:txBody>
      </p:sp>
    </p:spTree>
    <p:extLst>
      <p:ext uri="{BB962C8B-B14F-4D97-AF65-F5344CB8AC3E}">
        <p14:creationId xmlns:p14="http://schemas.microsoft.com/office/powerpoint/2010/main" val="15458279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Attachment and Domestic Violence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dirty="0"/>
              <a:t>In one of the earliest empirical studies of the association between separation and loss events and domestic violence, Corvo (1993) found that aggregate childhood and adolescence separation and loss events had the strongest bivariate correlation with severity of adult domestic violence perpetration in a sample of perpetrators, more so than exposure to violence in the family of origin.   A series of multiple regression models retained separation and loss events in best predictor models and indicated that the effects of separation and loss may be strongest in cases where family of origin violence is lowest. Although not connected to typological variations these findings suggest a possible pathway for partner-only domestic violence perpetrators</a:t>
            </a:r>
          </a:p>
        </p:txBody>
      </p:sp>
    </p:spTree>
    <p:extLst>
      <p:ext uri="{BB962C8B-B14F-4D97-AF65-F5344CB8AC3E}">
        <p14:creationId xmlns:p14="http://schemas.microsoft.com/office/powerpoint/2010/main" val="526911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Attachment and Domestic Violence </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a:t>In her review of the literature </a:t>
            </a:r>
            <a:r>
              <a:rPr lang="en-US" dirty="0" err="1"/>
              <a:t>Cameranesi</a:t>
            </a:r>
            <a:r>
              <a:rPr lang="en-US" dirty="0"/>
              <a:t> (2016) examined the relationship between disordered attachment, personality disorders and perpetrator typologies. Though </a:t>
            </a:r>
            <a:r>
              <a:rPr lang="en-US" i="1" u="sng" dirty="0"/>
              <a:t>the majority of both generally violent and partner-only perpetrators show high levels of insecure attachment, generally-violent perpetrators show more personality dysfunction, primarily borderline and antisocial traits. </a:t>
            </a:r>
            <a:r>
              <a:rPr lang="en-US" dirty="0"/>
              <a:t>The early life disruptions in healthy attachment caused by erratic, violent, or unresponsive caregivers, which influence individuals throughout the life-span, may interact with subsequent psychosocial risk or stressors to produce personality disorders and more severe violence. </a:t>
            </a:r>
          </a:p>
        </p:txBody>
      </p:sp>
    </p:spTree>
    <p:extLst>
      <p:ext uri="{BB962C8B-B14F-4D97-AF65-F5344CB8AC3E}">
        <p14:creationId xmlns:p14="http://schemas.microsoft.com/office/powerpoint/2010/main" val="22165363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Attachment and Domestic Violence </a:t>
            </a:r>
          </a:p>
        </p:txBody>
      </p:sp>
      <p:sp>
        <p:nvSpPr>
          <p:cNvPr id="3" name="Content Placeholder 2"/>
          <p:cNvSpPr>
            <a:spLocks noGrp="1"/>
          </p:cNvSpPr>
          <p:nvPr>
            <p:ph idx="1"/>
          </p:nvPr>
        </p:nvSpPr>
        <p:spPr/>
        <p:txBody>
          <a:bodyPr>
            <a:noAutofit/>
          </a:bodyPr>
          <a:lstStyle/>
          <a:p>
            <a:pPr marL="0" indent="0">
              <a:buNone/>
            </a:pPr>
            <a:r>
              <a:rPr lang="en-US" sz="3200" dirty="0" err="1"/>
              <a:t>Magdol</a:t>
            </a:r>
            <a:r>
              <a:rPr lang="en-US" sz="3200" dirty="0"/>
              <a:t>, et al. (1998) analyzed the Dunedin cohort data to assess developmental antecedents of domestic violence.  The early age variable most closely resembling attachment behavior investigated was “negative mother-child interaction at 3”, which was not significant for any measure of domestic violence perpetration but had a weak positive association with adult female victimization. However, </a:t>
            </a:r>
            <a:r>
              <a:rPr lang="en-US" sz="3200" u="sng" dirty="0"/>
              <a:t>“parent-child attachment at 15” was among the variables with the strongest negative correlation with all measures of perpetration and victimization. </a:t>
            </a:r>
          </a:p>
        </p:txBody>
      </p:sp>
    </p:spTree>
    <p:extLst>
      <p:ext uri="{BB962C8B-B14F-4D97-AF65-F5344CB8AC3E}">
        <p14:creationId xmlns:p14="http://schemas.microsoft.com/office/powerpoint/2010/main" val="38236512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Attachment and Domestic Violence </a:t>
            </a:r>
          </a:p>
        </p:txBody>
      </p:sp>
      <p:sp>
        <p:nvSpPr>
          <p:cNvPr id="3" name="Content Placeholder 2"/>
          <p:cNvSpPr>
            <a:spLocks noGrp="1"/>
          </p:cNvSpPr>
          <p:nvPr>
            <p:ph idx="1"/>
          </p:nvPr>
        </p:nvSpPr>
        <p:spPr/>
        <p:txBody>
          <a:bodyPr>
            <a:normAutofit/>
          </a:bodyPr>
          <a:lstStyle/>
          <a:p>
            <a:pPr marL="0" indent="0">
              <a:buNone/>
            </a:pPr>
            <a:r>
              <a:rPr lang="en-US" sz="3600" dirty="0" err="1"/>
              <a:t>Magdol</a:t>
            </a:r>
            <a:r>
              <a:rPr lang="en-US" sz="3600" dirty="0"/>
              <a:t> et al. conclude: </a:t>
            </a:r>
            <a:r>
              <a:rPr lang="en-US" sz="3600" i="1" dirty="0"/>
              <a:t>“Early childhood characteristics were the weakest predictors of partner abuse in adulthood … These findings are consistent with the twin laws of longitudinal research: Behavioral prediction tends to improve as the age of the respondents increases and as the time interval between observations decreases” </a:t>
            </a:r>
          </a:p>
        </p:txBody>
      </p:sp>
    </p:spTree>
    <p:extLst>
      <p:ext uri="{BB962C8B-B14F-4D97-AF65-F5344CB8AC3E}">
        <p14:creationId xmlns:p14="http://schemas.microsoft.com/office/powerpoint/2010/main" val="23552177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Attachment and Domestic Violence </a:t>
            </a:r>
          </a:p>
        </p:txBody>
      </p:sp>
      <p:sp>
        <p:nvSpPr>
          <p:cNvPr id="3" name="Content Placeholder 2"/>
          <p:cNvSpPr>
            <a:spLocks noGrp="1"/>
          </p:cNvSpPr>
          <p:nvPr>
            <p:ph idx="1"/>
          </p:nvPr>
        </p:nvSpPr>
        <p:spPr/>
        <p:txBody>
          <a:bodyPr/>
          <a:lstStyle/>
          <a:p>
            <a:r>
              <a:rPr lang="en-US" dirty="0"/>
              <a:t>In their meta-analysis of male violence, Ogilvie, et al. (2014) found an association between insecure attachment and criminality in general (including domestic violence perpetrators). They suggest that </a:t>
            </a:r>
            <a:r>
              <a:rPr lang="en-US" i="1" u="sng" dirty="0"/>
              <a:t>early insecure attachment interferes with person’s ability to manage frustration through the life course and leads to higher levels of anger and aggression. </a:t>
            </a:r>
          </a:p>
          <a:p>
            <a:r>
              <a:rPr lang="en-US" dirty="0"/>
              <a:t>In their longitudinal study of insecure attachment and adolescent anxiety, Lewis-</a:t>
            </a:r>
            <a:r>
              <a:rPr lang="en-US" dirty="0" err="1"/>
              <a:t>Morrarty</a:t>
            </a:r>
            <a:r>
              <a:rPr lang="en-US" dirty="0"/>
              <a:t>, et al. (2015) describe insecure attachment in infancy as a nonspecific risk factor for psychopathology, predicting both internalizing and externalizing symptoms. </a:t>
            </a:r>
          </a:p>
        </p:txBody>
      </p:sp>
    </p:spTree>
    <p:extLst>
      <p:ext uri="{BB962C8B-B14F-4D97-AF65-F5344CB8AC3E}">
        <p14:creationId xmlns:p14="http://schemas.microsoft.com/office/powerpoint/2010/main" val="1715501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Defining Domestic Violence</a:t>
            </a:r>
          </a:p>
        </p:txBody>
      </p:sp>
      <p:sp>
        <p:nvSpPr>
          <p:cNvPr id="3" name="Content Placeholder 2"/>
          <p:cNvSpPr>
            <a:spLocks noGrp="1"/>
          </p:cNvSpPr>
          <p:nvPr>
            <p:ph idx="1"/>
          </p:nvPr>
        </p:nvSpPr>
        <p:spPr/>
        <p:txBody>
          <a:bodyPr>
            <a:normAutofit fontScale="92500"/>
          </a:bodyPr>
          <a:lstStyle/>
          <a:p>
            <a:r>
              <a:rPr lang="en-US" dirty="0"/>
              <a:t>Samples drawn from criminal justice offender populations neither represent a full range of persons who have engaged in domestic violence nor support the construct validity of “batterers” as a sample characteristic.  Put simply, offenders are not arrested for “battering” per se but often for offenses usually described as some form of domestic assault, most commonly as misdemeanors, at a rate of about 5:1 male to female.</a:t>
            </a:r>
          </a:p>
          <a:p>
            <a:pPr marL="0" indent="0">
              <a:buNone/>
            </a:pPr>
            <a:endParaRPr lang="en-US" dirty="0"/>
          </a:p>
          <a:p>
            <a:r>
              <a:rPr lang="en-US" dirty="0"/>
              <a:t>Samples drawn from broader community populations reveal even greater variability in violent behavior and have demonstrated consistent and equal frequencies for both male and female domestic violence perpetration. (4% “severe”; 11% “any” which can include minor acts like pushing)</a:t>
            </a:r>
          </a:p>
        </p:txBody>
      </p:sp>
    </p:spTree>
    <p:extLst>
      <p:ext uri="{BB962C8B-B14F-4D97-AF65-F5344CB8AC3E}">
        <p14:creationId xmlns:p14="http://schemas.microsoft.com/office/powerpoint/2010/main" val="275878082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Attachment and Domestic Violence </a:t>
            </a:r>
          </a:p>
        </p:txBody>
      </p:sp>
      <p:sp>
        <p:nvSpPr>
          <p:cNvPr id="3" name="Content Placeholder 2"/>
          <p:cNvSpPr>
            <a:spLocks noGrp="1"/>
          </p:cNvSpPr>
          <p:nvPr>
            <p:ph idx="1"/>
          </p:nvPr>
        </p:nvSpPr>
        <p:spPr/>
        <p:txBody>
          <a:bodyPr>
            <a:normAutofit/>
          </a:bodyPr>
          <a:lstStyle/>
          <a:p>
            <a:pPr marL="0" indent="0">
              <a:buNone/>
            </a:pPr>
            <a:r>
              <a:rPr lang="en-US" sz="4000" dirty="0"/>
              <a:t>If we acknowledge attachment problems to be broadly associated with a range of psychological and behavioral problems via sequelae of neuropsychological deficits in emotional regulation and cognitive distortion, how might attachment problems be best conceptualized in regards to family only domestic violence? </a:t>
            </a:r>
          </a:p>
        </p:txBody>
      </p:sp>
    </p:spTree>
    <p:extLst>
      <p:ext uri="{BB962C8B-B14F-4D97-AF65-F5344CB8AC3E}">
        <p14:creationId xmlns:p14="http://schemas.microsoft.com/office/powerpoint/2010/main" val="24893363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Attachment and Domestic Violence </a:t>
            </a:r>
          </a:p>
        </p:txBody>
      </p:sp>
      <p:sp>
        <p:nvSpPr>
          <p:cNvPr id="3" name="Content Placeholder 2"/>
          <p:cNvSpPr>
            <a:spLocks noGrp="1"/>
          </p:cNvSpPr>
          <p:nvPr>
            <p:ph idx="1"/>
          </p:nvPr>
        </p:nvSpPr>
        <p:spPr/>
        <p:txBody>
          <a:bodyPr>
            <a:noAutofit/>
          </a:bodyPr>
          <a:lstStyle/>
          <a:p>
            <a:pPr marL="0" indent="0">
              <a:buNone/>
            </a:pPr>
            <a:r>
              <a:rPr lang="en-US" sz="3600" dirty="0" err="1"/>
              <a:t>Sommer</a:t>
            </a:r>
            <a:r>
              <a:rPr lang="en-US" sz="3600" dirty="0"/>
              <a:t>, Babcock, and Sharp (2017) found in a community sample recruited on the basis of being in relational conflict, and subsequently assessed for domestic violence, that </a:t>
            </a:r>
            <a:r>
              <a:rPr lang="en-US" sz="3600" i="1" u="sng" dirty="0"/>
              <a:t>both perpetrator </a:t>
            </a:r>
            <a:r>
              <a:rPr lang="en-US" sz="3600" b="1" i="1" u="sng" dirty="0"/>
              <a:t>and </a:t>
            </a:r>
            <a:r>
              <a:rPr lang="en-US" sz="3600" i="1" u="sng" dirty="0"/>
              <a:t>partner attachment anxiety predicted physical assault and psychological aggression.  No gender differences were found</a:t>
            </a:r>
            <a:r>
              <a:rPr lang="en-US" sz="3600" dirty="0"/>
              <a:t>.</a:t>
            </a:r>
          </a:p>
        </p:txBody>
      </p:sp>
    </p:spTree>
    <p:extLst>
      <p:ext uri="{BB962C8B-B14F-4D97-AF65-F5344CB8AC3E}">
        <p14:creationId xmlns:p14="http://schemas.microsoft.com/office/powerpoint/2010/main" val="167123546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Attachment and Domestic Violence </a:t>
            </a:r>
          </a:p>
        </p:txBody>
      </p:sp>
      <p:sp>
        <p:nvSpPr>
          <p:cNvPr id="3" name="Content Placeholder 2"/>
          <p:cNvSpPr>
            <a:spLocks noGrp="1"/>
          </p:cNvSpPr>
          <p:nvPr>
            <p:ph idx="1"/>
          </p:nvPr>
        </p:nvSpPr>
        <p:spPr/>
        <p:txBody>
          <a:bodyPr>
            <a:normAutofit fontScale="92500" lnSpcReduction="10000"/>
          </a:bodyPr>
          <a:lstStyle/>
          <a:p>
            <a:r>
              <a:rPr lang="en-US" u="sng" dirty="0"/>
              <a:t>Perpetrator attachment anxiety in tandem with partner attachment anxiety</a:t>
            </a:r>
            <a:r>
              <a:rPr lang="en-US" dirty="0"/>
              <a:t>, but with overall lower levels of perpetrator psychopathology, </a:t>
            </a:r>
            <a:r>
              <a:rPr lang="en-US" u="sng" dirty="0"/>
              <a:t>may be what differentiates family only from general violence</a:t>
            </a:r>
            <a:r>
              <a:rPr lang="en-US" dirty="0"/>
              <a:t>. The role of interacting attachment insecurities in these mutually violent couples may play a major role in the etiology of their violence. </a:t>
            </a:r>
          </a:p>
          <a:p>
            <a:r>
              <a:rPr lang="en-US" dirty="0"/>
              <a:t>Given the sensitive period for developing attachment and the subsequent importance of attachment style in family only domestic violence, </a:t>
            </a:r>
            <a:r>
              <a:rPr lang="en-US" i="1" u="sng" dirty="0"/>
              <a:t>attachment theory may provide the central organizing and explanatory focus for risk in the first years of life. </a:t>
            </a:r>
            <a:r>
              <a:rPr lang="en-US" dirty="0"/>
              <a:t>Exposure to inter-parental violence can disrupt attachment through caregiver distress, high-stress family environments, and directly through trauma. Assault of the child and other forms of maltreatment have a more direct impact on disrupting secure attachment. </a:t>
            </a:r>
          </a:p>
        </p:txBody>
      </p:sp>
    </p:spTree>
    <p:extLst>
      <p:ext uri="{BB962C8B-B14F-4D97-AF65-F5344CB8AC3E}">
        <p14:creationId xmlns:p14="http://schemas.microsoft.com/office/powerpoint/2010/main" val="162939617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Overall Risk Profile </a:t>
            </a:r>
          </a:p>
        </p:txBody>
      </p:sp>
      <p:sp>
        <p:nvSpPr>
          <p:cNvPr id="3" name="Content Placeholder 2"/>
          <p:cNvSpPr>
            <a:spLocks noGrp="1"/>
          </p:cNvSpPr>
          <p:nvPr>
            <p:ph idx="1"/>
          </p:nvPr>
        </p:nvSpPr>
        <p:spPr/>
        <p:txBody>
          <a:bodyPr>
            <a:normAutofit lnSpcReduction="10000"/>
          </a:bodyPr>
          <a:lstStyle/>
          <a:p>
            <a:r>
              <a:rPr lang="en-US" dirty="0"/>
              <a:t>It seems clear that genetic vulnerabilities, early life exposure to maltreatment, intra-familial violence and insecure attachment are implicated in family only domestic violence. </a:t>
            </a:r>
          </a:p>
          <a:p>
            <a:r>
              <a:rPr lang="en-US" dirty="0"/>
              <a:t>Proximal and current risks include: a history of dating violence; substance abuse and dependence; mental health problems; neuropsychological disorders; anxious attachments styles; partner violence; partner anxious attachment styles; dyadic conflict; and high levels of stress overall.</a:t>
            </a:r>
          </a:p>
          <a:p>
            <a:r>
              <a:rPr lang="en-US" dirty="0"/>
              <a:t>At the community level poverty, neighborhood disorganization and crime, and the density of alcohol sales outlets all contribute to an ecology of risk for greater levels of domestic violence </a:t>
            </a:r>
          </a:p>
        </p:txBody>
      </p:sp>
    </p:spTree>
    <p:extLst>
      <p:ext uri="{BB962C8B-B14F-4D97-AF65-F5344CB8AC3E}">
        <p14:creationId xmlns:p14="http://schemas.microsoft.com/office/powerpoint/2010/main" val="12240077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Implications for Practice and Policy</a:t>
            </a:r>
          </a:p>
        </p:txBody>
      </p:sp>
      <p:sp>
        <p:nvSpPr>
          <p:cNvPr id="3" name="Content Placeholder 2"/>
          <p:cNvSpPr>
            <a:spLocks noGrp="1"/>
          </p:cNvSpPr>
          <p:nvPr>
            <p:ph idx="1"/>
          </p:nvPr>
        </p:nvSpPr>
        <p:spPr/>
        <p:txBody>
          <a:bodyPr>
            <a:normAutofit lnSpcReduction="10000"/>
          </a:bodyPr>
          <a:lstStyle/>
          <a:p>
            <a:r>
              <a:rPr lang="en-US" dirty="0"/>
              <a:t>It would seem clear that public funding for research and for more effective domestic violence perpetrator treatment is highly unlikely without broader acceptance of the scientific understanding of the etiology of those behaviors and the potential for improved treatment outcomes given that understanding</a:t>
            </a:r>
          </a:p>
          <a:p>
            <a:r>
              <a:rPr lang="en-US" dirty="0"/>
              <a:t>In addition, at the time of this writing, we are in an unprecedented period of chaos in governance.  A Federal administration with an open hostility to long-accepted institutional and structural arrangements underlying governance and policy development has created an atmosphere of suspicion, confusion, and deepened animosity among and within the various branches and levels of government. </a:t>
            </a:r>
          </a:p>
        </p:txBody>
      </p:sp>
    </p:spTree>
    <p:extLst>
      <p:ext uri="{BB962C8B-B14F-4D97-AF65-F5344CB8AC3E}">
        <p14:creationId xmlns:p14="http://schemas.microsoft.com/office/powerpoint/2010/main" val="105824279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Implications for Practice and Policy</a:t>
            </a:r>
          </a:p>
        </p:txBody>
      </p:sp>
      <p:sp>
        <p:nvSpPr>
          <p:cNvPr id="3" name="Content Placeholder 2"/>
          <p:cNvSpPr>
            <a:spLocks noGrp="1"/>
          </p:cNvSpPr>
          <p:nvPr>
            <p:ph idx="1"/>
          </p:nvPr>
        </p:nvSpPr>
        <p:spPr/>
        <p:txBody>
          <a:bodyPr>
            <a:normAutofit/>
          </a:bodyPr>
          <a:lstStyle/>
          <a:p>
            <a:pPr marL="0" indent="0">
              <a:buNone/>
            </a:pPr>
            <a:r>
              <a:rPr lang="en-US" sz="3600" dirty="0"/>
              <a:t>Since the majority of perpetrator treatment programs operate under the principles of the ineffective “batterer” treatment standards of their respective states, evidence-based practice is explicitly forbidden. Those standards have rejected advances in understanding of the etiology of violence and have changed little since their initial application to local programs in the 1980’s.</a:t>
            </a:r>
          </a:p>
        </p:txBody>
      </p:sp>
    </p:spTree>
    <p:extLst>
      <p:ext uri="{BB962C8B-B14F-4D97-AF65-F5344CB8AC3E}">
        <p14:creationId xmlns:p14="http://schemas.microsoft.com/office/powerpoint/2010/main" val="230575270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Implications for Practice and Policy</a:t>
            </a:r>
          </a:p>
        </p:txBody>
      </p:sp>
      <p:sp>
        <p:nvSpPr>
          <p:cNvPr id="3" name="Content Placeholder 2"/>
          <p:cNvSpPr>
            <a:spLocks noGrp="1"/>
          </p:cNvSpPr>
          <p:nvPr>
            <p:ph idx="1"/>
          </p:nvPr>
        </p:nvSpPr>
        <p:spPr/>
        <p:txBody>
          <a:bodyPr/>
          <a:lstStyle/>
          <a:p>
            <a:pPr marL="0" indent="0">
              <a:buNone/>
            </a:pPr>
            <a:r>
              <a:rPr lang="en-US" sz="3200" dirty="0"/>
              <a:t>The scientific knowledge-building process regarding domestic violence has mostly operated outside of the bureaucratic policy/practice paradigm. Taken together, the findings reviewed here contribute to a broader understanding of psychosocial risk for domestic violence perpetration. Differentiating a pathway to family only domestic violence beginning in early life, and incorporating dyadic relational risk elements, supports a framework for evidence-based approaches including couples counseling</a:t>
            </a:r>
            <a:r>
              <a:rPr lang="en-US" dirty="0"/>
              <a:t>. </a:t>
            </a:r>
          </a:p>
        </p:txBody>
      </p:sp>
    </p:spTree>
    <p:extLst>
      <p:ext uri="{BB962C8B-B14F-4D97-AF65-F5344CB8AC3E}">
        <p14:creationId xmlns:p14="http://schemas.microsoft.com/office/powerpoint/2010/main" val="428605040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Implications for Practice and Policy</a:t>
            </a:r>
          </a:p>
        </p:txBody>
      </p:sp>
      <p:sp>
        <p:nvSpPr>
          <p:cNvPr id="3" name="Content Placeholder 2"/>
          <p:cNvSpPr>
            <a:spLocks noGrp="1"/>
          </p:cNvSpPr>
          <p:nvPr>
            <p:ph idx="1"/>
          </p:nvPr>
        </p:nvSpPr>
        <p:spPr/>
        <p:txBody>
          <a:bodyPr>
            <a:noAutofit/>
          </a:bodyPr>
          <a:lstStyle/>
          <a:p>
            <a:r>
              <a:rPr lang="en-US" sz="3200" dirty="0"/>
              <a:t>Sadly, the distinctions regarding severity, etiology etc. maybe be irrelevant. In fields such as child welfare and forensic mental health, where more detailed assessments of severity and risk for re-offense may play an important role in treatment and case planning, most domestic violence perpetrator programs operate in a policy and regulatory environment actually hostile to such refinements. </a:t>
            </a:r>
          </a:p>
          <a:p>
            <a:r>
              <a:rPr lang="en-US" sz="3200" dirty="0"/>
              <a:t>The widely accepted principles of effectiveness-based program planning, translational science, and evidence-based practice are ignored in domestic violence policy and practice. </a:t>
            </a:r>
          </a:p>
        </p:txBody>
      </p:sp>
    </p:spTree>
    <p:extLst>
      <p:ext uri="{BB962C8B-B14F-4D97-AF65-F5344CB8AC3E}">
        <p14:creationId xmlns:p14="http://schemas.microsoft.com/office/powerpoint/2010/main" val="12644371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Implications for Practice and Policy</a:t>
            </a:r>
          </a:p>
        </p:txBody>
      </p:sp>
      <p:sp>
        <p:nvSpPr>
          <p:cNvPr id="3" name="Content Placeholder 2"/>
          <p:cNvSpPr>
            <a:spLocks noGrp="1"/>
          </p:cNvSpPr>
          <p:nvPr>
            <p:ph idx="1"/>
          </p:nvPr>
        </p:nvSpPr>
        <p:spPr/>
        <p:txBody>
          <a:bodyPr/>
          <a:lstStyle/>
          <a:p>
            <a:pPr marL="0" indent="0">
              <a:buNone/>
            </a:pPr>
            <a:r>
              <a:rPr lang="en-US"/>
              <a:t>As </a:t>
            </a:r>
            <a:r>
              <a:rPr lang="en-US" dirty="0"/>
              <a:t>regards even a partial embrace of evidence-based principles for practice, the only positive signs for change may be at the state level where several states, notably Colorado and California, have moved away from hegemonic Duluth model mandates in their state standards.   If evidence-based interventions can be more fully developed, adequately funded, and evaluated at the state-level, should a critical mass of such efforts be reached, the possibility exists for broader shifts in national policy. Those shifts may not be possible under present circumstances, but perhaps over time these efforts coupled with the support of the preponderance of research and scholarship in the field will help create that change.</a:t>
            </a:r>
          </a:p>
        </p:txBody>
      </p:sp>
    </p:spTree>
    <p:extLst>
      <p:ext uri="{BB962C8B-B14F-4D97-AF65-F5344CB8AC3E}">
        <p14:creationId xmlns:p14="http://schemas.microsoft.com/office/powerpoint/2010/main" val="57602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Offender Sample CTS Scores</a:t>
            </a:r>
          </a:p>
        </p:txBody>
      </p:sp>
      <p:pic>
        <p:nvPicPr>
          <p:cNvPr id="4" name="Content Placeholder 3"/>
          <p:cNvPicPr>
            <a:picLocks noGrp="1" noChangeAspect="1"/>
          </p:cNvPicPr>
          <p:nvPr>
            <p:ph idx="1"/>
          </p:nvPr>
        </p:nvPicPr>
        <p:blipFill>
          <a:blip r:embed="rId2"/>
          <a:stretch>
            <a:fillRect/>
          </a:stretch>
        </p:blipFill>
        <p:spPr>
          <a:xfrm>
            <a:off x="3516285" y="1690688"/>
            <a:ext cx="6483926" cy="4768301"/>
          </a:xfrm>
          <a:prstGeom prst="rect">
            <a:avLst/>
          </a:prstGeom>
        </p:spPr>
      </p:pic>
    </p:spTree>
    <p:extLst>
      <p:ext uri="{BB962C8B-B14F-4D97-AF65-F5344CB8AC3E}">
        <p14:creationId xmlns:p14="http://schemas.microsoft.com/office/powerpoint/2010/main" val="1251944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Defining Domestic Violence</a:t>
            </a:r>
          </a:p>
        </p:txBody>
      </p:sp>
      <p:sp>
        <p:nvSpPr>
          <p:cNvPr id="3" name="Content Placeholder 2"/>
          <p:cNvSpPr>
            <a:spLocks noGrp="1"/>
          </p:cNvSpPr>
          <p:nvPr>
            <p:ph idx="1"/>
          </p:nvPr>
        </p:nvSpPr>
        <p:spPr/>
        <p:txBody>
          <a:bodyPr/>
          <a:lstStyle/>
          <a:p>
            <a:pPr marL="0" indent="0">
              <a:buNone/>
            </a:pPr>
            <a:r>
              <a:rPr lang="en-US" dirty="0"/>
              <a:t>Domestic violence is usually behaviorally defined (per the CTS) as acts of physical aggression. Sometimes “contextual” interpretations are included (e.g. female violence assumed to be defensive). I deﬁne domestic violence not as “power and control” tactics nor simply as learned behavior, but as </a:t>
            </a:r>
            <a:r>
              <a:rPr lang="en-US" b="1" i="1" dirty="0"/>
              <a:t>a primitive coping strategy. </a:t>
            </a:r>
            <a:r>
              <a:rPr lang="en-US" dirty="0"/>
              <a:t>Domestic violence at its simpliﬁed core is a maladaptive and destructive coping strategy, symptomatic of disorders of impulsivity, neuropsychological impairment, and emotional dysfunction activated within the context of intimacy or primary relationships, often (if not usually) exacerbated by substance abuse or dependency.</a:t>
            </a:r>
          </a:p>
        </p:txBody>
      </p:sp>
    </p:spTree>
    <p:extLst>
      <p:ext uri="{BB962C8B-B14F-4D97-AF65-F5344CB8AC3E}">
        <p14:creationId xmlns:p14="http://schemas.microsoft.com/office/powerpoint/2010/main" val="4134233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Domestic Violence Research: Ideological and Political Context</a:t>
            </a:r>
          </a:p>
        </p:txBody>
      </p:sp>
      <p:sp>
        <p:nvSpPr>
          <p:cNvPr id="3" name="Content Placeholder 2"/>
          <p:cNvSpPr>
            <a:spLocks noGrp="1"/>
          </p:cNvSpPr>
          <p:nvPr>
            <p:ph idx="1"/>
          </p:nvPr>
        </p:nvSpPr>
        <p:spPr/>
        <p:txBody>
          <a:bodyPr>
            <a:normAutofit fontScale="92500"/>
          </a:bodyPr>
          <a:lstStyle/>
          <a:p>
            <a:r>
              <a:rPr lang="en-US" dirty="0"/>
              <a:t>Research on developmental risk and the etiology of domestic violence perpetration has been constrained by a policy/practice framework which has intentionally excluded known and likely risk factors from investigation. </a:t>
            </a:r>
          </a:p>
          <a:p>
            <a:r>
              <a:rPr lang="en-US" dirty="0"/>
              <a:t>Among those things </a:t>
            </a:r>
            <a:r>
              <a:rPr lang="en-US" b="1" u="sng" dirty="0"/>
              <a:t>forbidden</a:t>
            </a:r>
            <a:r>
              <a:rPr lang="en-US" b="1" dirty="0"/>
              <a:t> </a:t>
            </a:r>
            <a:r>
              <a:rPr lang="en-US" dirty="0"/>
              <a:t>by many states from being considered as associated with domestic violence perpetration are: </a:t>
            </a:r>
            <a:r>
              <a:rPr lang="en-US" i="1" u="sng" dirty="0"/>
              <a:t>anger, stress, family of origin influences, TBI, trauma, mental illness, and addiction,</a:t>
            </a:r>
            <a:r>
              <a:rPr lang="en-US" dirty="0"/>
              <a:t> all known in some ways to be associated with violence. </a:t>
            </a:r>
          </a:p>
          <a:p>
            <a:r>
              <a:rPr lang="en-US" dirty="0"/>
              <a:t>In spite of advances in understanding etiology, the overall federal/state/agency policy apparatus remains locked into a rigid, ideological framing of presumed causes of domestic violence perpetration. </a:t>
            </a:r>
          </a:p>
        </p:txBody>
      </p:sp>
    </p:spTree>
    <p:extLst>
      <p:ext uri="{BB962C8B-B14F-4D97-AF65-F5344CB8AC3E}">
        <p14:creationId xmlns:p14="http://schemas.microsoft.com/office/powerpoint/2010/main" val="2213021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421"/>
            <a:ext cx="10515600" cy="1325563"/>
          </a:xfrm>
        </p:spPr>
        <p:txBody>
          <a:bodyPr/>
          <a:lstStyle/>
          <a:p>
            <a:pPr algn="ctr"/>
            <a:r>
              <a:rPr lang="en-US" dirty="0"/>
              <a:t>Domestic Violence Research: Ideological and Political Context</a:t>
            </a:r>
          </a:p>
        </p:txBody>
      </p:sp>
      <p:sp>
        <p:nvSpPr>
          <p:cNvPr id="3" name="Content Placeholder 2"/>
          <p:cNvSpPr>
            <a:spLocks noGrp="1"/>
          </p:cNvSpPr>
          <p:nvPr>
            <p:ph idx="1"/>
          </p:nvPr>
        </p:nvSpPr>
        <p:spPr/>
        <p:txBody>
          <a:bodyPr>
            <a:noAutofit/>
          </a:bodyPr>
          <a:lstStyle/>
          <a:p>
            <a:r>
              <a:rPr lang="en-US" sz="2400" dirty="0"/>
              <a:t>The NIJ “Projects Funded” database shows that from 2004 to 2016 NIJ made </a:t>
            </a:r>
            <a:r>
              <a:rPr lang="en-US" sz="2400" b="1" u="sng" dirty="0"/>
              <a:t>no</a:t>
            </a:r>
            <a:r>
              <a:rPr lang="en-US" sz="2400" dirty="0"/>
              <a:t> grants for the purpose of studying risk, etiology, or developmental factors in the perpetration of domestic violence (NIJ, 2016).</a:t>
            </a:r>
          </a:p>
          <a:p>
            <a:endParaRPr lang="en-US" sz="2400" dirty="0"/>
          </a:p>
          <a:p>
            <a:r>
              <a:rPr lang="en-US" sz="2400" dirty="0"/>
              <a:t>None of the NIH institutes (e.g. NIMH) made any RO1 grants for the study of developmental risk for perpetration of domestic violence within the past 5 years (NIH, 2017). </a:t>
            </a:r>
          </a:p>
          <a:p>
            <a:endParaRPr lang="en-US" sz="2400" dirty="0"/>
          </a:p>
          <a:p>
            <a:r>
              <a:rPr lang="en-US" sz="2400" dirty="0"/>
              <a:t> Much more common across funding bodies and the academic literature is, in a sense the reverse, the study of how exposure to domestic violence is a risk factors for numerous deleterious outcomes for children.</a:t>
            </a:r>
          </a:p>
        </p:txBody>
      </p:sp>
    </p:spTree>
    <p:extLst>
      <p:ext uri="{BB962C8B-B14F-4D97-AF65-F5344CB8AC3E}">
        <p14:creationId xmlns:p14="http://schemas.microsoft.com/office/powerpoint/2010/main" val="127018696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TM04033921[[fn=Damask]]</Template>
  <TotalTime>891</TotalTime>
  <Words>4855</Words>
  <Application>Microsoft Macintosh PowerPoint</Application>
  <PresentationFormat>Widescreen</PresentationFormat>
  <Paragraphs>145</Paragraphs>
  <Slides>58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58</vt:i4>
      </vt:variant>
    </vt:vector>
  </HeadingPairs>
  <TitlesOfParts>
    <vt:vector size="62" baseType="lpstr">
      <vt:lpstr>Arial</vt:lpstr>
      <vt:lpstr>Calibri</vt:lpstr>
      <vt:lpstr>Calibri Light</vt:lpstr>
      <vt:lpstr>Office Theme</vt:lpstr>
      <vt:lpstr>    Early Life Risk for Domestic Violence Perpetration: Implications for Practice and Policy in the United States</vt:lpstr>
      <vt:lpstr>Defining Domestic Violence</vt:lpstr>
      <vt:lpstr>PowerPoint Presentation</vt:lpstr>
      <vt:lpstr>Defining Domestic Violence</vt:lpstr>
      <vt:lpstr>Defining Domestic Violence</vt:lpstr>
      <vt:lpstr>Offender Sample CTS Scores</vt:lpstr>
      <vt:lpstr>Defining Domestic Violence</vt:lpstr>
      <vt:lpstr>Domestic Violence Research: Ideological and Political Context</vt:lpstr>
      <vt:lpstr>Domestic Violence Research: Ideological and Political Context</vt:lpstr>
      <vt:lpstr>Why is This?</vt:lpstr>
      <vt:lpstr>PowerPoint Presentation</vt:lpstr>
      <vt:lpstr>A Word about Vilification </vt:lpstr>
      <vt:lpstr>    Vilification</vt:lpstr>
      <vt:lpstr>         Vilification</vt:lpstr>
      <vt:lpstr>Theoretical Perspectives on Domestic Violence Perpetration</vt:lpstr>
      <vt:lpstr>Psychological/Psychosocial Theories</vt:lpstr>
      <vt:lpstr>“Batterer” Typologies </vt:lpstr>
      <vt:lpstr>Developmental and Psychosocial Risk Factors for Domestic Violence Perpetration </vt:lpstr>
      <vt:lpstr>Domestic Violence vs. Violence in General </vt:lpstr>
      <vt:lpstr>Domestic Violence vs. Violence in General</vt:lpstr>
      <vt:lpstr>Domestic Violence vs. Violence in General</vt:lpstr>
      <vt:lpstr>Domestic Violence vs. Violence in General</vt:lpstr>
      <vt:lpstr>Domestic Violence vs. Violence in General</vt:lpstr>
      <vt:lpstr>Domestic Violence vs. Violence in General</vt:lpstr>
      <vt:lpstr>Domestic Violence vs. Violence in General</vt:lpstr>
      <vt:lpstr>Developmental Psychopathology vs. Intergenerational Transmission </vt:lpstr>
      <vt:lpstr>PowerPoint Presentation</vt:lpstr>
      <vt:lpstr>PowerPoint Presentation</vt:lpstr>
      <vt:lpstr>Early Life Risk for Family Only  Domestic Violence Perpetration. </vt:lpstr>
      <vt:lpstr>Genetic Risk </vt:lpstr>
      <vt:lpstr>Genetic Risk </vt:lpstr>
      <vt:lpstr>Inter-parental Violence </vt:lpstr>
      <vt:lpstr>Inter-parental Violence </vt:lpstr>
      <vt:lpstr>Inter-parental Violence</vt:lpstr>
      <vt:lpstr>Inter-parental Violence</vt:lpstr>
      <vt:lpstr>Abuse and Maltreatment </vt:lpstr>
      <vt:lpstr>Abuse and Maltreatment </vt:lpstr>
      <vt:lpstr>PowerPoint Presentation</vt:lpstr>
      <vt:lpstr>Studies with Partial Relevance. </vt:lpstr>
      <vt:lpstr>Studies with Partial Relevance</vt:lpstr>
      <vt:lpstr>Studies with Partial Relevance</vt:lpstr>
      <vt:lpstr>PowerPoint Presentation</vt:lpstr>
      <vt:lpstr>Attachment and Domestic Violence  </vt:lpstr>
      <vt:lpstr> Attachment and Domestic Violence  </vt:lpstr>
      <vt:lpstr>Attachment and Domestic Violence  </vt:lpstr>
      <vt:lpstr>Attachment and Domestic Violence  </vt:lpstr>
      <vt:lpstr>Attachment and Domestic Violence </vt:lpstr>
      <vt:lpstr>Attachment and Domestic Violence </vt:lpstr>
      <vt:lpstr>Attachment and Domestic Violence </vt:lpstr>
      <vt:lpstr>Attachment and Domestic Violence </vt:lpstr>
      <vt:lpstr>Attachment and Domestic Violence </vt:lpstr>
      <vt:lpstr>Attachment and Domestic Violence </vt:lpstr>
      <vt:lpstr>Overall Risk Profile </vt:lpstr>
      <vt:lpstr>Implications for Practice and Policy</vt:lpstr>
      <vt:lpstr>Implications for Practice and Policy</vt:lpstr>
      <vt:lpstr>Implications for Practice and Policy</vt:lpstr>
      <vt:lpstr>Implications for Practice and Policy</vt:lpstr>
      <vt:lpstr>Implications for Practice and Policy</vt:lpstr>
    </vt:vector>
  </TitlesOfParts>
  <Company>Syracuse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Life Risk for Domestic Violence Perpetration: Implications for Practice and Policy</dc:title>
  <dc:creator>Kenneth N Corvo</dc:creator>
  <cp:lastModifiedBy>Microsoft Office User</cp:lastModifiedBy>
  <cp:revision>58</cp:revision>
  <dcterms:created xsi:type="dcterms:W3CDTF">2017-10-07T17:59:05Z</dcterms:created>
  <dcterms:modified xsi:type="dcterms:W3CDTF">2019-05-07T02:06:48Z</dcterms:modified>
</cp:coreProperties>
</file>