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Lst>
  <p:notesMasterIdLst>
    <p:notesMasterId r:id="rId54"/>
  </p:notesMasterIdLst>
  <p:handoutMasterIdLst>
    <p:handoutMasterId r:id="rId55"/>
  </p:handoutMasterIdLst>
  <p:sldIdLst>
    <p:sldId id="817" r:id="rId2"/>
    <p:sldId id="866" r:id="rId3"/>
    <p:sldId id="824" r:id="rId4"/>
    <p:sldId id="603" r:id="rId5"/>
    <p:sldId id="903" r:id="rId6"/>
    <p:sldId id="825" r:id="rId7"/>
    <p:sldId id="874" r:id="rId8"/>
    <p:sldId id="876" r:id="rId9"/>
    <p:sldId id="830" r:id="rId10"/>
    <p:sldId id="831" r:id="rId11"/>
    <p:sldId id="835" r:id="rId12"/>
    <p:sldId id="834" r:id="rId13"/>
    <p:sldId id="837" r:id="rId14"/>
    <p:sldId id="878" r:id="rId15"/>
    <p:sldId id="880" r:id="rId16"/>
    <p:sldId id="881" r:id="rId17"/>
    <p:sldId id="843" r:id="rId18"/>
    <p:sldId id="904" r:id="rId19"/>
    <p:sldId id="844" r:id="rId20"/>
    <p:sldId id="845" r:id="rId21"/>
    <p:sldId id="846" r:id="rId22"/>
    <p:sldId id="675" r:id="rId23"/>
    <p:sldId id="664" r:id="rId24"/>
    <p:sldId id="877" r:id="rId25"/>
    <p:sldId id="762" r:id="rId26"/>
    <p:sldId id="884" r:id="rId27"/>
    <p:sldId id="697" r:id="rId28"/>
    <p:sldId id="883" r:id="rId29"/>
    <p:sldId id="605" r:id="rId30"/>
    <p:sldId id="871" r:id="rId31"/>
    <p:sldId id="873" r:id="rId32"/>
    <p:sldId id="768" r:id="rId33"/>
    <p:sldId id="770" r:id="rId34"/>
    <p:sldId id="888" r:id="rId35"/>
    <p:sldId id="889" r:id="rId36"/>
    <p:sldId id="892" r:id="rId37"/>
    <p:sldId id="891" r:id="rId38"/>
    <p:sldId id="895" r:id="rId39"/>
    <p:sldId id="894" r:id="rId40"/>
    <p:sldId id="897" r:id="rId41"/>
    <p:sldId id="898" r:id="rId42"/>
    <p:sldId id="900" r:id="rId43"/>
    <p:sldId id="902" r:id="rId44"/>
    <p:sldId id="901" r:id="rId45"/>
    <p:sldId id="853" r:id="rId46"/>
    <p:sldId id="887" r:id="rId47"/>
    <p:sldId id="856" r:id="rId48"/>
    <p:sldId id="859" r:id="rId49"/>
    <p:sldId id="864" r:id="rId50"/>
    <p:sldId id="865" r:id="rId51"/>
    <p:sldId id="870" r:id="rId52"/>
    <p:sldId id="882" r:id="rId53"/>
  </p:sldIdLst>
  <p:sldSz cx="9144000" cy="6858000" type="screen4x3"/>
  <p:notesSz cx="7102475" cy="9388475"/>
  <p:custShowLst>
    <p:custShow name="mainshow" id="0">
      <p:sldLst/>
    </p:custShow>
  </p:custShowLst>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3696">
          <p15:clr>
            <a:srgbClr val="A4A3A4"/>
          </p15:clr>
        </p15:guide>
        <p15:guide id="2" orient="horz" pos="432">
          <p15:clr>
            <a:srgbClr val="A4A3A4"/>
          </p15:clr>
        </p15:guide>
        <p15:guide id="3" orient="horz" pos="4032">
          <p15:clr>
            <a:srgbClr val="A4A3A4"/>
          </p15:clr>
        </p15:guide>
        <p15:guide id="4" orient="horz" pos="3888">
          <p15:clr>
            <a:srgbClr val="A4A3A4"/>
          </p15:clr>
        </p15:guide>
        <p15:guide id="5" orient="horz" pos="1008">
          <p15:clr>
            <a:srgbClr val="A4A3A4"/>
          </p15:clr>
        </p15:guide>
        <p15:guide id="6" pos="720">
          <p15:clr>
            <a:srgbClr val="A4A3A4"/>
          </p15:clr>
        </p15:guide>
        <p15:guide id="7" pos="1584">
          <p15:clr>
            <a:srgbClr val="A4A3A4"/>
          </p15:clr>
        </p15:guide>
        <p15:guide id="8" pos="3792">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550056"/>
    <a:srgbClr val="476903"/>
    <a:srgbClr val="003399"/>
    <a:srgbClr val="F3EDDB"/>
    <a:srgbClr val="C3C1A3"/>
    <a:srgbClr val="CACED6"/>
    <a:srgbClr val="7D9D55"/>
    <a:srgbClr val="DAE9CA"/>
    <a:srgbClr val="FFFF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4643" autoAdjust="0"/>
  </p:normalViewPr>
  <p:slideViewPr>
    <p:cSldViewPr>
      <p:cViewPr varScale="1">
        <p:scale>
          <a:sx n="95" d="100"/>
          <a:sy n="95" d="100"/>
        </p:scale>
        <p:origin x="1584" y="184"/>
      </p:cViewPr>
      <p:guideLst>
        <p:guide orient="horz" pos="3696"/>
        <p:guide orient="horz" pos="432"/>
        <p:guide orient="horz" pos="4032"/>
        <p:guide orient="horz" pos="3888"/>
        <p:guide orient="horz" pos="1008"/>
        <p:guide pos="720"/>
        <p:guide pos="1584"/>
        <p:guide pos="3792"/>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varScale="1">
      <p:scale>
        <a:sx n="1" d="1"/>
        <a:sy n="1" d="1"/>
      </p:scale>
      <p:origin x="0" y="-6114"/>
    </p:cViewPr>
  </p:sorterViewPr>
  <p:notesViewPr>
    <p:cSldViewPr>
      <p:cViewPr varScale="1">
        <p:scale>
          <a:sx n="68" d="100"/>
          <a:sy n="68" d="100"/>
        </p:scale>
        <p:origin x="-2778" y="-108"/>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_rels/viewProps.xml.rels><?xml version="1.0" encoding="UTF-8" standalone="yes"?>
<Relationships xmlns="http://schemas.openxmlformats.org/package/2006/relationships"><Relationship Id="rId1"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78383" cy="469745"/>
          </a:xfrm>
          <a:prstGeom prst="rect">
            <a:avLst/>
          </a:prstGeom>
          <a:noFill/>
          <a:ln w="9525">
            <a:noFill/>
            <a:miter lim="800000"/>
            <a:headEnd/>
            <a:tailEnd/>
          </a:ln>
          <a:effectLst/>
        </p:spPr>
        <p:txBody>
          <a:bodyPr vert="horz" wrap="square" lIns="92450" tIns="46225" rIns="92450" bIns="46225" numCol="1" anchor="t" anchorCtr="0" compatLnSpc="1">
            <a:prstTxWarp prst="textNoShape">
              <a:avLst/>
            </a:prstTxWarp>
          </a:bodyPr>
          <a:lstStyle>
            <a:lvl1pPr defTabSz="923052" eaLnBrk="0" hangingPunct="0">
              <a:defRPr sz="1200" baseline="-25000">
                <a:latin typeface="Times" pitchFamily="18" charset="0"/>
                <a:cs typeface="+mn-cs"/>
              </a:defRPr>
            </a:lvl1pPr>
          </a:lstStyle>
          <a:p>
            <a:pPr>
              <a:defRPr/>
            </a:pPr>
            <a:endParaRPr lang="en-US"/>
          </a:p>
        </p:txBody>
      </p:sp>
      <p:sp>
        <p:nvSpPr>
          <p:cNvPr id="54275" name="Rectangle 3"/>
          <p:cNvSpPr>
            <a:spLocks noGrp="1" noChangeArrowheads="1"/>
          </p:cNvSpPr>
          <p:nvPr>
            <p:ph type="dt" sz="quarter" idx="1"/>
          </p:nvPr>
        </p:nvSpPr>
        <p:spPr bwMode="auto">
          <a:xfrm>
            <a:off x="4024093" y="1"/>
            <a:ext cx="3078383" cy="469745"/>
          </a:xfrm>
          <a:prstGeom prst="rect">
            <a:avLst/>
          </a:prstGeom>
          <a:noFill/>
          <a:ln w="9525">
            <a:noFill/>
            <a:miter lim="800000"/>
            <a:headEnd/>
            <a:tailEnd/>
          </a:ln>
          <a:effectLst/>
        </p:spPr>
        <p:txBody>
          <a:bodyPr vert="horz" wrap="square" lIns="92450" tIns="46225" rIns="92450" bIns="46225" numCol="1" anchor="t" anchorCtr="0" compatLnSpc="1">
            <a:prstTxWarp prst="textNoShape">
              <a:avLst/>
            </a:prstTxWarp>
          </a:bodyPr>
          <a:lstStyle>
            <a:lvl1pPr algn="r" defTabSz="923052" eaLnBrk="0" hangingPunct="0">
              <a:defRPr sz="1200" baseline="-25000">
                <a:latin typeface="Times" pitchFamily="18" charset="0"/>
                <a:cs typeface="+mn-cs"/>
              </a:defRPr>
            </a:lvl1pPr>
          </a:lstStyle>
          <a:p>
            <a:pPr>
              <a:defRPr/>
            </a:pPr>
            <a:fld id="{341623BF-5C20-4D8C-9EAD-81DF79C22EBB}" type="datetime1">
              <a:rPr lang="en-US"/>
              <a:pPr>
                <a:defRPr/>
              </a:pPr>
              <a:t>5/6/19</a:t>
            </a:fld>
            <a:endParaRPr lang="en-US"/>
          </a:p>
        </p:txBody>
      </p:sp>
      <p:sp>
        <p:nvSpPr>
          <p:cNvPr id="54276" name="Rectangle 4"/>
          <p:cNvSpPr>
            <a:spLocks noGrp="1" noChangeArrowheads="1"/>
          </p:cNvSpPr>
          <p:nvPr>
            <p:ph type="ftr" sz="quarter" idx="2"/>
          </p:nvPr>
        </p:nvSpPr>
        <p:spPr bwMode="auto">
          <a:xfrm>
            <a:off x="0" y="8918732"/>
            <a:ext cx="3078383" cy="469744"/>
          </a:xfrm>
          <a:prstGeom prst="rect">
            <a:avLst/>
          </a:prstGeom>
          <a:noFill/>
          <a:ln w="9525">
            <a:noFill/>
            <a:miter lim="800000"/>
            <a:headEnd/>
            <a:tailEnd/>
          </a:ln>
          <a:effectLst/>
        </p:spPr>
        <p:txBody>
          <a:bodyPr vert="horz" wrap="square" lIns="92450" tIns="46225" rIns="92450" bIns="46225" numCol="1" anchor="b" anchorCtr="0" compatLnSpc="1">
            <a:prstTxWarp prst="textNoShape">
              <a:avLst/>
            </a:prstTxWarp>
          </a:bodyPr>
          <a:lstStyle>
            <a:lvl1pPr defTabSz="923052" eaLnBrk="0" hangingPunct="0">
              <a:defRPr sz="1200" baseline="-25000">
                <a:latin typeface="Times" pitchFamily="18" charset="0"/>
                <a:cs typeface="+mn-cs"/>
              </a:defRPr>
            </a:lvl1pPr>
          </a:lstStyle>
          <a:p>
            <a:pPr>
              <a:defRPr/>
            </a:pPr>
            <a:r>
              <a:rPr lang="en-US"/>
              <a:t>© 2010 Michigan State University Board of Trustees </a:t>
            </a:r>
          </a:p>
        </p:txBody>
      </p:sp>
      <p:sp>
        <p:nvSpPr>
          <p:cNvPr id="54277" name="Rectangle 5"/>
          <p:cNvSpPr>
            <a:spLocks noGrp="1" noChangeArrowheads="1"/>
          </p:cNvSpPr>
          <p:nvPr>
            <p:ph type="sldNum" sz="quarter" idx="3"/>
          </p:nvPr>
        </p:nvSpPr>
        <p:spPr bwMode="auto">
          <a:xfrm>
            <a:off x="4024093" y="8918732"/>
            <a:ext cx="3078383" cy="469744"/>
          </a:xfrm>
          <a:prstGeom prst="rect">
            <a:avLst/>
          </a:prstGeom>
          <a:noFill/>
          <a:ln w="9525">
            <a:noFill/>
            <a:miter lim="800000"/>
            <a:headEnd/>
            <a:tailEnd/>
          </a:ln>
          <a:effectLst/>
        </p:spPr>
        <p:txBody>
          <a:bodyPr vert="horz" wrap="square" lIns="92450" tIns="46225" rIns="92450" bIns="46225" numCol="1" anchor="b" anchorCtr="0" compatLnSpc="1">
            <a:prstTxWarp prst="textNoShape">
              <a:avLst/>
            </a:prstTxWarp>
          </a:bodyPr>
          <a:lstStyle>
            <a:lvl1pPr algn="r" defTabSz="923052" eaLnBrk="0" hangingPunct="0">
              <a:defRPr sz="1200" baseline="-25000">
                <a:latin typeface="Times" pitchFamily="18" charset="0"/>
                <a:cs typeface="+mn-cs"/>
              </a:defRPr>
            </a:lvl1pPr>
          </a:lstStyle>
          <a:p>
            <a:pPr>
              <a:defRPr/>
            </a:pPr>
            <a:fld id="{CCAA61C3-AFF4-41DC-913E-921A9F1F8A7F}" type="slidenum">
              <a:rPr lang="en-US"/>
              <a:pPr>
                <a:defRPr/>
              </a:pPr>
              <a:t>‹#›</a:t>
            </a:fld>
            <a:endParaRPr lang="en-US"/>
          </a:p>
        </p:txBody>
      </p:sp>
    </p:spTree>
    <p:extLst>
      <p:ext uri="{BB962C8B-B14F-4D97-AF65-F5344CB8AC3E}">
        <p14:creationId xmlns:p14="http://schemas.microsoft.com/office/powerpoint/2010/main" val="34060322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3078383" cy="469745"/>
          </a:xfrm>
          <a:prstGeom prst="rect">
            <a:avLst/>
          </a:prstGeom>
          <a:noFill/>
          <a:ln w="9525">
            <a:noFill/>
            <a:miter lim="800000"/>
            <a:headEnd/>
            <a:tailEnd/>
          </a:ln>
          <a:effectLst/>
        </p:spPr>
        <p:txBody>
          <a:bodyPr vert="horz" wrap="square" lIns="92450" tIns="46225" rIns="92450" bIns="46225" numCol="1" anchor="t" anchorCtr="0" compatLnSpc="1">
            <a:prstTxWarp prst="textNoShape">
              <a:avLst/>
            </a:prstTxWarp>
          </a:bodyPr>
          <a:lstStyle>
            <a:lvl1pPr defTabSz="923992" eaLnBrk="0" hangingPunct="0">
              <a:defRPr sz="1200">
                <a:latin typeface="Times" pitchFamily="-110" charset="0"/>
                <a:ea typeface="+mn-ea"/>
                <a:cs typeface="+mn-cs"/>
              </a:defRPr>
            </a:lvl1pPr>
          </a:lstStyle>
          <a:p>
            <a:pPr>
              <a:defRPr/>
            </a:pPr>
            <a:endParaRPr lang="en-US"/>
          </a:p>
        </p:txBody>
      </p:sp>
      <p:sp>
        <p:nvSpPr>
          <p:cNvPr id="28675" name="Rectangle 3"/>
          <p:cNvSpPr>
            <a:spLocks noGrp="1" noChangeArrowheads="1"/>
          </p:cNvSpPr>
          <p:nvPr>
            <p:ph type="dt" idx="1"/>
          </p:nvPr>
        </p:nvSpPr>
        <p:spPr bwMode="auto">
          <a:xfrm>
            <a:off x="4022485" y="1"/>
            <a:ext cx="3078383" cy="469745"/>
          </a:xfrm>
          <a:prstGeom prst="rect">
            <a:avLst/>
          </a:prstGeom>
          <a:noFill/>
          <a:ln w="9525">
            <a:noFill/>
            <a:miter lim="800000"/>
            <a:headEnd/>
            <a:tailEnd/>
          </a:ln>
          <a:effectLst/>
        </p:spPr>
        <p:txBody>
          <a:bodyPr vert="horz" wrap="square" lIns="92450" tIns="46225" rIns="92450" bIns="46225" numCol="1" anchor="t" anchorCtr="0" compatLnSpc="1">
            <a:prstTxWarp prst="textNoShape">
              <a:avLst/>
            </a:prstTxWarp>
          </a:bodyPr>
          <a:lstStyle>
            <a:lvl1pPr algn="r" defTabSz="923052" eaLnBrk="0" hangingPunct="0">
              <a:defRPr sz="1200">
                <a:latin typeface="Times" pitchFamily="18" charset="0"/>
                <a:cs typeface="+mn-cs"/>
              </a:defRPr>
            </a:lvl1pPr>
          </a:lstStyle>
          <a:p>
            <a:pPr>
              <a:defRPr/>
            </a:pPr>
            <a:fld id="{E0459472-34D6-4F9E-B333-BFF388D84B2C}" type="datetime1">
              <a:rPr lang="en-US"/>
              <a:pPr>
                <a:defRPr/>
              </a:pPr>
              <a:t>5/6/19</a:t>
            </a:fld>
            <a:endParaRPr lang="en-US"/>
          </a:p>
        </p:txBody>
      </p:sp>
      <p:sp>
        <p:nvSpPr>
          <p:cNvPr id="44036" name="Rectangle 4"/>
          <p:cNvSpPr>
            <a:spLocks noGrp="1" noRot="1" noChangeAspect="1" noChangeArrowheads="1" noTextEdit="1"/>
          </p:cNvSpPr>
          <p:nvPr>
            <p:ph type="sldImg" idx="2"/>
          </p:nvPr>
        </p:nvSpPr>
        <p:spPr bwMode="auto">
          <a:xfrm>
            <a:off x="1204913" y="703263"/>
            <a:ext cx="4695825" cy="3521075"/>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10892" y="4460168"/>
            <a:ext cx="5680693" cy="4224494"/>
          </a:xfrm>
          <a:prstGeom prst="rect">
            <a:avLst/>
          </a:prstGeom>
          <a:noFill/>
          <a:ln w="9525">
            <a:noFill/>
            <a:miter lim="800000"/>
            <a:headEnd/>
            <a:tailEnd/>
          </a:ln>
          <a:effectLst/>
        </p:spPr>
        <p:txBody>
          <a:bodyPr vert="horz" wrap="square" lIns="92450" tIns="46225" rIns="92450" bIns="462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917128"/>
            <a:ext cx="3078383" cy="469745"/>
          </a:xfrm>
          <a:prstGeom prst="rect">
            <a:avLst/>
          </a:prstGeom>
          <a:noFill/>
          <a:ln w="9525">
            <a:noFill/>
            <a:miter lim="800000"/>
            <a:headEnd/>
            <a:tailEnd/>
          </a:ln>
          <a:effectLst/>
        </p:spPr>
        <p:txBody>
          <a:bodyPr vert="horz" wrap="square" lIns="92450" tIns="46225" rIns="92450" bIns="46225" numCol="1" anchor="b" anchorCtr="0" compatLnSpc="1">
            <a:prstTxWarp prst="textNoShape">
              <a:avLst/>
            </a:prstTxWarp>
          </a:bodyPr>
          <a:lstStyle>
            <a:lvl1pPr defTabSz="923052" eaLnBrk="0" hangingPunct="0">
              <a:defRPr sz="1200">
                <a:latin typeface="Times" pitchFamily="18" charset="0"/>
                <a:cs typeface="+mn-cs"/>
              </a:defRPr>
            </a:lvl1pPr>
          </a:lstStyle>
          <a:p>
            <a:pPr>
              <a:defRPr/>
            </a:pPr>
            <a:r>
              <a:rPr lang="en-US"/>
              <a:t>© 2010 Michigan State University Board of Trustees </a:t>
            </a:r>
          </a:p>
        </p:txBody>
      </p:sp>
      <p:sp>
        <p:nvSpPr>
          <p:cNvPr id="28679" name="Rectangle 7"/>
          <p:cNvSpPr>
            <a:spLocks noGrp="1" noChangeArrowheads="1"/>
          </p:cNvSpPr>
          <p:nvPr>
            <p:ph type="sldNum" sz="quarter" idx="5"/>
          </p:nvPr>
        </p:nvSpPr>
        <p:spPr bwMode="auto">
          <a:xfrm>
            <a:off x="4022485" y="8917128"/>
            <a:ext cx="3078383" cy="469745"/>
          </a:xfrm>
          <a:prstGeom prst="rect">
            <a:avLst/>
          </a:prstGeom>
          <a:noFill/>
          <a:ln w="9525">
            <a:noFill/>
            <a:miter lim="800000"/>
            <a:headEnd/>
            <a:tailEnd/>
          </a:ln>
          <a:effectLst/>
        </p:spPr>
        <p:txBody>
          <a:bodyPr vert="horz" wrap="square" lIns="92450" tIns="46225" rIns="92450" bIns="46225" numCol="1" anchor="b" anchorCtr="0" compatLnSpc="1">
            <a:prstTxWarp prst="textNoShape">
              <a:avLst/>
            </a:prstTxWarp>
          </a:bodyPr>
          <a:lstStyle>
            <a:lvl1pPr algn="r" defTabSz="923052" eaLnBrk="0" hangingPunct="0">
              <a:defRPr sz="1200">
                <a:latin typeface="Times" pitchFamily="18" charset="0"/>
                <a:cs typeface="+mn-cs"/>
              </a:defRPr>
            </a:lvl1pPr>
          </a:lstStyle>
          <a:p>
            <a:pPr>
              <a:defRPr/>
            </a:pPr>
            <a:fld id="{023E0C24-6B5E-4115-B9EE-18C18D33EEF3}" type="slidenum">
              <a:rPr lang="en-US"/>
              <a:pPr>
                <a:defRPr/>
              </a:pPr>
              <a:t>‹#›</a:t>
            </a:fld>
            <a:endParaRPr lang="en-US"/>
          </a:p>
        </p:txBody>
      </p:sp>
    </p:spTree>
    <p:extLst>
      <p:ext uri="{BB962C8B-B14F-4D97-AF65-F5344CB8AC3E}">
        <p14:creationId xmlns:p14="http://schemas.microsoft.com/office/powerpoint/2010/main" val="393551831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pitchFamily="48"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pitchFamily="48"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pitchFamily="48"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pitchFamily="48"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pitchFamily="48" charset="0"/>
        <a:ea typeface="ＭＳ Ｐゴシック" pitchFamily="-11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F3B3F8CA-8F08-40C4-B0EF-DF9EE68FBB18}" type="slidenum">
              <a:rPr lang="en-US" altLang="en-US" smtClean="0"/>
              <a:pPr/>
              <a:t>1</a:t>
            </a:fld>
            <a:endParaRPr lang="en-US" altLang="en-US"/>
          </a:p>
        </p:txBody>
      </p:sp>
      <p:sp>
        <p:nvSpPr>
          <p:cNvPr id="5123" name="Rectangle 2"/>
          <p:cNvSpPr>
            <a:spLocks noGrp="1" noRot="1" noChangeAspect="1" noChangeArrowheads="1" noTextEdit="1"/>
          </p:cNvSpPr>
          <p:nvPr>
            <p:ph type="sldImg"/>
          </p:nvPr>
        </p:nvSpPr>
        <p:spPr>
          <a:xfrm>
            <a:off x="2901950" y="530225"/>
            <a:ext cx="3484563" cy="2613025"/>
          </a:xfrm>
          <a:ln/>
        </p:spPr>
      </p:sp>
      <p:sp>
        <p:nvSpPr>
          <p:cNvPr id="5124" name="Rectangle 3"/>
          <p:cNvSpPr>
            <a:spLocks noGrp="1" noChangeArrowheads="1"/>
          </p:cNvSpPr>
          <p:nvPr>
            <p:ph type="body" idx="1"/>
          </p:nvPr>
        </p:nvSpPr>
        <p:spPr>
          <a:xfrm>
            <a:off x="1238250" y="3324225"/>
            <a:ext cx="6807200" cy="3148013"/>
          </a:xfrm>
          <a:noFill/>
        </p:spPr>
        <p:txBody>
          <a:bodyPr/>
          <a:lstStyle/>
          <a:p>
            <a:pPr eaLnBrk="1" hangingPunct="1"/>
            <a:endParaRPr lang="en-US" altLang="en-US"/>
          </a:p>
        </p:txBody>
      </p:sp>
    </p:spTree>
    <p:extLst>
      <p:ext uri="{BB962C8B-B14F-4D97-AF65-F5344CB8AC3E}">
        <p14:creationId xmlns:p14="http://schemas.microsoft.com/office/powerpoint/2010/main" val="4092588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pPr eaLnBrk="1" hangingPunct="1"/>
            <a:endParaRPr lang="en-US">
              <a:latin typeface="Arial" charset="0"/>
              <a:ea typeface="ＭＳ Ｐゴシック" pitchFamily="34" charset="-128"/>
            </a:endParaRPr>
          </a:p>
        </p:txBody>
      </p:sp>
      <p:sp>
        <p:nvSpPr>
          <p:cNvPr id="71684" name="Slide Number Placeholder 3"/>
          <p:cNvSpPr>
            <a:spLocks noGrp="1"/>
          </p:cNvSpPr>
          <p:nvPr>
            <p:ph type="sldNum" sz="quarter" idx="5"/>
          </p:nvPr>
        </p:nvSpPr>
        <p:spPr/>
        <p:txBody>
          <a:bodyPr/>
          <a:lstStyle/>
          <a:p>
            <a:pPr>
              <a:defRPr/>
            </a:pPr>
            <a:fld id="{3AD11AE2-43C2-4C6B-A1FA-24B3DC49F7BD}" type="slidenum">
              <a:rPr lang="en-US" smtClean="0"/>
              <a:pPr>
                <a:defRPr/>
              </a:pPr>
              <a:t>29</a:t>
            </a:fld>
            <a:endParaRPr lang="en-US"/>
          </a:p>
        </p:txBody>
      </p:sp>
    </p:spTree>
    <p:extLst>
      <p:ext uri="{BB962C8B-B14F-4D97-AF65-F5344CB8AC3E}">
        <p14:creationId xmlns:p14="http://schemas.microsoft.com/office/powerpoint/2010/main" val="2983302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3B64A977-C093-4C76-87E4-3515AD77F815}" type="slidenum">
              <a:rPr lang="en-US" altLang="en-US" smtClean="0"/>
              <a:pPr/>
              <a:t>33</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037454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a:latin typeface="Times" pitchFamily="-110" charset="0"/>
              <a:ea typeface="ＭＳ Ｐゴシック" pitchFamily="34" charset="-128"/>
            </a:endParaRPr>
          </a:p>
        </p:txBody>
      </p:sp>
      <p:sp>
        <p:nvSpPr>
          <p:cNvPr id="100356" name="Slide Number Placeholder 3"/>
          <p:cNvSpPr>
            <a:spLocks noGrp="1"/>
          </p:cNvSpPr>
          <p:nvPr>
            <p:ph type="sldNum" sz="quarter" idx="5"/>
          </p:nvPr>
        </p:nvSpPr>
        <p:spPr>
          <a:noFill/>
        </p:spPr>
        <p:txBody>
          <a:bodyPr/>
          <a:lstStyle/>
          <a:p>
            <a:fld id="{A19C942A-D1BE-4D7B-BBD7-D4E0B46DFB9C}" type="slidenum">
              <a:rPr lang="en-US" smtClean="0">
                <a:ea typeface="ＭＳ Ｐゴシック" pitchFamily="34" charset="-128"/>
              </a:rPr>
              <a:pPr/>
              <a:t>48</a:t>
            </a:fld>
            <a:endParaRPr lang="en-US">
              <a:ea typeface="ＭＳ Ｐゴシック" pitchFamily="34" charset="-128"/>
            </a:endParaRPr>
          </a:p>
        </p:txBody>
      </p:sp>
    </p:spTree>
    <p:extLst>
      <p:ext uri="{BB962C8B-B14F-4D97-AF65-F5344CB8AC3E}">
        <p14:creationId xmlns:p14="http://schemas.microsoft.com/office/powerpoint/2010/main" val="3354486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31E5D9EA-9A6C-4C94-974F-6AAF14EEB6FC}" type="slidenum">
              <a:rPr lang="en-US" smtClean="0">
                <a:ea typeface="ＭＳ Ｐゴシック" pitchFamily="34" charset="-128"/>
              </a:rPr>
              <a:pPr/>
              <a:t>49</a:t>
            </a:fld>
            <a:endParaRPr lang="en-US">
              <a:ea typeface="ＭＳ Ｐゴシック" pitchFamily="34" charset="-128"/>
            </a:endParaRPr>
          </a:p>
        </p:txBody>
      </p:sp>
      <p:sp>
        <p:nvSpPr>
          <p:cNvPr id="102403" name="Rectangle 2"/>
          <p:cNvSpPr>
            <a:spLocks noGrp="1" noRot="1" noChangeAspect="1" noChangeArrowheads="1" noTextEdit="1"/>
          </p:cNvSpPr>
          <p:nvPr>
            <p:ph type="sldImg"/>
          </p:nvPr>
        </p:nvSpPr>
        <p:spPr>
          <a:xfrm>
            <a:off x="1228725" y="703263"/>
            <a:ext cx="4699000" cy="3524250"/>
          </a:xfrm>
          <a:ln/>
        </p:spPr>
      </p:sp>
      <p:sp>
        <p:nvSpPr>
          <p:cNvPr id="102404" name="Rectangle 3"/>
          <p:cNvSpPr>
            <a:spLocks noGrp="1" noChangeArrowheads="1"/>
          </p:cNvSpPr>
          <p:nvPr>
            <p:ph type="body" idx="1"/>
          </p:nvPr>
        </p:nvSpPr>
        <p:spPr>
          <a:xfrm>
            <a:off x="716006" y="4463092"/>
            <a:ext cx="5721542" cy="4230388"/>
          </a:xfrm>
          <a:noFill/>
          <a:ln/>
        </p:spPr>
        <p:txBody>
          <a:bodyPr/>
          <a:lstStyle/>
          <a:p>
            <a:endParaRPr lang="en-US" dirty="0">
              <a:latin typeface="Times" pitchFamily="-110" charset="0"/>
              <a:ea typeface="ＭＳ Ｐゴシック" pitchFamily="34" charset="-128"/>
            </a:endParaRPr>
          </a:p>
        </p:txBody>
      </p:sp>
    </p:spTree>
    <p:extLst>
      <p:ext uri="{BB962C8B-B14F-4D97-AF65-F5344CB8AC3E}">
        <p14:creationId xmlns:p14="http://schemas.microsoft.com/office/powerpoint/2010/main" val="2685605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F653CE-F584-4622-A0D1-96D759919613}" type="slidenum">
              <a:rPr lang="en-US" altLang="en-US"/>
              <a:pPr/>
              <a:t>16</a:t>
            </a:fld>
            <a:endParaRPr lang="en-US" alt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71095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D6BFA7-D953-4051-BE71-BED24786246A}" type="slidenum">
              <a:rPr lang="en-US" altLang="en-US"/>
              <a:pPr/>
              <a:t>17</a:t>
            </a:fld>
            <a:endParaRPr lang="en-US" alt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525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a:t>© 2010 Michigan State University Board of Trustees </a:t>
            </a:r>
          </a:p>
        </p:txBody>
      </p:sp>
      <p:sp>
        <p:nvSpPr>
          <p:cNvPr id="5" name="Slide Number Placeholder 4"/>
          <p:cNvSpPr>
            <a:spLocks noGrp="1"/>
          </p:cNvSpPr>
          <p:nvPr>
            <p:ph type="sldNum" sz="quarter" idx="11"/>
          </p:nvPr>
        </p:nvSpPr>
        <p:spPr/>
        <p:txBody>
          <a:bodyPr/>
          <a:lstStyle/>
          <a:p>
            <a:pPr>
              <a:defRPr/>
            </a:pPr>
            <a:fld id="{023E0C24-6B5E-4115-B9EE-18C18D33EEF3}" type="slidenum">
              <a:rPr lang="en-US" smtClean="0"/>
              <a:pPr>
                <a:defRPr/>
              </a:pPr>
              <a:t>18</a:t>
            </a:fld>
            <a:endParaRPr lang="en-US"/>
          </a:p>
        </p:txBody>
      </p:sp>
    </p:spTree>
    <p:extLst>
      <p:ext uri="{BB962C8B-B14F-4D97-AF65-F5344CB8AC3E}">
        <p14:creationId xmlns:p14="http://schemas.microsoft.com/office/powerpoint/2010/main" val="2230543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788">
              <a:defRPr sz="2400">
                <a:solidFill>
                  <a:schemeClr val="tx1"/>
                </a:solidFill>
                <a:latin typeface="Times New Roman" pitchFamily="18" charset="0"/>
                <a:ea typeface="ＭＳ Ｐゴシック" pitchFamily="34" charset="-128"/>
              </a:defRPr>
            </a:lvl1pPr>
            <a:lvl2pPr marL="738047" indent="-283864" defTabSz="906788">
              <a:defRPr sz="2400">
                <a:solidFill>
                  <a:schemeClr val="tx1"/>
                </a:solidFill>
                <a:latin typeface="Times New Roman" pitchFamily="18" charset="0"/>
                <a:ea typeface="ＭＳ Ｐゴシック" pitchFamily="34" charset="-128"/>
              </a:defRPr>
            </a:lvl2pPr>
            <a:lvl3pPr marL="1135456" indent="-227091" defTabSz="906788">
              <a:defRPr sz="2400">
                <a:solidFill>
                  <a:schemeClr val="tx1"/>
                </a:solidFill>
                <a:latin typeface="Times New Roman" pitchFamily="18" charset="0"/>
                <a:ea typeface="ＭＳ Ｐゴシック" pitchFamily="34" charset="-128"/>
              </a:defRPr>
            </a:lvl3pPr>
            <a:lvl4pPr marL="1589639" indent="-227091" defTabSz="906788">
              <a:defRPr sz="2400">
                <a:solidFill>
                  <a:schemeClr val="tx1"/>
                </a:solidFill>
                <a:latin typeface="Times New Roman" pitchFamily="18" charset="0"/>
                <a:ea typeface="ＭＳ Ｐゴシック" pitchFamily="34" charset="-128"/>
              </a:defRPr>
            </a:lvl4pPr>
            <a:lvl5pPr marL="2043821" indent="-227091" defTabSz="906788">
              <a:defRPr sz="2400">
                <a:solidFill>
                  <a:schemeClr val="tx1"/>
                </a:solidFill>
                <a:latin typeface="Times New Roman" pitchFamily="18" charset="0"/>
                <a:ea typeface="ＭＳ Ｐゴシック" pitchFamily="34" charset="-128"/>
              </a:defRPr>
            </a:lvl5pPr>
            <a:lvl6pPr marL="2498004" indent="-227091" defTabSz="906788"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52186" indent="-227091" defTabSz="906788"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06369" indent="-227091" defTabSz="906788"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60551" indent="-227091" defTabSz="906788"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C726D7A6-CF3E-4655-A26B-006A46E5FAC7}" type="slidenum">
              <a:rPr lang="en-US" sz="1200">
                <a:latin typeface="Times" pitchFamily="-110" charset="0"/>
              </a:rPr>
              <a:pPr/>
              <a:t>19</a:t>
            </a:fld>
            <a:endParaRPr lang="en-US" sz="1200">
              <a:latin typeface="Times" pitchFamily="-110" charset="0"/>
            </a:endParaRPr>
          </a:p>
        </p:txBody>
      </p:sp>
      <p:sp>
        <p:nvSpPr>
          <p:cNvPr id="74755" name="Rectangle 2"/>
          <p:cNvSpPr>
            <a:spLocks noGrp="1" noRot="1" noChangeAspect="1" noChangeArrowheads="1" noTextEdit="1"/>
          </p:cNvSpPr>
          <p:nvPr>
            <p:ph type="sldImg"/>
          </p:nvPr>
        </p:nvSpPr>
        <p:spPr>
          <a:xfrm>
            <a:off x="1233488" y="677863"/>
            <a:ext cx="4519612" cy="3390900"/>
          </a:xfrm>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pitchFamily="-110" charset="0"/>
              <a:ea typeface="ＭＳ Ｐゴシック" pitchFamily="34" charset="-128"/>
            </a:endParaRPr>
          </a:p>
        </p:txBody>
      </p:sp>
    </p:spTree>
    <p:extLst>
      <p:ext uri="{BB962C8B-B14F-4D97-AF65-F5344CB8AC3E}">
        <p14:creationId xmlns:p14="http://schemas.microsoft.com/office/powerpoint/2010/main" val="805829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788">
              <a:defRPr sz="2400">
                <a:solidFill>
                  <a:schemeClr val="tx1"/>
                </a:solidFill>
                <a:latin typeface="Times New Roman" pitchFamily="18" charset="0"/>
                <a:ea typeface="ＭＳ Ｐゴシック" pitchFamily="34" charset="-128"/>
              </a:defRPr>
            </a:lvl1pPr>
            <a:lvl2pPr marL="738047" indent="-283864" defTabSz="906788">
              <a:defRPr sz="2400">
                <a:solidFill>
                  <a:schemeClr val="tx1"/>
                </a:solidFill>
                <a:latin typeface="Times New Roman" pitchFamily="18" charset="0"/>
                <a:ea typeface="ＭＳ Ｐゴシック" pitchFamily="34" charset="-128"/>
              </a:defRPr>
            </a:lvl2pPr>
            <a:lvl3pPr marL="1135456" indent="-227091" defTabSz="906788">
              <a:defRPr sz="2400">
                <a:solidFill>
                  <a:schemeClr val="tx1"/>
                </a:solidFill>
                <a:latin typeface="Times New Roman" pitchFamily="18" charset="0"/>
                <a:ea typeface="ＭＳ Ｐゴシック" pitchFamily="34" charset="-128"/>
              </a:defRPr>
            </a:lvl3pPr>
            <a:lvl4pPr marL="1589639" indent="-227091" defTabSz="906788">
              <a:defRPr sz="2400">
                <a:solidFill>
                  <a:schemeClr val="tx1"/>
                </a:solidFill>
                <a:latin typeface="Times New Roman" pitchFamily="18" charset="0"/>
                <a:ea typeface="ＭＳ Ｐゴシック" pitchFamily="34" charset="-128"/>
              </a:defRPr>
            </a:lvl4pPr>
            <a:lvl5pPr marL="2043821" indent="-227091" defTabSz="906788">
              <a:defRPr sz="2400">
                <a:solidFill>
                  <a:schemeClr val="tx1"/>
                </a:solidFill>
                <a:latin typeface="Times New Roman" pitchFamily="18" charset="0"/>
                <a:ea typeface="ＭＳ Ｐゴシック" pitchFamily="34" charset="-128"/>
              </a:defRPr>
            </a:lvl5pPr>
            <a:lvl6pPr marL="2498004" indent="-227091" defTabSz="906788"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52186" indent="-227091" defTabSz="906788"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06369" indent="-227091" defTabSz="906788"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60551" indent="-227091" defTabSz="906788"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78356292-FD21-4129-9C4B-C5D747C9B4EA}" type="slidenum">
              <a:rPr lang="en-US" sz="1200">
                <a:latin typeface="Times" pitchFamily="-110" charset="0"/>
              </a:rPr>
              <a:pPr/>
              <a:t>20</a:t>
            </a:fld>
            <a:endParaRPr lang="en-US" sz="1200">
              <a:latin typeface="Times" pitchFamily="-110" charset="0"/>
            </a:endParaRPr>
          </a:p>
        </p:txBody>
      </p:sp>
      <p:sp>
        <p:nvSpPr>
          <p:cNvPr id="77827" name="Rectangle 2"/>
          <p:cNvSpPr>
            <a:spLocks noGrp="1" noRot="1" noChangeAspect="1" noChangeArrowheads="1" noTextEdit="1"/>
          </p:cNvSpPr>
          <p:nvPr>
            <p:ph type="sldImg"/>
          </p:nvPr>
        </p:nvSpPr>
        <p:spPr>
          <a:xfrm>
            <a:off x="1233488" y="677863"/>
            <a:ext cx="4519612" cy="3390900"/>
          </a:xfrm>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pitchFamily="-110" charset="0"/>
              <a:ea typeface="ＭＳ Ｐゴシック" pitchFamily="34" charset="-128"/>
            </a:endParaRPr>
          </a:p>
        </p:txBody>
      </p:sp>
    </p:spTree>
    <p:extLst>
      <p:ext uri="{BB962C8B-B14F-4D97-AF65-F5344CB8AC3E}">
        <p14:creationId xmlns:p14="http://schemas.microsoft.com/office/powerpoint/2010/main" val="1070043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5F4FDF-F6A0-4BB5-9350-D97648E42BA6}" type="slidenum">
              <a:rPr lang="en-US"/>
              <a:pPr/>
              <a:t>21</a:t>
            </a:fld>
            <a:endParaRPr lang="en-US"/>
          </a:p>
        </p:txBody>
      </p:sp>
      <p:sp>
        <p:nvSpPr>
          <p:cNvPr id="456706" name="Rectangle 2"/>
          <p:cNvSpPr>
            <a:spLocks noGrp="1" noRot="1" noChangeAspect="1" noChangeArrowheads="1" noTextEdit="1"/>
          </p:cNvSpPr>
          <p:nvPr>
            <p:ph type="sldImg"/>
          </p:nvPr>
        </p:nvSpPr>
        <p:spPr>
          <a:xfrm>
            <a:off x="1233488" y="676275"/>
            <a:ext cx="4521200" cy="3390900"/>
          </a:xfrm>
          <a:ln/>
        </p:spPr>
      </p:sp>
      <p:sp>
        <p:nvSpPr>
          <p:cNvPr id="456707" name="Rectangle 3"/>
          <p:cNvSpPr>
            <a:spLocks noGrp="1" noChangeArrowheads="1"/>
          </p:cNvSpPr>
          <p:nvPr>
            <p:ph type="body" idx="1"/>
          </p:nvPr>
        </p:nvSpPr>
        <p:spPr>
          <a:xfrm>
            <a:off x="699011" y="4293214"/>
            <a:ext cx="5587309" cy="4066070"/>
          </a:xfrm>
        </p:spPr>
        <p:txBody>
          <a:bodyPr/>
          <a:lstStyle/>
          <a:p>
            <a:endParaRPr lang="en-US"/>
          </a:p>
        </p:txBody>
      </p:sp>
    </p:spTree>
    <p:extLst>
      <p:ext uri="{BB962C8B-B14F-4D97-AF65-F5344CB8AC3E}">
        <p14:creationId xmlns:p14="http://schemas.microsoft.com/office/powerpoint/2010/main" val="3747093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itchFamily="34" charset="-128"/>
              </a:rPr>
              <a:t>Change chart – arrows; racial/social line; replace distal with lifecourse, find word for proximal</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64529" indent="-294050">
              <a:defRPr>
                <a:solidFill>
                  <a:schemeClr val="tx1"/>
                </a:solidFill>
                <a:latin typeface="Arial" charset="0"/>
                <a:ea typeface="ＭＳ Ｐゴシック" pitchFamily="34" charset="-128"/>
              </a:defRPr>
            </a:lvl2pPr>
            <a:lvl3pPr marL="1176199" indent="-235240">
              <a:defRPr>
                <a:solidFill>
                  <a:schemeClr val="tx1"/>
                </a:solidFill>
                <a:latin typeface="Arial" charset="0"/>
                <a:ea typeface="ＭＳ Ｐゴシック" pitchFamily="34" charset="-128"/>
              </a:defRPr>
            </a:lvl3pPr>
            <a:lvl4pPr marL="1646678" indent="-235240">
              <a:defRPr>
                <a:solidFill>
                  <a:schemeClr val="tx1"/>
                </a:solidFill>
                <a:latin typeface="Arial" charset="0"/>
                <a:ea typeface="ＭＳ Ｐゴシック" pitchFamily="34" charset="-128"/>
              </a:defRPr>
            </a:lvl4pPr>
            <a:lvl5pPr marL="2117159" indent="-235240">
              <a:defRPr>
                <a:solidFill>
                  <a:schemeClr val="tx1"/>
                </a:solidFill>
                <a:latin typeface="Arial" charset="0"/>
                <a:ea typeface="ＭＳ Ｐゴシック" pitchFamily="34" charset="-128"/>
              </a:defRPr>
            </a:lvl5pPr>
            <a:lvl6pPr marL="2587638" indent="-235240" eaLnBrk="0" fontAlgn="base" hangingPunct="0">
              <a:spcBef>
                <a:spcPct val="0"/>
              </a:spcBef>
              <a:spcAft>
                <a:spcPct val="0"/>
              </a:spcAft>
              <a:defRPr>
                <a:solidFill>
                  <a:schemeClr val="tx1"/>
                </a:solidFill>
                <a:latin typeface="Arial" charset="0"/>
                <a:ea typeface="ＭＳ Ｐゴシック" pitchFamily="34" charset="-128"/>
              </a:defRPr>
            </a:lvl6pPr>
            <a:lvl7pPr marL="3058117" indent="-235240" eaLnBrk="0" fontAlgn="base" hangingPunct="0">
              <a:spcBef>
                <a:spcPct val="0"/>
              </a:spcBef>
              <a:spcAft>
                <a:spcPct val="0"/>
              </a:spcAft>
              <a:defRPr>
                <a:solidFill>
                  <a:schemeClr val="tx1"/>
                </a:solidFill>
                <a:latin typeface="Arial" charset="0"/>
                <a:ea typeface="ＭＳ Ｐゴシック" pitchFamily="34" charset="-128"/>
              </a:defRPr>
            </a:lvl7pPr>
            <a:lvl8pPr marL="3528598" indent="-235240" eaLnBrk="0" fontAlgn="base" hangingPunct="0">
              <a:spcBef>
                <a:spcPct val="0"/>
              </a:spcBef>
              <a:spcAft>
                <a:spcPct val="0"/>
              </a:spcAft>
              <a:defRPr>
                <a:solidFill>
                  <a:schemeClr val="tx1"/>
                </a:solidFill>
                <a:latin typeface="Arial" charset="0"/>
                <a:ea typeface="ＭＳ Ｐゴシック" pitchFamily="34" charset="-128"/>
              </a:defRPr>
            </a:lvl8pPr>
            <a:lvl9pPr marL="3999077" indent="-235240" eaLnBrk="0" fontAlgn="base" hangingPunct="0">
              <a:spcBef>
                <a:spcPct val="0"/>
              </a:spcBef>
              <a:spcAft>
                <a:spcPct val="0"/>
              </a:spcAft>
              <a:defRPr>
                <a:solidFill>
                  <a:schemeClr val="tx1"/>
                </a:solidFill>
                <a:latin typeface="Arial" charset="0"/>
                <a:ea typeface="ＭＳ Ｐゴシック" pitchFamily="34" charset="-128"/>
              </a:defRPr>
            </a:lvl9pPr>
          </a:lstStyle>
          <a:p>
            <a:fld id="{1D32B490-1900-4A04-B282-EED6CC3CC671}" type="slidenum">
              <a:rPr lang="en-US" altLang="en-US" smtClean="0"/>
              <a:pPr/>
              <a:t>27</a:t>
            </a:fld>
            <a:endParaRPr lang="en-US" altLang="en-US" dirty="0"/>
          </a:p>
        </p:txBody>
      </p:sp>
      <p:sp>
        <p:nvSpPr>
          <p:cNvPr id="1024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64529" indent="-294050">
              <a:defRPr>
                <a:solidFill>
                  <a:schemeClr val="tx1"/>
                </a:solidFill>
                <a:latin typeface="Arial" charset="0"/>
                <a:ea typeface="ＭＳ Ｐゴシック" pitchFamily="34" charset="-128"/>
              </a:defRPr>
            </a:lvl2pPr>
            <a:lvl3pPr marL="1176199" indent="-235240">
              <a:defRPr>
                <a:solidFill>
                  <a:schemeClr val="tx1"/>
                </a:solidFill>
                <a:latin typeface="Arial" charset="0"/>
                <a:ea typeface="ＭＳ Ｐゴシック" pitchFamily="34" charset="-128"/>
              </a:defRPr>
            </a:lvl3pPr>
            <a:lvl4pPr marL="1646678" indent="-235240">
              <a:defRPr>
                <a:solidFill>
                  <a:schemeClr val="tx1"/>
                </a:solidFill>
                <a:latin typeface="Arial" charset="0"/>
                <a:ea typeface="ＭＳ Ｐゴシック" pitchFamily="34" charset="-128"/>
              </a:defRPr>
            </a:lvl4pPr>
            <a:lvl5pPr marL="2117159" indent="-235240">
              <a:defRPr>
                <a:solidFill>
                  <a:schemeClr val="tx1"/>
                </a:solidFill>
                <a:latin typeface="Arial" charset="0"/>
                <a:ea typeface="ＭＳ Ｐゴシック" pitchFamily="34" charset="-128"/>
              </a:defRPr>
            </a:lvl5pPr>
            <a:lvl6pPr marL="2587638" indent="-235240" eaLnBrk="0" fontAlgn="base" hangingPunct="0">
              <a:spcBef>
                <a:spcPct val="0"/>
              </a:spcBef>
              <a:spcAft>
                <a:spcPct val="0"/>
              </a:spcAft>
              <a:defRPr>
                <a:solidFill>
                  <a:schemeClr val="tx1"/>
                </a:solidFill>
                <a:latin typeface="Arial" charset="0"/>
                <a:ea typeface="ＭＳ Ｐゴシック" pitchFamily="34" charset="-128"/>
              </a:defRPr>
            </a:lvl6pPr>
            <a:lvl7pPr marL="3058117" indent="-235240" eaLnBrk="0" fontAlgn="base" hangingPunct="0">
              <a:spcBef>
                <a:spcPct val="0"/>
              </a:spcBef>
              <a:spcAft>
                <a:spcPct val="0"/>
              </a:spcAft>
              <a:defRPr>
                <a:solidFill>
                  <a:schemeClr val="tx1"/>
                </a:solidFill>
                <a:latin typeface="Arial" charset="0"/>
                <a:ea typeface="ＭＳ Ｐゴシック" pitchFamily="34" charset="-128"/>
              </a:defRPr>
            </a:lvl7pPr>
            <a:lvl8pPr marL="3528598" indent="-235240" eaLnBrk="0" fontAlgn="base" hangingPunct="0">
              <a:spcBef>
                <a:spcPct val="0"/>
              </a:spcBef>
              <a:spcAft>
                <a:spcPct val="0"/>
              </a:spcAft>
              <a:defRPr>
                <a:solidFill>
                  <a:schemeClr val="tx1"/>
                </a:solidFill>
                <a:latin typeface="Arial" charset="0"/>
                <a:ea typeface="ＭＳ Ｐゴシック" pitchFamily="34" charset="-128"/>
              </a:defRPr>
            </a:lvl8pPr>
            <a:lvl9pPr marL="3999077" indent="-235240" eaLnBrk="0" fontAlgn="base" hangingPunct="0">
              <a:spcBef>
                <a:spcPct val="0"/>
              </a:spcBef>
              <a:spcAft>
                <a:spcPct val="0"/>
              </a:spcAft>
              <a:defRPr>
                <a:solidFill>
                  <a:schemeClr val="tx1"/>
                </a:solidFill>
                <a:latin typeface="Arial" charset="0"/>
                <a:ea typeface="ＭＳ Ｐゴシック" pitchFamily="34" charset="-128"/>
              </a:defRPr>
            </a:lvl9pPr>
          </a:lstStyle>
          <a:p>
            <a:r>
              <a:rPr lang="en-US" altLang="en-US" dirty="0"/>
              <a:t>© 2010 Michigan State University Board of Trustees</a:t>
            </a:r>
          </a:p>
        </p:txBody>
      </p:sp>
    </p:spTree>
    <p:extLst>
      <p:ext uri="{BB962C8B-B14F-4D97-AF65-F5344CB8AC3E}">
        <p14:creationId xmlns:p14="http://schemas.microsoft.com/office/powerpoint/2010/main" val="1895977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ftr" sz="quarter" idx="4"/>
          </p:nvPr>
        </p:nvSpPr>
        <p:spPr/>
        <p:txBody>
          <a:bodyPr/>
          <a:lstStyle/>
          <a:p>
            <a:pPr>
              <a:defRPr/>
            </a:pPr>
            <a:r>
              <a:rPr lang="en-US"/>
              <a:t>© 2009 Michigan State University Board of Trustees</a:t>
            </a:r>
          </a:p>
          <a:p>
            <a:pPr>
              <a:defRPr/>
            </a:pPr>
            <a:endParaRPr lang="en-US"/>
          </a:p>
        </p:txBody>
      </p:sp>
      <p:sp>
        <p:nvSpPr>
          <p:cNvPr id="51203" name="Rectangle 7"/>
          <p:cNvSpPr>
            <a:spLocks noGrp="1" noChangeArrowheads="1"/>
          </p:cNvSpPr>
          <p:nvPr>
            <p:ph type="sldNum" sz="quarter" idx="5"/>
          </p:nvPr>
        </p:nvSpPr>
        <p:spPr/>
        <p:txBody>
          <a:bodyPr/>
          <a:lstStyle/>
          <a:p>
            <a:pPr>
              <a:defRPr/>
            </a:pPr>
            <a:fld id="{104D601C-7688-4E0F-A34F-594B10737717}" type="slidenum">
              <a:rPr lang="en-US" smtClean="0"/>
              <a:pPr>
                <a:defRPr/>
              </a:pPr>
              <a:t>28</a:t>
            </a:fld>
            <a:endParaRPr lang="en-US"/>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xfrm>
            <a:off x="706724" y="4455545"/>
            <a:ext cx="5647369" cy="4223234"/>
          </a:xfrm>
          <a:noFill/>
          <a:ln/>
        </p:spPr>
        <p:txBody>
          <a:bodyPr/>
          <a:lstStyle/>
          <a:p>
            <a:endParaRPr lang="en-US">
              <a:latin typeface="Times" pitchFamily="18" charset="0"/>
              <a:ea typeface="ＭＳ Ｐゴシック" pitchFamily="34" charset="-128"/>
            </a:endParaRPr>
          </a:p>
        </p:txBody>
      </p:sp>
    </p:spTree>
    <p:extLst>
      <p:ext uri="{BB962C8B-B14F-4D97-AF65-F5344CB8AC3E}">
        <p14:creationId xmlns:p14="http://schemas.microsoft.com/office/powerpoint/2010/main" val="31209155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5" descr="MSUwordmark-UOE-reverse-01.pn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6038" y="-100013"/>
            <a:ext cx="5029201" cy="914401"/>
          </a:xfrm>
          <a:prstGeom prst="rect">
            <a:avLst/>
          </a:prstGeom>
          <a:noFill/>
          <a:ln w="9525">
            <a:noFill/>
            <a:miter lim="800000"/>
            <a:headEnd/>
            <a:tailEnd/>
          </a:ln>
        </p:spPr>
      </p:pic>
      <p:sp>
        <p:nvSpPr>
          <p:cNvPr id="76802" name="Rectangle 2"/>
          <p:cNvSpPr>
            <a:spLocks noGrp="1" noChangeArrowheads="1"/>
          </p:cNvSpPr>
          <p:nvPr>
            <p:ph type="ctrTitle"/>
          </p:nvPr>
        </p:nvSpPr>
        <p:spPr>
          <a:xfrm>
            <a:off x="914400" y="1371600"/>
            <a:ext cx="7772400" cy="1143000"/>
          </a:xfrm>
        </p:spPr>
        <p:txBody>
          <a:bodyPr/>
          <a:lstStyle>
            <a:lvl1pPr>
              <a:defRPr sz="4000"/>
            </a:lvl1pPr>
          </a:lstStyle>
          <a:p>
            <a:r>
              <a:rPr lang="en-US" dirty="0"/>
              <a:t>Click to edit Master title style</a:t>
            </a:r>
          </a:p>
        </p:txBody>
      </p:sp>
      <p:sp>
        <p:nvSpPr>
          <p:cNvPr id="76803" name="Rectangle 3"/>
          <p:cNvSpPr>
            <a:spLocks noGrp="1" noChangeArrowheads="1"/>
          </p:cNvSpPr>
          <p:nvPr>
            <p:ph type="subTitle" idx="1"/>
          </p:nvPr>
        </p:nvSpPr>
        <p:spPr>
          <a:xfrm>
            <a:off x="914400" y="3063240"/>
            <a:ext cx="7162800" cy="2590800"/>
          </a:xfrm>
        </p:spPr>
        <p:txBody>
          <a:bodyPr/>
          <a:lstStyle>
            <a:lvl1pPr marL="0" indent="0">
              <a:buFontTx/>
              <a:buNone/>
              <a:defRPr sz="2000" b="0"/>
            </a:lvl1pPr>
          </a:lstStyle>
          <a:p>
            <a:r>
              <a:rPr lang="en-US" dirty="0"/>
              <a:t>Click to edit Master subtitle style</a:t>
            </a:r>
          </a:p>
        </p:txBody>
      </p:sp>
    </p:spTree>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fld id="{30A3F59E-A51A-4C45-843D-05CBEA4F2310}" type="datetime1">
              <a:rPr lang="en-US"/>
              <a:pPr>
                <a:defRPr/>
              </a:pPr>
              <a:t>5/6/19</a:t>
            </a:fld>
            <a:endParaRPr lang="en-US"/>
          </a:p>
        </p:txBody>
      </p:sp>
      <p:sp>
        <p:nvSpPr>
          <p:cNvPr id="6" name="Rectangle 14"/>
          <p:cNvSpPr>
            <a:spLocks noGrp="1" noChangeArrowheads="1"/>
          </p:cNvSpPr>
          <p:nvPr>
            <p:ph type="ftr" sz="quarter" idx="11"/>
          </p:nvPr>
        </p:nvSpPr>
        <p:spPr>
          <a:ln/>
        </p:spPr>
        <p:txBody>
          <a:bodyPr/>
          <a:lstStyle>
            <a:lvl1pPr>
              <a:defRPr/>
            </a:lvl1pPr>
          </a:lstStyle>
          <a:p>
            <a:pPr>
              <a:defRPr/>
            </a:pPr>
            <a:r>
              <a:rPr lang="en-US"/>
              <a:t>© 2010 Michigan State University Board of Trustees </a:t>
            </a:r>
          </a:p>
        </p:txBody>
      </p:sp>
    </p:spTree>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dt" sz="half" idx="10"/>
          </p:nvPr>
        </p:nvSpPr>
        <p:spPr>
          <a:ln/>
        </p:spPr>
        <p:txBody>
          <a:bodyPr/>
          <a:lstStyle>
            <a:lvl1pPr>
              <a:defRPr/>
            </a:lvl1pPr>
          </a:lstStyle>
          <a:p>
            <a:pPr>
              <a:defRPr/>
            </a:pPr>
            <a:fld id="{1BF02AA4-B88C-4D49-81AB-EA9CD464FA67}" type="datetime1">
              <a:rPr lang="en-US"/>
              <a:pPr>
                <a:defRPr/>
              </a:pPr>
              <a:t>5/6/19</a:t>
            </a:fld>
            <a:endParaRPr lang="en-US"/>
          </a:p>
        </p:txBody>
      </p:sp>
      <p:sp>
        <p:nvSpPr>
          <p:cNvPr id="5" name="Rectangle 14"/>
          <p:cNvSpPr>
            <a:spLocks noGrp="1" noChangeArrowheads="1"/>
          </p:cNvSpPr>
          <p:nvPr>
            <p:ph type="ftr" sz="quarter" idx="11"/>
          </p:nvPr>
        </p:nvSpPr>
        <p:spPr>
          <a:ln/>
        </p:spPr>
        <p:txBody>
          <a:bodyPr/>
          <a:lstStyle>
            <a:lvl1pPr>
              <a:defRPr/>
            </a:lvl1pPr>
          </a:lstStyle>
          <a:p>
            <a:pPr>
              <a:defRPr/>
            </a:pPr>
            <a:r>
              <a:rPr lang="en-US"/>
              <a:t>© 2010 Michigan State University Board of Trustees </a:t>
            </a:r>
          </a:p>
        </p:txBody>
      </p:sp>
    </p:spTree>
  </p:cSld>
  <p:clrMapOvr>
    <a:masterClrMapping/>
  </p:clrMapOvr>
  <p:transition spd="med">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609600"/>
            <a:ext cx="2076450" cy="3581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609600"/>
            <a:ext cx="6076950" cy="3581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dt" sz="half" idx="10"/>
          </p:nvPr>
        </p:nvSpPr>
        <p:spPr>
          <a:ln/>
        </p:spPr>
        <p:txBody>
          <a:bodyPr/>
          <a:lstStyle>
            <a:lvl1pPr>
              <a:defRPr/>
            </a:lvl1pPr>
          </a:lstStyle>
          <a:p>
            <a:pPr>
              <a:defRPr/>
            </a:pPr>
            <a:fld id="{D57B5E75-4DB7-4C55-A9B5-BC0E6FA61943}" type="datetime1">
              <a:rPr lang="en-US"/>
              <a:pPr>
                <a:defRPr/>
              </a:pPr>
              <a:t>5/6/19</a:t>
            </a:fld>
            <a:endParaRPr lang="en-US"/>
          </a:p>
        </p:txBody>
      </p:sp>
      <p:sp>
        <p:nvSpPr>
          <p:cNvPr id="5" name="Rectangle 14"/>
          <p:cNvSpPr>
            <a:spLocks noGrp="1" noChangeArrowheads="1"/>
          </p:cNvSpPr>
          <p:nvPr>
            <p:ph type="ftr" sz="quarter" idx="11"/>
          </p:nvPr>
        </p:nvSpPr>
        <p:spPr>
          <a:ln/>
        </p:spPr>
        <p:txBody>
          <a:bodyPr/>
          <a:lstStyle>
            <a:lvl1pPr>
              <a:defRPr/>
            </a:lvl1pPr>
          </a:lstStyle>
          <a:p>
            <a:pPr>
              <a:defRPr/>
            </a:pPr>
            <a:r>
              <a:rPr lang="en-US"/>
              <a:t>© 2010 Michigan State University Board of Trustees </a:t>
            </a:r>
          </a:p>
        </p:txBody>
      </p:sp>
    </p:spTree>
  </p:cSld>
  <p:clrMapOvr>
    <a:masterClrMapping/>
  </p:clrMapOvr>
  <p:transition spd="med">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609600"/>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733800"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981200"/>
            <a:ext cx="3733800"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dt" sz="half" idx="10"/>
          </p:nvPr>
        </p:nvSpPr>
        <p:spPr>
          <a:ln/>
        </p:spPr>
        <p:txBody>
          <a:bodyPr/>
          <a:lstStyle>
            <a:lvl1pPr>
              <a:defRPr/>
            </a:lvl1pPr>
          </a:lstStyle>
          <a:p>
            <a:pPr>
              <a:defRPr/>
            </a:pPr>
            <a:fld id="{98F6B021-DAEF-417E-A74D-096B5F5B805E}" type="datetime1">
              <a:rPr lang="en-US"/>
              <a:pPr>
                <a:defRPr/>
              </a:pPr>
              <a:t>5/6/19</a:t>
            </a:fld>
            <a:endParaRPr lang="en-US"/>
          </a:p>
        </p:txBody>
      </p:sp>
      <p:sp>
        <p:nvSpPr>
          <p:cNvPr id="6" name="Rectangle 14"/>
          <p:cNvSpPr>
            <a:spLocks noGrp="1" noChangeArrowheads="1"/>
          </p:cNvSpPr>
          <p:nvPr>
            <p:ph type="ftr" sz="quarter" idx="11"/>
          </p:nvPr>
        </p:nvSpPr>
        <p:spPr>
          <a:ln/>
        </p:spPr>
        <p:txBody>
          <a:bodyPr/>
          <a:lstStyle>
            <a:lvl1pPr>
              <a:defRPr/>
            </a:lvl1pPr>
          </a:lstStyle>
          <a:p>
            <a:pPr>
              <a:defRPr/>
            </a:pPr>
            <a:r>
              <a:rPr lang="en-US"/>
              <a:t>© 2010 Michigan State University Board of Trustees </a:t>
            </a:r>
          </a:p>
        </p:txBody>
      </p:sp>
    </p:spTree>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dt" sz="half" idx="10"/>
          </p:nvPr>
        </p:nvSpPr>
        <p:spPr>
          <a:ln/>
        </p:spPr>
        <p:txBody>
          <a:bodyPr/>
          <a:lstStyle>
            <a:lvl1pPr>
              <a:defRPr/>
            </a:lvl1pPr>
          </a:lstStyle>
          <a:p>
            <a:pPr>
              <a:defRPr/>
            </a:pPr>
            <a:fld id="{895484A2-CC14-47CE-9B47-06D8E0AB2DC4}" type="datetime1">
              <a:rPr lang="en-US"/>
              <a:pPr>
                <a:defRPr/>
              </a:pPr>
              <a:t>5/6/19</a:t>
            </a:fld>
            <a:endParaRPr lang="en-US"/>
          </a:p>
        </p:txBody>
      </p:sp>
      <p:sp>
        <p:nvSpPr>
          <p:cNvPr id="5" name="Rectangle 14"/>
          <p:cNvSpPr>
            <a:spLocks noGrp="1" noChangeArrowheads="1"/>
          </p:cNvSpPr>
          <p:nvPr>
            <p:ph type="ftr" sz="quarter" idx="11"/>
          </p:nvPr>
        </p:nvSpPr>
        <p:spPr>
          <a:ln/>
        </p:spPr>
        <p:txBody>
          <a:bodyPr/>
          <a:lstStyle>
            <a:lvl1pPr>
              <a:defRPr/>
            </a:lvl1pPr>
          </a:lstStyle>
          <a:p>
            <a:pPr>
              <a:defRPr/>
            </a:pPr>
            <a:r>
              <a:rPr lang="en-US"/>
              <a:t>© 2010 Michigan State University Board of Trustees </a:t>
            </a:r>
          </a:p>
        </p:txBody>
      </p:sp>
    </p:spTree>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19100" y="3124200"/>
            <a:ext cx="8305800" cy="609600"/>
          </a:xfrm>
        </p:spPr>
        <p:txBody>
          <a:bodyPr/>
          <a:lstStyle>
            <a:lvl1pPr algn="ctr">
              <a:defRPr/>
            </a:lvl1pPr>
          </a:lstStyle>
          <a:p>
            <a:r>
              <a:rPr lang="en-US" dirty="0"/>
              <a:t>Click to edit Master title style</a:t>
            </a:r>
          </a:p>
        </p:txBody>
      </p:sp>
      <p:sp>
        <p:nvSpPr>
          <p:cNvPr id="3" name="Rectangle 13"/>
          <p:cNvSpPr>
            <a:spLocks noGrp="1" noChangeArrowheads="1"/>
          </p:cNvSpPr>
          <p:nvPr>
            <p:ph type="dt" sz="half" idx="10"/>
          </p:nvPr>
        </p:nvSpPr>
        <p:spPr>
          <a:ln/>
        </p:spPr>
        <p:txBody>
          <a:bodyPr/>
          <a:lstStyle>
            <a:lvl1pPr>
              <a:defRPr/>
            </a:lvl1pPr>
          </a:lstStyle>
          <a:p>
            <a:pPr>
              <a:defRPr/>
            </a:pPr>
            <a:fld id="{319146CC-5A6D-4480-988D-8C05A1DD2A67}" type="datetime1">
              <a:rPr lang="en-US"/>
              <a:pPr>
                <a:defRPr/>
              </a:pPr>
              <a:t>5/6/19</a:t>
            </a:fld>
            <a:endParaRPr lang="en-US"/>
          </a:p>
        </p:txBody>
      </p:sp>
      <p:sp>
        <p:nvSpPr>
          <p:cNvPr id="4" name="Rectangle 14"/>
          <p:cNvSpPr>
            <a:spLocks noGrp="1" noChangeArrowheads="1"/>
          </p:cNvSpPr>
          <p:nvPr>
            <p:ph type="ftr" sz="quarter" idx="11"/>
          </p:nvPr>
        </p:nvSpPr>
        <p:spPr>
          <a:ln/>
        </p:spPr>
        <p:txBody>
          <a:bodyPr/>
          <a:lstStyle>
            <a:lvl1pPr>
              <a:defRPr/>
            </a:lvl1pPr>
          </a:lstStyle>
          <a:p>
            <a:pPr>
              <a:defRPr/>
            </a:pPr>
            <a:r>
              <a:rPr lang="en-US"/>
              <a:t>© 2010 Michigan State University Board of Trustees </a:t>
            </a:r>
          </a:p>
        </p:txBody>
      </p:sp>
    </p:spTree>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fld id="{4744F34E-F2D5-4EF1-9E1E-CF82E87984BD}" type="datetime1">
              <a:rPr lang="en-US"/>
              <a:pPr>
                <a:defRPr/>
              </a:pPr>
              <a:t>5/6/19</a:t>
            </a:fld>
            <a:endParaRPr lang="en-US"/>
          </a:p>
        </p:txBody>
      </p:sp>
      <p:sp>
        <p:nvSpPr>
          <p:cNvPr id="5" name="Rectangle 14"/>
          <p:cNvSpPr>
            <a:spLocks noGrp="1" noChangeArrowheads="1"/>
          </p:cNvSpPr>
          <p:nvPr>
            <p:ph type="ftr" sz="quarter" idx="11"/>
          </p:nvPr>
        </p:nvSpPr>
        <p:spPr>
          <a:ln/>
        </p:spPr>
        <p:txBody>
          <a:bodyPr/>
          <a:lstStyle>
            <a:lvl1pPr>
              <a:defRPr/>
            </a:lvl1pPr>
          </a:lstStyle>
          <a:p>
            <a:pPr>
              <a:defRPr/>
            </a:pPr>
            <a:r>
              <a:rPr lang="en-US"/>
              <a:t>© 2010 Michigan State University Board of Trustees </a:t>
            </a:r>
          </a:p>
        </p:txBody>
      </p:sp>
    </p:spTree>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733800"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981200"/>
            <a:ext cx="3733800"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dt" sz="half" idx="10"/>
          </p:nvPr>
        </p:nvSpPr>
        <p:spPr>
          <a:ln/>
        </p:spPr>
        <p:txBody>
          <a:bodyPr/>
          <a:lstStyle>
            <a:lvl1pPr>
              <a:defRPr/>
            </a:lvl1pPr>
          </a:lstStyle>
          <a:p>
            <a:pPr>
              <a:defRPr/>
            </a:pPr>
            <a:fld id="{D326237A-D1C7-4585-8D77-1DB9ADD7806E}" type="datetime1">
              <a:rPr lang="en-US"/>
              <a:pPr>
                <a:defRPr/>
              </a:pPr>
              <a:t>5/6/19</a:t>
            </a:fld>
            <a:endParaRPr lang="en-US"/>
          </a:p>
        </p:txBody>
      </p:sp>
      <p:sp>
        <p:nvSpPr>
          <p:cNvPr id="6" name="Rectangle 14"/>
          <p:cNvSpPr>
            <a:spLocks noGrp="1" noChangeArrowheads="1"/>
          </p:cNvSpPr>
          <p:nvPr>
            <p:ph type="ftr" sz="quarter" idx="11"/>
          </p:nvPr>
        </p:nvSpPr>
        <p:spPr>
          <a:ln/>
        </p:spPr>
        <p:txBody>
          <a:bodyPr/>
          <a:lstStyle>
            <a:lvl1pPr>
              <a:defRPr/>
            </a:lvl1pPr>
          </a:lstStyle>
          <a:p>
            <a:pPr>
              <a:defRPr/>
            </a:pPr>
            <a:r>
              <a:rPr lang="en-US"/>
              <a:t>© 2010 Michigan State University Board of Trustees </a:t>
            </a:r>
          </a:p>
        </p:txBody>
      </p:sp>
    </p:spTree>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dt" sz="half" idx="10"/>
          </p:nvPr>
        </p:nvSpPr>
        <p:spPr>
          <a:ln/>
        </p:spPr>
        <p:txBody>
          <a:bodyPr/>
          <a:lstStyle>
            <a:lvl1pPr>
              <a:defRPr/>
            </a:lvl1pPr>
          </a:lstStyle>
          <a:p>
            <a:pPr>
              <a:defRPr/>
            </a:pPr>
            <a:fld id="{77FB9D12-2FD9-4584-BE52-F26710F39A9D}" type="datetime1">
              <a:rPr lang="en-US"/>
              <a:pPr>
                <a:defRPr/>
              </a:pPr>
              <a:t>5/6/19</a:t>
            </a:fld>
            <a:endParaRPr lang="en-US"/>
          </a:p>
        </p:txBody>
      </p:sp>
      <p:sp>
        <p:nvSpPr>
          <p:cNvPr id="8" name="Rectangle 14"/>
          <p:cNvSpPr>
            <a:spLocks noGrp="1" noChangeArrowheads="1"/>
          </p:cNvSpPr>
          <p:nvPr>
            <p:ph type="ftr" sz="quarter" idx="11"/>
          </p:nvPr>
        </p:nvSpPr>
        <p:spPr>
          <a:ln/>
        </p:spPr>
        <p:txBody>
          <a:bodyPr/>
          <a:lstStyle>
            <a:lvl1pPr>
              <a:defRPr/>
            </a:lvl1pPr>
          </a:lstStyle>
          <a:p>
            <a:pPr>
              <a:defRPr/>
            </a:pPr>
            <a:r>
              <a:rPr lang="en-US"/>
              <a:t>© 2010 Michigan State University Board of Trustees </a:t>
            </a:r>
          </a:p>
        </p:txBody>
      </p:sp>
    </p:spTree>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dt" sz="half" idx="10"/>
          </p:nvPr>
        </p:nvSpPr>
        <p:spPr>
          <a:ln/>
        </p:spPr>
        <p:txBody>
          <a:bodyPr/>
          <a:lstStyle>
            <a:lvl1pPr>
              <a:defRPr/>
            </a:lvl1pPr>
          </a:lstStyle>
          <a:p>
            <a:pPr>
              <a:defRPr/>
            </a:pPr>
            <a:fld id="{1D4B489C-A4E2-4892-98DD-514A7F065403}" type="datetime1">
              <a:rPr lang="en-US"/>
              <a:pPr>
                <a:defRPr/>
              </a:pPr>
              <a:t>5/6/19</a:t>
            </a:fld>
            <a:endParaRPr lang="en-US"/>
          </a:p>
        </p:txBody>
      </p:sp>
      <p:sp>
        <p:nvSpPr>
          <p:cNvPr id="4" name="Rectangle 14"/>
          <p:cNvSpPr>
            <a:spLocks noGrp="1" noChangeArrowheads="1"/>
          </p:cNvSpPr>
          <p:nvPr>
            <p:ph type="ftr" sz="quarter" idx="11"/>
          </p:nvPr>
        </p:nvSpPr>
        <p:spPr>
          <a:ln/>
        </p:spPr>
        <p:txBody>
          <a:bodyPr/>
          <a:lstStyle>
            <a:lvl1pPr>
              <a:defRPr/>
            </a:lvl1pPr>
          </a:lstStyle>
          <a:p>
            <a:pPr>
              <a:defRPr/>
            </a:pPr>
            <a:r>
              <a:rPr lang="en-US"/>
              <a:t>© 2010 Michigan State University Board of Trustees </a:t>
            </a:r>
          </a:p>
        </p:txBody>
      </p:sp>
    </p:spTree>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fld id="{9127C62E-AFB1-4B00-804F-4D1688429896}" type="datetime1">
              <a:rPr lang="en-US"/>
              <a:pPr>
                <a:defRPr/>
              </a:pPr>
              <a:t>5/6/19</a:t>
            </a:fld>
            <a:endParaRPr lang="en-US"/>
          </a:p>
        </p:txBody>
      </p:sp>
      <p:sp>
        <p:nvSpPr>
          <p:cNvPr id="3" name="Rectangle 14"/>
          <p:cNvSpPr>
            <a:spLocks noGrp="1" noChangeArrowheads="1"/>
          </p:cNvSpPr>
          <p:nvPr>
            <p:ph type="ftr" sz="quarter" idx="11"/>
          </p:nvPr>
        </p:nvSpPr>
        <p:spPr>
          <a:ln/>
        </p:spPr>
        <p:txBody>
          <a:bodyPr/>
          <a:lstStyle>
            <a:lvl1pPr>
              <a:defRPr/>
            </a:lvl1pPr>
          </a:lstStyle>
          <a:p>
            <a:pPr>
              <a:defRPr/>
            </a:pPr>
            <a:r>
              <a:rPr lang="en-US"/>
              <a:t>© 2010 Michigan State University Board of Trustees </a:t>
            </a:r>
          </a:p>
        </p:txBody>
      </p:sp>
    </p:spTree>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fld id="{C030782B-CA51-447B-98A0-9EC05553F260}" type="datetime1">
              <a:rPr lang="en-US"/>
              <a:pPr>
                <a:defRPr/>
              </a:pPr>
              <a:t>5/6/19</a:t>
            </a:fld>
            <a:endParaRPr lang="en-US"/>
          </a:p>
        </p:txBody>
      </p:sp>
      <p:sp>
        <p:nvSpPr>
          <p:cNvPr id="6" name="Rectangle 14"/>
          <p:cNvSpPr>
            <a:spLocks noGrp="1" noChangeArrowheads="1"/>
          </p:cNvSpPr>
          <p:nvPr>
            <p:ph type="ftr" sz="quarter" idx="11"/>
          </p:nvPr>
        </p:nvSpPr>
        <p:spPr>
          <a:ln/>
        </p:spPr>
        <p:txBody>
          <a:bodyPr/>
          <a:lstStyle>
            <a:lvl1pPr>
              <a:defRPr/>
            </a:lvl1pPr>
          </a:lstStyle>
          <a:p>
            <a:pPr>
              <a:defRPr/>
            </a:pPr>
            <a:r>
              <a:rPr lang="en-US"/>
              <a:t>© 2010 Michigan State University Board of Trustees </a:t>
            </a:r>
          </a:p>
        </p:txBody>
      </p:sp>
    </p:spTree>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381000" y="609600"/>
            <a:ext cx="83058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12"/>
          <p:cNvSpPr>
            <a:spLocks noGrp="1" noChangeArrowheads="1"/>
          </p:cNvSpPr>
          <p:nvPr>
            <p:ph type="body" idx="1"/>
          </p:nvPr>
        </p:nvSpPr>
        <p:spPr bwMode="auto">
          <a:xfrm>
            <a:off x="1066800" y="1981200"/>
            <a:ext cx="7620000" cy="220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7" name="Rectangle 13"/>
          <p:cNvSpPr>
            <a:spLocks noGrp="1" noChangeArrowheads="1"/>
          </p:cNvSpPr>
          <p:nvPr>
            <p:ph type="dt" sz="half" idx="2"/>
          </p:nvPr>
        </p:nvSpPr>
        <p:spPr bwMode="auto">
          <a:xfrm>
            <a:off x="10668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800">
                <a:latin typeface="Arial" charset="0"/>
                <a:cs typeface="+mn-cs"/>
              </a:defRPr>
            </a:lvl1pPr>
          </a:lstStyle>
          <a:p>
            <a:pPr>
              <a:defRPr/>
            </a:pPr>
            <a:fld id="{2CFBF181-C897-4EB4-A16C-D8356AC847B6}" type="datetime1">
              <a:rPr lang="en-US"/>
              <a:pPr>
                <a:defRPr/>
              </a:pPr>
              <a:t>5/6/19</a:t>
            </a:fld>
            <a:endParaRPr lang="en-US"/>
          </a:p>
        </p:txBody>
      </p:sp>
      <p:sp>
        <p:nvSpPr>
          <p:cNvPr id="1038" name="Rectangle 14"/>
          <p:cNvSpPr>
            <a:spLocks noGrp="1" noChangeArrowheads="1"/>
          </p:cNvSpPr>
          <p:nvPr>
            <p:ph type="ftr" sz="quarter" idx="3"/>
          </p:nvPr>
        </p:nvSpPr>
        <p:spPr bwMode="auto">
          <a:xfrm>
            <a:off x="5334000" y="6550025"/>
            <a:ext cx="3581400" cy="307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800">
                <a:latin typeface="Arial" charset="0"/>
                <a:cs typeface="+mn-cs"/>
              </a:defRPr>
            </a:lvl1pPr>
          </a:lstStyle>
          <a:p>
            <a:pPr>
              <a:defRPr/>
            </a:pPr>
            <a:r>
              <a:rPr lang="en-US"/>
              <a:t>© 2010 Michigan State University Board of Trustees </a:t>
            </a:r>
          </a:p>
        </p:txBody>
      </p:sp>
    </p:spTree>
  </p:cSld>
  <p:clrMap bg1="lt1" tx1="dk1" bg2="lt2" tx2="dk2" accent1="accent1" accent2="accent2" accent3="accent3" accent4="accent4" accent5="accent5" accent6="accent6" hlink="hlink" folHlink="folHlink"/>
  <p:sldLayoutIdLst>
    <p:sldLayoutId id="2147484110"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 id="2147484108" r:id="rId12"/>
    <p:sldLayoutId id="2147484109" r:id="rId13"/>
  </p:sldLayoutIdLst>
  <p:transition spd="med">
    <p:wipe/>
  </p:transition>
  <p:hf sldNum="0" hdr="0" ftr="0" dt="0"/>
  <p:txStyles>
    <p:titleStyle>
      <a:lvl1pPr algn="l" rtl="0" eaLnBrk="0" fontAlgn="base" hangingPunct="0">
        <a:spcBef>
          <a:spcPct val="0"/>
        </a:spcBef>
        <a:spcAft>
          <a:spcPct val="0"/>
        </a:spcAft>
        <a:defRPr sz="3200" b="1">
          <a:solidFill>
            <a:srgbClr val="476903"/>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3200" b="1">
          <a:solidFill>
            <a:srgbClr val="476903"/>
          </a:solidFill>
          <a:latin typeface="Times" pitchFamily="48" charset="0"/>
          <a:ea typeface="ＭＳ Ｐゴシック" pitchFamily="-110" charset="-128"/>
          <a:cs typeface="ＭＳ Ｐゴシック" pitchFamily="-110" charset="-128"/>
        </a:defRPr>
      </a:lvl2pPr>
      <a:lvl3pPr algn="l" rtl="0" eaLnBrk="0" fontAlgn="base" hangingPunct="0">
        <a:spcBef>
          <a:spcPct val="0"/>
        </a:spcBef>
        <a:spcAft>
          <a:spcPct val="0"/>
        </a:spcAft>
        <a:defRPr sz="3200" b="1">
          <a:solidFill>
            <a:srgbClr val="476903"/>
          </a:solidFill>
          <a:latin typeface="Times" pitchFamily="48" charset="0"/>
          <a:ea typeface="ＭＳ Ｐゴシック" pitchFamily="-110" charset="-128"/>
          <a:cs typeface="ＭＳ Ｐゴシック" pitchFamily="-110" charset="-128"/>
        </a:defRPr>
      </a:lvl3pPr>
      <a:lvl4pPr algn="l" rtl="0" eaLnBrk="0" fontAlgn="base" hangingPunct="0">
        <a:spcBef>
          <a:spcPct val="0"/>
        </a:spcBef>
        <a:spcAft>
          <a:spcPct val="0"/>
        </a:spcAft>
        <a:defRPr sz="3200" b="1">
          <a:solidFill>
            <a:srgbClr val="476903"/>
          </a:solidFill>
          <a:latin typeface="Times" pitchFamily="48" charset="0"/>
          <a:ea typeface="ＭＳ Ｐゴシック" pitchFamily="-110" charset="-128"/>
          <a:cs typeface="ＭＳ Ｐゴシック" pitchFamily="-110" charset="-128"/>
        </a:defRPr>
      </a:lvl4pPr>
      <a:lvl5pPr algn="l" rtl="0" eaLnBrk="0" fontAlgn="base" hangingPunct="0">
        <a:spcBef>
          <a:spcPct val="0"/>
        </a:spcBef>
        <a:spcAft>
          <a:spcPct val="0"/>
        </a:spcAft>
        <a:defRPr sz="3200" b="1">
          <a:solidFill>
            <a:srgbClr val="476903"/>
          </a:solidFill>
          <a:latin typeface="Times" pitchFamily="48" charset="0"/>
          <a:ea typeface="ＭＳ Ｐゴシック" pitchFamily="-110" charset="-128"/>
          <a:cs typeface="ＭＳ Ｐゴシック" pitchFamily="-110" charset="-128"/>
        </a:defRPr>
      </a:lvl5pPr>
      <a:lvl6pPr marL="457200" algn="l" rtl="0" fontAlgn="base">
        <a:spcBef>
          <a:spcPct val="0"/>
        </a:spcBef>
        <a:spcAft>
          <a:spcPct val="0"/>
        </a:spcAft>
        <a:defRPr sz="3200" b="1">
          <a:solidFill>
            <a:srgbClr val="476903"/>
          </a:solidFill>
          <a:latin typeface="Times" pitchFamily="48" charset="0"/>
        </a:defRPr>
      </a:lvl6pPr>
      <a:lvl7pPr marL="914400" algn="l" rtl="0" fontAlgn="base">
        <a:spcBef>
          <a:spcPct val="0"/>
        </a:spcBef>
        <a:spcAft>
          <a:spcPct val="0"/>
        </a:spcAft>
        <a:defRPr sz="3200" b="1">
          <a:solidFill>
            <a:srgbClr val="476903"/>
          </a:solidFill>
          <a:latin typeface="Times" pitchFamily="48" charset="0"/>
        </a:defRPr>
      </a:lvl7pPr>
      <a:lvl8pPr marL="1371600" algn="l" rtl="0" fontAlgn="base">
        <a:spcBef>
          <a:spcPct val="0"/>
        </a:spcBef>
        <a:spcAft>
          <a:spcPct val="0"/>
        </a:spcAft>
        <a:defRPr sz="3200" b="1">
          <a:solidFill>
            <a:srgbClr val="476903"/>
          </a:solidFill>
          <a:latin typeface="Times" pitchFamily="48" charset="0"/>
        </a:defRPr>
      </a:lvl8pPr>
      <a:lvl9pPr marL="1828800" algn="l" rtl="0" fontAlgn="base">
        <a:spcBef>
          <a:spcPct val="0"/>
        </a:spcBef>
        <a:spcAft>
          <a:spcPct val="0"/>
        </a:spcAft>
        <a:defRPr sz="3200" b="1">
          <a:solidFill>
            <a:srgbClr val="476903"/>
          </a:solidFill>
          <a:latin typeface="Times" pitchFamily="48" charset="0"/>
        </a:defRPr>
      </a:lvl9pPr>
    </p:titleStyle>
    <p:bodyStyle>
      <a:lvl1pPr marL="342900" indent="-342900" algn="l" rtl="0" eaLnBrk="0" fontAlgn="base" hangingPunct="0">
        <a:spcBef>
          <a:spcPct val="20000"/>
        </a:spcBef>
        <a:spcAft>
          <a:spcPct val="0"/>
        </a:spcAft>
        <a:buChar char="•"/>
        <a:defRPr sz="2400">
          <a:solidFill>
            <a:srgbClr val="000000"/>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000">
          <a:solidFill>
            <a:srgbClr val="000000"/>
          </a:solidFill>
          <a:latin typeface="+mn-lt"/>
          <a:ea typeface="ＭＳ Ｐゴシック" pitchFamily="-110" charset="-128"/>
        </a:defRPr>
      </a:lvl2pPr>
      <a:lvl3pPr marL="1143000" indent="-228600" algn="l" rtl="0" eaLnBrk="0" fontAlgn="base" hangingPunct="0">
        <a:spcBef>
          <a:spcPct val="20000"/>
        </a:spcBef>
        <a:spcAft>
          <a:spcPct val="0"/>
        </a:spcAft>
        <a:buChar char="•"/>
        <a:defRPr>
          <a:solidFill>
            <a:srgbClr val="000000"/>
          </a:solidFill>
          <a:latin typeface="+mn-lt"/>
          <a:ea typeface="ＭＳ Ｐゴシック" pitchFamily="-110" charset="-128"/>
        </a:defRPr>
      </a:lvl3pPr>
      <a:lvl4pPr marL="1600200" indent="-228600" algn="l" rtl="0" eaLnBrk="0" fontAlgn="base" hangingPunct="0">
        <a:spcBef>
          <a:spcPct val="20000"/>
        </a:spcBef>
        <a:spcAft>
          <a:spcPct val="0"/>
        </a:spcAft>
        <a:buChar char="–"/>
        <a:defRPr sz="1600">
          <a:solidFill>
            <a:srgbClr val="000000"/>
          </a:solidFill>
          <a:latin typeface="+mn-lt"/>
          <a:ea typeface="ＭＳ Ｐゴシック" pitchFamily="-110" charset="-128"/>
        </a:defRPr>
      </a:lvl4pPr>
      <a:lvl5pPr marL="2057400" indent="-228600" algn="l" rtl="0" eaLnBrk="0" fontAlgn="base" hangingPunct="0">
        <a:spcBef>
          <a:spcPct val="20000"/>
        </a:spcBef>
        <a:spcAft>
          <a:spcPct val="0"/>
        </a:spcAft>
        <a:buChar char="»"/>
        <a:defRPr sz="1400">
          <a:solidFill>
            <a:srgbClr val="000000"/>
          </a:solidFill>
          <a:latin typeface="+mn-lt"/>
          <a:ea typeface="ＭＳ Ｐゴシック" pitchFamily="-110" charset="-128"/>
        </a:defRPr>
      </a:lvl5pPr>
      <a:lvl6pPr marL="2514600" indent="-228600" algn="l" rtl="0" fontAlgn="base">
        <a:spcBef>
          <a:spcPct val="20000"/>
        </a:spcBef>
        <a:spcAft>
          <a:spcPct val="0"/>
        </a:spcAft>
        <a:buChar char="»"/>
        <a:defRPr sz="1600">
          <a:solidFill>
            <a:srgbClr val="660066"/>
          </a:solidFill>
          <a:latin typeface="+mn-lt"/>
        </a:defRPr>
      </a:lvl6pPr>
      <a:lvl7pPr marL="2971800" indent="-228600" algn="l" rtl="0" fontAlgn="base">
        <a:spcBef>
          <a:spcPct val="20000"/>
        </a:spcBef>
        <a:spcAft>
          <a:spcPct val="0"/>
        </a:spcAft>
        <a:buChar char="»"/>
        <a:defRPr sz="1600">
          <a:solidFill>
            <a:srgbClr val="660066"/>
          </a:solidFill>
          <a:latin typeface="+mn-lt"/>
        </a:defRPr>
      </a:lvl7pPr>
      <a:lvl8pPr marL="3429000" indent="-228600" algn="l" rtl="0" fontAlgn="base">
        <a:spcBef>
          <a:spcPct val="20000"/>
        </a:spcBef>
        <a:spcAft>
          <a:spcPct val="0"/>
        </a:spcAft>
        <a:buChar char="»"/>
        <a:defRPr sz="1600">
          <a:solidFill>
            <a:srgbClr val="660066"/>
          </a:solidFill>
          <a:latin typeface="+mn-lt"/>
        </a:defRPr>
      </a:lvl8pPr>
      <a:lvl9pPr marL="3886200" indent="-228600" algn="l" rtl="0" fontAlgn="base">
        <a:spcBef>
          <a:spcPct val="20000"/>
        </a:spcBef>
        <a:spcAft>
          <a:spcPct val="0"/>
        </a:spcAft>
        <a:buChar char="»"/>
        <a:defRPr sz="1600">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3" Type="http://schemas.openxmlformats.org/officeDocument/2006/relationships/hyperlink" Target="mailto:fitzger9@msu.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914400"/>
            <a:ext cx="8534400" cy="990600"/>
          </a:xfrm>
        </p:spPr>
        <p:txBody>
          <a:bodyPr/>
          <a:lstStyle/>
          <a:p>
            <a:pPr eaLnBrk="1" hangingPunct="1"/>
            <a:r>
              <a:rPr lang="en-US" altLang="en-US" sz="2400" dirty="0">
                <a:solidFill>
                  <a:schemeClr val="tx1"/>
                </a:solidFill>
              </a:rPr>
              <a:t>Boys and Violence: A Developmental Systems Perspective on Early Origins</a:t>
            </a:r>
            <a:br>
              <a:rPr lang="en-US" altLang="en-US" sz="2400" dirty="0"/>
            </a:br>
            <a:endParaRPr lang="en-US" altLang="en-US" sz="2400" dirty="0"/>
          </a:p>
        </p:txBody>
      </p:sp>
      <p:sp>
        <p:nvSpPr>
          <p:cNvPr id="4099" name="Rectangle 3"/>
          <p:cNvSpPr>
            <a:spLocks noGrp="1" noChangeArrowheads="1"/>
          </p:cNvSpPr>
          <p:nvPr>
            <p:ph type="body" idx="1"/>
          </p:nvPr>
        </p:nvSpPr>
        <p:spPr>
          <a:xfrm>
            <a:off x="2133600" y="2667000"/>
            <a:ext cx="3733800" cy="3886200"/>
          </a:xfrm>
        </p:spPr>
        <p:txBody>
          <a:bodyPr/>
          <a:lstStyle/>
          <a:p>
            <a:pPr algn="ctr" eaLnBrk="1" hangingPunct="1">
              <a:spcBef>
                <a:spcPct val="10000"/>
              </a:spcBef>
              <a:buFontTx/>
              <a:buNone/>
            </a:pPr>
            <a:r>
              <a:rPr lang="en-US" altLang="en-US" sz="2000" b="1" dirty="0">
                <a:latin typeface="Times New Roman" panose="02020603050405020304" pitchFamily="18" charset="0"/>
                <a:cs typeface="Times New Roman" panose="02020603050405020304" pitchFamily="18" charset="0"/>
              </a:rPr>
              <a:t>Hiram E. Fitzgerald, PhD</a:t>
            </a:r>
          </a:p>
          <a:p>
            <a:pPr algn="ctr" eaLnBrk="1" hangingPunct="1">
              <a:spcBef>
                <a:spcPct val="10000"/>
              </a:spcBef>
              <a:buFontTx/>
              <a:buNone/>
            </a:pPr>
            <a:r>
              <a:rPr lang="en-US" altLang="en-US" sz="1800" dirty="0">
                <a:latin typeface="Times New Roman" panose="02020603050405020304" pitchFamily="18" charset="0"/>
                <a:cs typeface="Times New Roman" panose="02020603050405020304" pitchFamily="18" charset="0"/>
              </a:rPr>
              <a:t>Department of Psychology</a:t>
            </a:r>
          </a:p>
          <a:p>
            <a:pPr algn="ctr" eaLnBrk="1" hangingPunct="1">
              <a:spcBef>
                <a:spcPct val="10000"/>
              </a:spcBef>
              <a:buFontTx/>
              <a:buNone/>
            </a:pPr>
            <a:r>
              <a:rPr lang="en-US" altLang="en-US" sz="1800" dirty="0">
                <a:latin typeface="Times New Roman" panose="02020603050405020304" pitchFamily="18" charset="0"/>
                <a:cs typeface="Times New Roman" panose="02020603050405020304" pitchFamily="18" charset="0"/>
              </a:rPr>
              <a:t>Michigan State University</a:t>
            </a:r>
          </a:p>
          <a:p>
            <a:pPr eaLnBrk="1" hangingPunct="1">
              <a:spcBef>
                <a:spcPct val="10000"/>
              </a:spcBef>
              <a:buFontTx/>
              <a:buNone/>
            </a:pPr>
            <a:endParaRPr lang="en-US" altLang="en-US" sz="1300" b="1" dirty="0">
              <a:latin typeface="Times New Roman" panose="02020603050405020304" pitchFamily="18" charset="0"/>
              <a:cs typeface="Times New Roman" panose="02020603050405020304" pitchFamily="18" charset="0"/>
            </a:endParaRPr>
          </a:p>
          <a:p>
            <a:pPr eaLnBrk="1" hangingPunct="1">
              <a:spcBef>
                <a:spcPct val="10000"/>
              </a:spcBef>
              <a:buFontTx/>
              <a:buNone/>
            </a:pPr>
            <a:endParaRPr lang="en-US" altLang="en-US" sz="1300" b="1" dirty="0">
              <a:latin typeface="Times New Roman" panose="02020603050405020304" pitchFamily="18" charset="0"/>
              <a:cs typeface="Times New Roman" panose="02020603050405020304" pitchFamily="18" charset="0"/>
            </a:endParaRPr>
          </a:p>
          <a:p>
            <a:pPr eaLnBrk="1" hangingPunct="1">
              <a:spcBef>
                <a:spcPct val="10000"/>
              </a:spcBef>
              <a:buFontTx/>
              <a:buNone/>
            </a:pPr>
            <a:endParaRPr lang="en-US" altLang="en-US" sz="1300" b="1" dirty="0">
              <a:latin typeface="Times New Roman" panose="02020603050405020304" pitchFamily="18" charset="0"/>
              <a:cs typeface="Times New Roman" panose="02020603050405020304" pitchFamily="18" charset="0"/>
            </a:endParaRPr>
          </a:p>
          <a:p>
            <a:pPr eaLnBrk="1" hangingPunct="1">
              <a:spcBef>
                <a:spcPct val="10000"/>
              </a:spcBef>
              <a:buFontTx/>
              <a:buNone/>
            </a:pPr>
            <a:endParaRPr lang="en-US" altLang="en-US" sz="1300" b="1" dirty="0">
              <a:latin typeface="Times New Roman" panose="02020603050405020304" pitchFamily="18" charset="0"/>
              <a:cs typeface="Times New Roman" panose="02020603050405020304" pitchFamily="18" charset="0"/>
            </a:endParaRPr>
          </a:p>
          <a:p>
            <a:pPr eaLnBrk="1" hangingPunct="1">
              <a:spcBef>
                <a:spcPct val="10000"/>
              </a:spcBef>
              <a:buFontTx/>
              <a:buNone/>
            </a:pPr>
            <a:endParaRPr lang="en-US" altLang="en-US" sz="1300" b="1" dirty="0">
              <a:latin typeface="Times New Roman" panose="02020603050405020304" pitchFamily="18" charset="0"/>
              <a:cs typeface="Times New Roman" panose="02020603050405020304" pitchFamily="18" charset="0"/>
            </a:endParaRPr>
          </a:p>
          <a:p>
            <a:pPr eaLnBrk="1" hangingPunct="1">
              <a:spcBef>
                <a:spcPct val="10000"/>
              </a:spcBef>
              <a:buFontTx/>
              <a:buNone/>
            </a:pPr>
            <a:endParaRPr lang="en-US" altLang="en-US" sz="1300" b="1" dirty="0">
              <a:latin typeface="Times New Roman" panose="02020603050405020304" pitchFamily="18" charset="0"/>
              <a:cs typeface="Times New Roman" panose="02020603050405020304" pitchFamily="18" charset="0"/>
            </a:endParaRPr>
          </a:p>
          <a:p>
            <a:pPr eaLnBrk="1" hangingPunct="1">
              <a:spcBef>
                <a:spcPct val="10000"/>
              </a:spcBef>
              <a:buFontTx/>
              <a:buNone/>
            </a:pPr>
            <a:endParaRPr lang="en-US" altLang="en-US" sz="1300" b="1" dirty="0">
              <a:latin typeface="Times New Roman" panose="02020603050405020304" pitchFamily="18" charset="0"/>
              <a:cs typeface="Times New Roman" panose="02020603050405020304" pitchFamily="18" charset="0"/>
            </a:endParaRPr>
          </a:p>
          <a:p>
            <a:pPr eaLnBrk="1" hangingPunct="1">
              <a:spcBef>
                <a:spcPct val="10000"/>
              </a:spcBef>
              <a:buFontTx/>
              <a:buNone/>
            </a:pPr>
            <a:endParaRPr lang="en-US" altLang="en-US" sz="1300" b="1" dirty="0">
              <a:latin typeface="Times New Roman" panose="02020603050405020304" pitchFamily="18" charset="0"/>
              <a:cs typeface="Times New Roman" panose="02020603050405020304" pitchFamily="18" charset="0"/>
            </a:endParaRPr>
          </a:p>
          <a:p>
            <a:pPr eaLnBrk="1" hangingPunct="1">
              <a:spcBef>
                <a:spcPct val="10000"/>
              </a:spcBef>
              <a:buFontTx/>
              <a:buNone/>
            </a:pPr>
            <a:endParaRPr lang="en-US" altLang="en-US" sz="1300" b="1" dirty="0">
              <a:latin typeface="Times New Roman" panose="02020603050405020304" pitchFamily="18" charset="0"/>
              <a:cs typeface="Times New Roman" panose="02020603050405020304" pitchFamily="18" charset="0"/>
            </a:endParaRPr>
          </a:p>
          <a:p>
            <a:pPr eaLnBrk="1" hangingPunct="1">
              <a:spcBef>
                <a:spcPct val="10000"/>
              </a:spcBef>
              <a:buFontTx/>
              <a:buNone/>
            </a:pPr>
            <a:endParaRPr lang="en-US" altLang="en-US" sz="1300" b="1" dirty="0">
              <a:latin typeface="Times New Roman" panose="02020603050405020304" pitchFamily="18" charset="0"/>
              <a:cs typeface="Times New Roman" panose="02020603050405020304" pitchFamily="18" charset="0"/>
            </a:endParaRPr>
          </a:p>
          <a:p>
            <a:pPr algn="ctr" eaLnBrk="1" hangingPunct="1">
              <a:spcBef>
                <a:spcPct val="10000"/>
              </a:spcBef>
              <a:buFontTx/>
              <a:buNone/>
            </a:pPr>
            <a:r>
              <a:rPr lang="en-US" altLang="en-US" sz="1400" dirty="0">
                <a:latin typeface="Times New Roman" panose="02020603050405020304" pitchFamily="18" charset="0"/>
                <a:cs typeface="Times New Roman" panose="02020603050405020304" pitchFamily="18" charset="0"/>
              </a:rPr>
              <a:t>Conference on </a:t>
            </a:r>
            <a:r>
              <a:rPr lang="en-US" sz="1400" dirty="0">
                <a:latin typeface="Times New Roman" panose="02020603050405020304" pitchFamily="18" charset="0"/>
                <a:cs typeface="Times New Roman" panose="02020603050405020304" pitchFamily="18" charset="0"/>
              </a:rPr>
              <a:t>Early Origins of Male Violence</a:t>
            </a:r>
            <a:endParaRPr lang="en-US" altLang="en-US" sz="1400" dirty="0">
              <a:latin typeface="Times New Roman" panose="02020603050405020304" pitchFamily="18" charset="0"/>
              <a:cs typeface="Times New Roman" panose="02020603050405020304" pitchFamily="18" charset="0"/>
            </a:endParaRPr>
          </a:p>
          <a:p>
            <a:pPr algn="ctr" eaLnBrk="1" hangingPunct="1">
              <a:spcBef>
                <a:spcPct val="10000"/>
              </a:spcBef>
              <a:buFontTx/>
              <a:buNone/>
            </a:pPr>
            <a:r>
              <a:rPr lang="en-US" altLang="en-US" sz="1100" dirty="0">
                <a:latin typeface="Times New Roman" panose="02020603050405020304" pitchFamily="18" charset="0"/>
                <a:cs typeface="Times New Roman" panose="02020603050405020304" pitchFamily="18" charset="0"/>
              </a:rPr>
              <a:t>Santa Fe, NM</a:t>
            </a:r>
          </a:p>
          <a:p>
            <a:pPr algn="ctr" eaLnBrk="1" hangingPunct="1">
              <a:spcBef>
                <a:spcPct val="10000"/>
              </a:spcBef>
              <a:buFontTx/>
              <a:buNone/>
            </a:pPr>
            <a:r>
              <a:rPr lang="en-US" altLang="en-US" sz="1100" dirty="0">
                <a:latin typeface="Times New Roman" panose="02020603050405020304" pitchFamily="18" charset="0"/>
                <a:cs typeface="Times New Roman" panose="02020603050405020304" pitchFamily="18" charset="0"/>
              </a:rPr>
              <a:t>May 1-3, 2019</a:t>
            </a:r>
          </a:p>
          <a:p>
            <a:pPr algn="ctr" eaLnBrk="1" hangingPunct="1">
              <a:spcBef>
                <a:spcPct val="10000"/>
              </a:spcBef>
              <a:buFontTx/>
              <a:buNone/>
            </a:pPr>
            <a:endParaRPr lang="en-US" altLang="en-US" sz="1300" b="1" dirty="0"/>
          </a:p>
        </p:txBody>
      </p:sp>
      <p:sp>
        <p:nvSpPr>
          <p:cNvPr id="4100" name="Line 8"/>
          <p:cNvSpPr>
            <a:spLocks noChangeShapeType="1"/>
          </p:cNvSpPr>
          <p:nvPr/>
        </p:nvSpPr>
        <p:spPr bwMode="auto">
          <a:xfrm>
            <a:off x="457200" y="6553200"/>
            <a:ext cx="814070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883921227"/>
      </p:ext>
    </p:extLst>
  </p:cSld>
  <p:clrMapOvr>
    <a:masterClrMapping/>
  </p:clrMapOvr>
  <p:transition spd="med">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772400" y="6096000"/>
            <a:ext cx="1210108" cy="246221"/>
          </a:xfrm>
          <a:prstGeom prst="rect">
            <a:avLst/>
          </a:prstGeom>
          <a:noFill/>
        </p:spPr>
        <p:txBody>
          <a:bodyPr wrap="square" rtlCol="0">
            <a:spAutoFit/>
          </a:bodyPr>
          <a:lstStyle/>
          <a:p>
            <a:r>
              <a:rPr lang="en-US" sz="1000" dirty="0" err="1">
                <a:latin typeface="+mj-lt"/>
              </a:rPr>
              <a:t>Eme</a:t>
            </a:r>
            <a:r>
              <a:rPr lang="en-US" sz="1000" dirty="0">
                <a:latin typeface="+mj-lt"/>
              </a:rPr>
              <a:t>, R. E. (2007).  </a:t>
            </a:r>
          </a:p>
        </p:txBody>
      </p:sp>
      <p:sp>
        <p:nvSpPr>
          <p:cNvPr id="4" name="TextBox 3"/>
          <p:cNvSpPr txBox="1"/>
          <p:nvPr/>
        </p:nvSpPr>
        <p:spPr>
          <a:xfrm>
            <a:off x="381000" y="1447800"/>
            <a:ext cx="8610600" cy="3077766"/>
          </a:xfrm>
          <a:prstGeom prst="rect">
            <a:avLst/>
          </a:prstGeom>
          <a:noFill/>
        </p:spPr>
        <p:txBody>
          <a:bodyPr wrap="square" rtlCol="0">
            <a:spAutoFit/>
          </a:bodyPr>
          <a:lstStyle/>
          <a:p>
            <a:pPr algn="just"/>
            <a:r>
              <a:rPr lang="en-US" sz="2000" b="1" dirty="0">
                <a:latin typeface="+mj-lt"/>
              </a:rPr>
              <a:t>Genetic mutation rates:  </a:t>
            </a:r>
            <a:r>
              <a:rPr lang="en-US" sz="1800" dirty="0">
                <a:latin typeface="+mj-lt"/>
              </a:rPr>
              <a:t> </a:t>
            </a:r>
          </a:p>
          <a:p>
            <a:pPr algn="just"/>
            <a:endParaRPr lang="en-US" sz="1800" dirty="0">
              <a:latin typeface="+mj-lt"/>
            </a:endParaRPr>
          </a:p>
          <a:p>
            <a:pPr algn="just"/>
            <a:r>
              <a:rPr lang="en-US" sz="1800" dirty="0">
                <a:latin typeface="+mj-lt"/>
              </a:rPr>
              <a:t>	5 times higher on X compared to Y.</a:t>
            </a:r>
          </a:p>
          <a:p>
            <a:pPr algn="just"/>
            <a:endParaRPr lang="en-US" sz="1800" dirty="0">
              <a:latin typeface="+mj-lt"/>
            </a:endParaRPr>
          </a:p>
          <a:p>
            <a:pPr algn="just"/>
            <a:r>
              <a:rPr lang="en-US" sz="1800" dirty="0">
                <a:latin typeface="+mj-lt"/>
              </a:rPr>
              <a:t>	95% of Y does not exchange DNA with X,</a:t>
            </a:r>
          </a:p>
          <a:p>
            <a:pPr algn="just"/>
            <a:endParaRPr lang="en-US" sz="1800" dirty="0">
              <a:latin typeface="+mj-lt"/>
            </a:endParaRPr>
          </a:p>
          <a:p>
            <a:r>
              <a:rPr lang="en-US" sz="1800" dirty="0">
                <a:latin typeface="+mj-lt"/>
              </a:rPr>
              <a:t>	Therefore:  </a:t>
            </a:r>
          </a:p>
          <a:p>
            <a:endParaRPr lang="en-US" sz="1800" dirty="0">
              <a:latin typeface="+mj-lt"/>
            </a:endParaRPr>
          </a:p>
          <a:p>
            <a:r>
              <a:rPr lang="en-US" sz="1800" dirty="0">
                <a:latin typeface="+mj-lt"/>
              </a:rPr>
              <a:t>	Genetic mutations are more likely to express if paired with a Y, because no gene 	copy on Y</a:t>
            </a:r>
          </a:p>
          <a:p>
            <a:pPr algn="r"/>
            <a:endParaRPr lang="en-US" sz="1200" dirty="0">
              <a:latin typeface="+mj-lt"/>
            </a:endParaRPr>
          </a:p>
        </p:txBody>
      </p:sp>
    </p:spTree>
    <p:extLst>
      <p:ext uri="{BB962C8B-B14F-4D97-AF65-F5344CB8AC3E}">
        <p14:creationId xmlns:p14="http://schemas.microsoft.com/office/powerpoint/2010/main" val="1582885914"/>
      </p:ext>
    </p:extLst>
  </p:cSld>
  <p:clrMapOvr>
    <a:masterClrMapping/>
  </p:clrMapOvr>
  <p:transition spd="med">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609600"/>
          </a:xfrm>
        </p:spPr>
        <p:txBody>
          <a:bodyPr/>
          <a:lstStyle/>
          <a:p>
            <a:r>
              <a:rPr lang="en-US" sz="2400" dirty="0">
                <a:solidFill>
                  <a:schemeClr val="tx1"/>
                </a:solidFill>
              </a:rPr>
              <a:t>Prenatal: Maternal Smoking</a:t>
            </a:r>
          </a:p>
        </p:txBody>
      </p:sp>
      <p:sp>
        <p:nvSpPr>
          <p:cNvPr id="4" name="Content Placeholder 3"/>
          <p:cNvSpPr>
            <a:spLocks noGrp="1"/>
          </p:cNvSpPr>
          <p:nvPr>
            <p:ph idx="1"/>
          </p:nvPr>
        </p:nvSpPr>
        <p:spPr>
          <a:xfrm>
            <a:off x="381000" y="914400"/>
            <a:ext cx="7620000" cy="1143001"/>
          </a:xfrm>
        </p:spPr>
        <p:txBody>
          <a:bodyPr/>
          <a:lstStyle/>
          <a:p>
            <a:r>
              <a:rPr lang="en-US" sz="1800" dirty="0">
                <a:latin typeface="+mj-lt"/>
              </a:rPr>
              <a:t>Birth Cohort: 4000 males.  </a:t>
            </a:r>
          </a:p>
          <a:p>
            <a:pPr lvl="1"/>
            <a:r>
              <a:rPr lang="en-US" sz="1800" dirty="0">
                <a:latin typeface="+mj-lt"/>
              </a:rPr>
              <a:t>Contributes to prefrontal and amygdala impairments.  </a:t>
            </a:r>
          </a:p>
          <a:p>
            <a:pPr lvl="1"/>
            <a:r>
              <a:rPr lang="en-US" sz="1800" b="1" dirty="0">
                <a:solidFill>
                  <a:schemeClr val="tx1"/>
                </a:solidFill>
                <a:latin typeface="+mj-lt"/>
              </a:rPr>
              <a:t>Dosage Effect</a:t>
            </a:r>
            <a:r>
              <a:rPr lang="en-US" sz="1800" dirty="0">
                <a:solidFill>
                  <a:schemeClr val="tx1"/>
                </a:solidFill>
                <a:latin typeface="+mj-lt"/>
              </a:rPr>
              <a:t>: More smoking, the more violence in males. </a:t>
            </a:r>
            <a:r>
              <a:rPr lang="en-US" sz="1400" dirty="0">
                <a:solidFill>
                  <a:schemeClr val="tx1"/>
                </a:solidFill>
                <a:latin typeface="+mj-lt"/>
              </a:rPr>
              <a:t>	</a:t>
            </a:r>
          </a:p>
          <a:p>
            <a:pPr lvl="5"/>
            <a:endParaRPr lang="en-US" sz="1000" dirty="0">
              <a:solidFill>
                <a:srgbClr val="C00000"/>
              </a:solidFill>
              <a:latin typeface="+mj-lt"/>
            </a:endParaRPr>
          </a:p>
          <a:p>
            <a:pPr marL="3200400" lvl="7" indent="0">
              <a:buNone/>
            </a:pPr>
            <a:r>
              <a:rPr lang="en-US" sz="1000" dirty="0">
                <a:latin typeface="+mj-lt"/>
              </a:rPr>
              <a:t>	</a:t>
            </a:r>
            <a:endParaRPr lang="en-US" sz="1800" dirty="0">
              <a:solidFill>
                <a:schemeClr val="tx1"/>
              </a:solidFill>
              <a:latin typeface="+mj-lt"/>
            </a:endParaRPr>
          </a:p>
        </p:txBody>
      </p:sp>
      <p:sp>
        <p:nvSpPr>
          <p:cNvPr id="5" name="TextBox 4"/>
          <p:cNvSpPr txBox="1"/>
          <p:nvPr/>
        </p:nvSpPr>
        <p:spPr>
          <a:xfrm>
            <a:off x="533400" y="2286000"/>
            <a:ext cx="7620000" cy="5170646"/>
          </a:xfrm>
          <a:prstGeom prst="rect">
            <a:avLst/>
          </a:prstGeom>
          <a:noFill/>
        </p:spPr>
        <p:txBody>
          <a:bodyPr wrap="square" rtlCol="0">
            <a:spAutoFit/>
          </a:bodyPr>
          <a:lstStyle/>
          <a:p>
            <a:r>
              <a:rPr lang="en-US" sz="1800" dirty="0"/>
              <a:t>Maternal smoking plus: single parent status.    Recidivistic violence 11.9 OR.</a:t>
            </a:r>
          </a:p>
          <a:p>
            <a:endParaRPr lang="en-US" sz="1800" dirty="0"/>
          </a:p>
          <a:p>
            <a:r>
              <a:rPr lang="en-US" sz="1800" dirty="0"/>
              <a:t>Maternal smoking plus:  	single parent status</a:t>
            </a:r>
          </a:p>
          <a:p>
            <a:r>
              <a:rPr lang="en-US" sz="1800" dirty="0"/>
              <a:t>			teenage pregnancy</a:t>
            </a:r>
          </a:p>
          <a:p>
            <a:r>
              <a:rPr lang="en-US" sz="1800" dirty="0"/>
              <a:t>			unwanted pregnancy           </a:t>
            </a:r>
          </a:p>
          <a:p>
            <a:r>
              <a:rPr lang="en-US" sz="1800" dirty="0"/>
              <a:t>			developmental motor lags</a:t>
            </a:r>
          </a:p>
          <a:p>
            <a:endParaRPr lang="en-US" sz="1800" dirty="0"/>
          </a:p>
          <a:p>
            <a:r>
              <a:rPr lang="en-US" sz="1800" dirty="0"/>
              <a:t>Each of the above variables influences epigenetic change, so it is the systemic effect of all of these factors—(adverse childhood experiences). </a:t>
            </a:r>
          </a:p>
          <a:p>
            <a:endParaRPr lang="en-US" sz="1800" dirty="0"/>
          </a:p>
          <a:p>
            <a:pPr algn="r"/>
            <a:r>
              <a:rPr lang="en-US" sz="1200" dirty="0" err="1"/>
              <a:t>Rasanen</a:t>
            </a:r>
            <a:r>
              <a:rPr lang="en-US" sz="1200" dirty="0"/>
              <a:t>, et al. (1999).  </a:t>
            </a:r>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p:txBody>
      </p:sp>
      <p:sp>
        <p:nvSpPr>
          <p:cNvPr id="8" name="TextBox 7"/>
          <p:cNvSpPr txBox="1"/>
          <p:nvPr/>
        </p:nvSpPr>
        <p:spPr>
          <a:xfrm>
            <a:off x="6481482" y="3352800"/>
            <a:ext cx="1524000" cy="646331"/>
          </a:xfrm>
          <a:prstGeom prst="rect">
            <a:avLst/>
          </a:prstGeom>
          <a:noFill/>
        </p:spPr>
        <p:txBody>
          <a:bodyPr wrap="square" rtlCol="0">
            <a:spAutoFit/>
          </a:bodyPr>
          <a:lstStyle/>
          <a:p>
            <a:r>
              <a:rPr lang="en-US" sz="1800" dirty="0"/>
              <a:t>RV  increases to 14.2 OR</a:t>
            </a:r>
          </a:p>
        </p:txBody>
      </p:sp>
    </p:spTree>
    <p:extLst>
      <p:ext uri="{BB962C8B-B14F-4D97-AF65-F5344CB8AC3E}">
        <p14:creationId xmlns:p14="http://schemas.microsoft.com/office/powerpoint/2010/main" val="3352783305"/>
      </p:ext>
    </p:extLst>
  </p:cSld>
  <p:clrMapOvr>
    <a:masterClrMapping/>
  </p:clrMapOvr>
  <p:transition spd="med">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727" y="609600"/>
            <a:ext cx="8305800" cy="609600"/>
          </a:xfrm>
        </p:spPr>
        <p:txBody>
          <a:bodyPr/>
          <a:lstStyle/>
          <a:p>
            <a:r>
              <a:rPr lang="en-US" sz="2000" dirty="0">
                <a:solidFill>
                  <a:schemeClr val="tx1"/>
                </a:solidFill>
              </a:rPr>
              <a:t>Prenatal Influences on Male Future Violence: </a:t>
            </a:r>
          </a:p>
        </p:txBody>
      </p:sp>
      <p:sp>
        <p:nvSpPr>
          <p:cNvPr id="3" name="Content Placeholder 2"/>
          <p:cNvSpPr>
            <a:spLocks noGrp="1"/>
          </p:cNvSpPr>
          <p:nvPr>
            <p:ph idx="1"/>
          </p:nvPr>
        </p:nvSpPr>
        <p:spPr>
          <a:xfrm>
            <a:off x="381000" y="1371600"/>
            <a:ext cx="8458200" cy="1828800"/>
          </a:xfrm>
        </p:spPr>
        <p:txBody>
          <a:bodyPr/>
          <a:lstStyle/>
          <a:p>
            <a:r>
              <a:rPr lang="en-US" sz="1800" b="1" dirty="0">
                <a:solidFill>
                  <a:schemeClr val="tx1"/>
                </a:solidFill>
              </a:rPr>
              <a:t>Nutritional Deficiency</a:t>
            </a:r>
            <a:r>
              <a:rPr lang="en-US" sz="1800" dirty="0"/>
              <a:t>: 100,000 men:</a:t>
            </a:r>
          </a:p>
          <a:p>
            <a:r>
              <a:rPr lang="en-US" sz="1800" dirty="0"/>
              <a:t>Less Omega-3 (from fish): critical for brain structure and function:</a:t>
            </a:r>
          </a:p>
          <a:p>
            <a:pPr lvl="1"/>
            <a:r>
              <a:rPr lang="en-US" sz="1600" dirty="0"/>
              <a:t> </a:t>
            </a:r>
            <a:r>
              <a:rPr lang="en-US" sz="1800" dirty="0"/>
              <a:t>26 countries: low fish consumption—higher homicide rates (males)</a:t>
            </a:r>
          </a:p>
          <a:p>
            <a:pPr lvl="1"/>
            <a:r>
              <a:rPr lang="en-US" sz="1800" dirty="0"/>
              <a:t> 2.5 times more likely for ASPD in adulthood</a:t>
            </a:r>
          </a:p>
          <a:p>
            <a:pPr lvl="1"/>
            <a:r>
              <a:rPr lang="en-US" sz="1800" dirty="0"/>
              <a:t>Boys:  more likely to be aggressive, puberty through end of teens.</a:t>
            </a:r>
          </a:p>
          <a:p>
            <a:pPr marL="0" indent="0">
              <a:buNone/>
            </a:pPr>
            <a:endParaRPr lang="en-US" sz="1800" dirty="0"/>
          </a:p>
        </p:txBody>
      </p:sp>
      <p:sp>
        <p:nvSpPr>
          <p:cNvPr id="4" name="TextBox 3"/>
          <p:cNvSpPr txBox="1"/>
          <p:nvPr/>
        </p:nvSpPr>
        <p:spPr>
          <a:xfrm>
            <a:off x="685800" y="3200400"/>
            <a:ext cx="8077200" cy="1477328"/>
          </a:xfrm>
          <a:prstGeom prst="rect">
            <a:avLst/>
          </a:prstGeom>
          <a:noFill/>
        </p:spPr>
        <p:txBody>
          <a:bodyPr wrap="square" rtlCol="0">
            <a:spAutoFit/>
          </a:bodyPr>
          <a:lstStyle/>
          <a:p>
            <a:pPr marL="0" indent="0">
              <a:buNone/>
            </a:pPr>
            <a:r>
              <a:rPr lang="en-US" sz="1800" b="1" dirty="0"/>
              <a:t>Drinking</a:t>
            </a:r>
            <a:r>
              <a:rPr lang="en-US" sz="1800" dirty="0"/>
              <a:t>:</a:t>
            </a:r>
          </a:p>
          <a:p>
            <a:pPr marL="0" indent="0">
              <a:buNone/>
            </a:pPr>
            <a:r>
              <a:rPr lang="en-US" sz="1800" dirty="0"/>
              <a:t>Paternal effects:  altered gene expression via epigenetic effects on sperm.</a:t>
            </a:r>
          </a:p>
          <a:p>
            <a:endParaRPr lang="en-US" sz="1800" dirty="0"/>
          </a:p>
          <a:p>
            <a:pPr marL="0" indent="0">
              <a:buNone/>
            </a:pPr>
            <a:r>
              <a:rPr lang="en-US" sz="1800" dirty="0"/>
              <a:t>Maternal effects: teratogenic role in brain areas and delay in maturation of frontal white matter tracts</a:t>
            </a:r>
          </a:p>
        </p:txBody>
      </p:sp>
      <p:sp>
        <p:nvSpPr>
          <p:cNvPr id="5" name="TextBox 4"/>
          <p:cNvSpPr txBox="1"/>
          <p:nvPr/>
        </p:nvSpPr>
        <p:spPr>
          <a:xfrm>
            <a:off x="7391400" y="3048000"/>
            <a:ext cx="1447800" cy="276999"/>
          </a:xfrm>
          <a:prstGeom prst="rect">
            <a:avLst/>
          </a:prstGeom>
          <a:noFill/>
        </p:spPr>
        <p:txBody>
          <a:bodyPr wrap="square" rtlCol="0">
            <a:spAutoFit/>
          </a:bodyPr>
          <a:lstStyle/>
          <a:p>
            <a:r>
              <a:rPr lang="en-US" sz="1200" dirty="0"/>
              <a:t>Liu, et al. (2004).  </a:t>
            </a:r>
          </a:p>
        </p:txBody>
      </p:sp>
      <p:sp>
        <p:nvSpPr>
          <p:cNvPr id="6" name="TextBox 5"/>
          <p:cNvSpPr txBox="1"/>
          <p:nvPr/>
        </p:nvSpPr>
        <p:spPr>
          <a:xfrm>
            <a:off x="7391400" y="4495800"/>
            <a:ext cx="1524000" cy="276999"/>
          </a:xfrm>
          <a:prstGeom prst="rect">
            <a:avLst/>
          </a:prstGeom>
          <a:noFill/>
        </p:spPr>
        <p:txBody>
          <a:bodyPr wrap="square" rtlCol="0">
            <a:spAutoFit/>
          </a:bodyPr>
          <a:lstStyle/>
          <a:p>
            <a:r>
              <a:rPr lang="en-US" sz="1200" dirty="0"/>
              <a:t>Dai, et al. (2016).  </a:t>
            </a:r>
          </a:p>
        </p:txBody>
      </p:sp>
      <p:sp>
        <p:nvSpPr>
          <p:cNvPr id="7" name="TextBox 6"/>
          <p:cNvSpPr txBox="1"/>
          <p:nvPr/>
        </p:nvSpPr>
        <p:spPr>
          <a:xfrm>
            <a:off x="685800" y="4953000"/>
            <a:ext cx="7924800" cy="1261884"/>
          </a:xfrm>
          <a:prstGeom prst="rect">
            <a:avLst/>
          </a:prstGeom>
          <a:noFill/>
        </p:spPr>
        <p:txBody>
          <a:bodyPr wrap="square" rtlCol="0">
            <a:spAutoFit/>
          </a:bodyPr>
          <a:lstStyle/>
          <a:p>
            <a:r>
              <a:rPr lang="en-US" sz="1800" b="1" dirty="0"/>
              <a:t>Prenatal maternal stress-</a:t>
            </a:r>
            <a:r>
              <a:rPr lang="en-US" sz="1600" dirty="0"/>
              <a:t>--</a:t>
            </a:r>
          </a:p>
          <a:p>
            <a:r>
              <a:rPr lang="en-US" sz="1600" dirty="0"/>
              <a:t>	predicts methylation of genes regulating the mothers and infant’s HPA stress 	regulatory systems.</a:t>
            </a:r>
          </a:p>
          <a:p>
            <a:endParaRPr lang="en-US" sz="1600" dirty="0"/>
          </a:p>
          <a:p>
            <a:pPr algn="r"/>
            <a:r>
              <a:rPr lang="en-US" sz="1000" dirty="0" err="1"/>
              <a:t>Kertes</a:t>
            </a:r>
            <a:r>
              <a:rPr lang="en-US" sz="1000" dirty="0"/>
              <a:t>,., </a:t>
            </a:r>
            <a:r>
              <a:rPr lang="en-US" sz="1000" dirty="0" err="1"/>
              <a:t>Kamin</a:t>
            </a:r>
            <a:r>
              <a:rPr lang="en-US" sz="1000" dirty="0"/>
              <a:t>, , Hughes,, Rodney,, Bhatt,, &amp; </a:t>
            </a:r>
            <a:r>
              <a:rPr lang="en-US" sz="1000" dirty="0" err="1"/>
              <a:t>Mallieun</a:t>
            </a:r>
            <a:r>
              <a:rPr lang="en-US" sz="1000" dirty="0"/>
              <a:t>,. (2016)</a:t>
            </a:r>
            <a:endParaRPr lang="en-US" sz="1600" dirty="0"/>
          </a:p>
        </p:txBody>
      </p:sp>
    </p:spTree>
    <p:extLst>
      <p:ext uri="{BB962C8B-B14F-4D97-AF65-F5344CB8AC3E}">
        <p14:creationId xmlns:p14="http://schemas.microsoft.com/office/powerpoint/2010/main" val="2816675292"/>
      </p:ext>
    </p:extLst>
  </p:cSld>
  <p:clrMapOvr>
    <a:masterClrMapping/>
  </p:clrMapOvr>
  <p:transition spd="med">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229600" cy="400110"/>
          </a:xfrm>
          <a:prstGeom prst="rect">
            <a:avLst/>
          </a:prstGeom>
          <a:noFill/>
        </p:spPr>
        <p:txBody>
          <a:bodyPr wrap="square" rtlCol="0">
            <a:spAutoFit/>
          </a:bodyPr>
          <a:lstStyle/>
          <a:p>
            <a:r>
              <a:rPr lang="en-US" sz="2000" b="1" dirty="0"/>
              <a:t>Telomeres: Nucleoprotein Material on ends of Chromosomes  </a:t>
            </a:r>
          </a:p>
        </p:txBody>
      </p:sp>
      <p:sp>
        <p:nvSpPr>
          <p:cNvPr id="7" name="TextBox 6"/>
          <p:cNvSpPr txBox="1"/>
          <p:nvPr/>
        </p:nvSpPr>
        <p:spPr>
          <a:xfrm>
            <a:off x="3581400" y="1905000"/>
            <a:ext cx="5029200" cy="3046988"/>
          </a:xfrm>
          <a:prstGeom prst="rect">
            <a:avLst/>
          </a:prstGeom>
          <a:ln>
            <a:solidFill>
              <a:srgbClr val="0066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dirty="0"/>
              <a:t>Telomere Shortening in Boys: Prenatal to Early Childhood </a:t>
            </a:r>
          </a:p>
          <a:p>
            <a:endParaRPr lang="en-US" sz="1600" dirty="0"/>
          </a:p>
          <a:p>
            <a:r>
              <a:rPr lang="en-US" sz="1600" dirty="0"/>
              <a:t>Higher number of childhood adverse experiences</a:t>
            </a:r>
          </a:p>
          <a:p>
            <a:endParaRPr lang="en-US" sz="1600" dirty="0"/>
          </a:p>
          <a:p>
            <a:r>
              <a:rPr lang="en-US" sz="1400" dirty="0"/>
              <a:t>Stress Exposure: Prenatal Exposure to Maternal Anxiety </a:t>
            </a:r>
          </a:p>
          <a:p>
            <a:r>
              <a:rPr lang="en-US" sz="1400" dirty="0"/>
              <a:t> </a:t>
            </a:r>
          </a:p>
          <a:p>
            <a:r>
              <a:rPr lang="en-US" sz="1400" dirty="0"/>
              <a:t>Amount of Early Poor Institutional Care</a:t>
            </a:r>
          </a:p>
          <a:p>
            <a:endParaRPr lang="en-US" sz="1400" dirty="0"/>
          </a:p>
          <a:p>
            <a:r>
              <a:rPr lang="en-US" sz="1400" dirty="0"/>
              <a:t>Living in Disadvantaged Neighborhoods</a:t>
            </a:r>
          </a:p>
          <a:p>
            <a:endParaRPr lang="en-US" sz="1400" dirty="0"/>
          </a:p>
          <a:p>
            <a:r>
              <a:rPr lang="en-US" sz="1400" dirty="0"/>
              <a:t>Exposure to violence</a:t>
            </a:r>
          </a:p>
          <a:p>
            <a:endParaRPr lang="en-US" sz="1400" dirty="0">
              <a:solidFill>
                <a:srgbClr val="9E0000"/>
              </a:solidFill>
            </a:endParaRPr>
          </a:p>
        </p:txBody>
      </p:sp>
      <p:sp>
        <p:nvSpPr>
          <p:cNvPr id="5" name="TextBox 4"/>
          <p:cNvSpPr txBox="1"/>
          <p:nvPr/>
        </p:nvSpPr>
        <p:spPr>
          <a:xfrm>
            <a:off x="457200" y="5943600"/>
            <a:ext cx="8534400" cy="52322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sz="1000" dirty="0"/>
          </a:p>
          <a:p>
            <a:r>
              <a:rPr lang="en-US" sz="900" dirty="0" err="1">
                <a:latin typeface="+mj-lt"/>
              </a:rPr>
              <a:t>Entringer</a:t>
            </a:r>
            <a:r>
              <a:rPr lang="en-US" sz="900" dirty="0">
                <a:latin typeface="+mj-lt"/>
              </a:rPr>
              <a:t>, </a:t>
            </a:r>
            <a:r>
              <a:rPr lang="en-US" sz="900" dirty="0" err="1">
                <a:latin typeface="+mj-lt"/>
              </a:rPr>
              <a:t>Epel</a:t>
            </a:r>
            <a:r>
              <a:rPr lang="en-US" sz="900" dirty="0">
                <a:latin typeface="+mj-lt"/>
              </a:rPr>
              <a:t>,. ……</a:t>
            </a:r>
            <a:r>
              <a:rPr lang="en-US" sz="900" dirty="0" err="1">
                <a:latin typeface="+mj-lt"/>
              </a:rPr>
              <a:t>Wadhwa</a:t>
            </a:r>
            <a:r>
              <a:rPr lang="en-US" sz="900" dirty="0">
                <a:latin typeface="+mj-lt"/>
              </a:rPr>
              <a:t>, P.D.  (2011);  Drury, </a:t>
            </a:r>
            <a:r>
              <a:rPr lang="en-US" sz="900" dirty="0" err="1">
                <a:latin typeface="+mj-lt"/>
              </a:rPr>
              <a:t>Theall</a:t>
            </a:r>
            <a:r>
              <a:rPr lang="en-US" sz="900" dirty="0">
                <a:latin typeface="+mj-lt"/>
              </a:rPr>
              <a:t>,.,…..Nelson, (2012).  Mitchell, </a:t>
            </a:r>
            <a:r>
              <a:rPr lang="en-US" sz="900" dirty="0" err="1">
                <a:latin typeface="+mj-lt"/>
              </a:rPr>
              <a:t>Hobcraft</a:t>
            </a:r>
            <a:r>
              <a:rPr lang="en-US" sz="900" dirty="0">
                <a:latin typeface="+mj-lt"/>
              </a:rPr>
              <a:t>, </a:t>
            </a:r>
            <a:r>
              <a:rPr lang="en-US" sz="900" dirty="0" err="1">
                <a:latin typeface="+mj-lt"/>
              </a:rPr>
              <a:t>McLanahan</a:t>
            </a:r>
            <a:r>
              <a:rPr lang="en-US" sz="900" dirty="0">
                <a:latin typeface="+mj-lt"/>
              </a:rPr>
              <a:t>,, Siegel, </a:t>
            </a:r>
            <a:r>
              <a:rPr lang="en-US" sz="900" dirty="0" err="1">
                <a:latin typeface="+mj-lt"/>
              </a:rPr>
              <a:t>Berg,Brooks</a:t>
            </a:r>
            <a:r>
              <a:rPr lang="en-US" sz="900" dirty="0">
                <a:latin typeface="+mj-lt"/>
              </a:rPr>
              <a:t>-Gunn…..</a:t>
            </a:r>
            <a:r>
              <a:rPr lang="en-US" sz="900" dirty="0" err="1">
                <a:latin typeface="+mj-lt"/>
              </a:rPr>
              <a:t>Notterman</a:t>
            </a:r>
            <a:r>
              <a:rPr lang="en-US" sz="900" dirty="0">
                <a:latin typeface="+mj-lt"/>
              </a:rPr>
              <a:t>,. (2014).  </a:t>
            </a:r>
            <a:r>
              <a:rPr lang="en-US" sz="900" dirty="0" err="1">
                <a:latin typeface="+mj-lt"/>
              </a:rPr>
              <a:t>Tyrka</a:t>
            </a:r>
            <a:r>
              <a:rPr lang="en-US" sz="900" dirty="0">
                <a:latin typeface="+mj-lt"/>
              </a:rPr>
              <a:t> e al., 2010) , </a:t>
            </a:r>
            <a:r>
              <a:rPr lang="en-US" sz="900" dirty="0" err="1">
                <a:latin typeface="+mj-lt"/>
              </a:rPr>
              <a:t>Shalev</a:t>
            </a:r>
            <a:r>
              <a:rPr lang="en-US" sz="900" dirty="0">
                <a:latin typeface="+mj-lt"/>
              </a:rPr>
              <a:t> et al., 2012).</a:t>
            </a:r>
          </a:p>
        </p:txBody>
      </p:sp>
      <p:sp>
        <p:nvSpPr>
          <p:cNvPr id="3" name="TextBox 2"/>
          <p:cNvSpPr txBox="1"/>
          <p:nvPr/>
        </p:nvSpPr>
        <p:spPr>
          <a:xfrm>
            <a:off x="304800" y="1981200"/>
            <a:ext cx="2438400" cy="2616101"/>
          </a:xfrm>
          <a:prstGeom prst="rect">
            <a:avLst/>
          </a:prstGeom>
          <a:noFill/>
          <a:ln>
            <a:solidFill>
              <a:srgbClr val="9E0000"/>
            </a:solidFill>
          </a:ln>
        </p:spPr>
        <p:txBody>
          <a:bodyPr wrap="square" rtlCol="0">
            <a:spAutoFit/>
          </a:bodyPr>
          <a:lstStyle/>
          <a:p>
            <a:pPr algn="ctr"/>
            <a:r>
              <a:rPr lang="en-US" sz="1800" dirty="0"/>
              <a:t>Shortened Telomeres in Adults</a:t>
            </a:r>
          </a:p>
          <a:p>
            <a:pPr algn="ctr"/>
            <a:endParaRPr lang="en-US" sz="1600" b="1" dirty="0">
              <a:solidFill>
                <a:srgbClr val="9E0000"/>
              </a:solidFill>
            </a:endParaRPr>
          </a:p>
          <a:p>
            <a:pPr algn="ctr"/>
            <a:r>
              <a:rPr lang="en-US" sz="1600" dirty="0"/>
              <a:t>dementia, </a:t>
            </a:r>
          </a:p>
          <a:p>
            <a:pPr algn="ctr"/>
            <a:r>
              <a:rPr lang="en-US" sz="1600" dirty="0"/>
              <a:t>osteoporosis, </a:t>
            </a:r>
          </a:p>
          <a:p>
            <a:pPr algn="ctr"/>
            <a:r>
              <a:rPr lang="en-US" sz="1600" dirty="0"/>
              <a:t>diabetes, </a:t>
            </a:r>
          </a:p>
          <a:p>
            <a:pPr algn="ctr"/>
            <a:r>
              <a:rPr lang="en-US" sz="1600" dirty="0"/>
              <a:t>stroke, </a:t>
            </a:r>
          </a:p>
          <a:p>
            <a:pPr algn="ctr"/>
            <a:r>
              <a:rPr lang="en-US" sz="1600" dirty="0"/>
              <a:t>cardiovascular disease, </a:t>
            </a:r>
          </a:p>
          <a:p>
            <a:pPr algn="ctr"/>
            <a:r>
              <a:rPr lang="en-US" sz="1600" dirty="0"/>
              <a:t>alcoholism, </a:t>
            </a:r>
          </a:p>
          <a:p>
            <a:pPr algn="ctr"/>
            <a:r>
              <a:rPr lang="en-US" sz="1600" dirty="0"/>
              <a:t>stress</a:t>
            </a:r>
          </a:p>
        </p:txBody>
      </p:sp>
    </p:spTree>
    <p:extLst>
      <p:ext uri="{BB962C8B-B14F-4D97-AF65-F5344CB8AC3E}">
        <p14:creationId xmlns:p14="http://schemas.microsoft.com/office/powerpoint/2010/main" val="2133777884"/>
      </p:ext>
    </p:extLst>
  </p:cSld>
  <p:clrMapOvr>
    <a:masterClrMapping/>
  </p:clrMapOvr>
  <p:transition spd="med">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382000" cy="707886"/>
          </a:xfrm>
          <a:prstGeom prst="rect">
            <a:avLst/>
          </a:prstGeom>
          <a:noFill/>
        </p:spPr>
        <p:txBody>
          <a:bodyPr wrap="square" rtlCol="0">
            <a:spAutoFit/>
          </a:bodyPr>
          <a:lstStyle/>
          <a:p>
            <a:r>
              <a:rPr lang="en-US" sz="2000" b="1" dirty="0"/>
              <a:t>Michigan Longitudinal Study (MLS):  Family risk for alcoholism and co-active psychopathology (1987 – 2018)</a:t>
            </a:r>
          </a:p>
        </p:txBody>
      </p:sp>
      <p:sp>
        <p:nvSpPr>
          <p:cNvPr id="3" name="TextBox 2"/>
          <p:cNvSpPr txBox="1"/>
          <p:nvPr/>
        </p:nvSpPr>
        <p:spPr>
          <a:xfrm>
            <a:off x="381000" y="1447800"/>
            <a:ext cx="8077200" cy="5324535"/>
          </a:xfrm>
          <a:prstGeom prst="rect">
            <a:avLst/>
          </a:prstGeom>
          <a:noFill/>
        </p:spPr>
        <p:txBody>
          <a:bodyPr wrap="square" rtlCol="0">
            <a:spAutoFit/>
          </a:bodyPr>
          <a:lstStyle/>
          <a:p>
            <a:r>
              <a:rPr lang="en-US" sz="2000" dirty="0"/>
              <a:t>Population based community recruitment strategy</a:t>
            </a:r>
          </a:p>
          <a:p>
            <a:endParaRPr lang="en-US" sz="2000" dirty="0"/>
          </a:p>
          <a:p>
            <a:r>
              <a:rPr lang="en-US" sz="2000" dirty="0"/>
              <a:t>466 families:  </a:t>
            </a:r>
          </a:p>
          <a:p>
            <a:r>
              <a:rPr lang="en-US" sz="2000" dirty="0"/>
              <a:t>N = ~ 2600 individuals (data on mothers, fathers, all children)</a:t>
            </a:r>
          </a:p>
          <a:p>
            <a:endParaRPr lang="en-US" sz="2000" dirty="0"/>
          </a:p>
          <a:p>
            <a:r>
              <a:rPr lang="en-US" sz="2000" dirty="0"/>
              <a:t>Recruitment: Based solely on father characteristics</a:t>
            </a:r>
          </a:p>
          <a:p>
            <a:r>
              <a:rPr lang="en-US" sz="2000" dirty="0"/>
              <a:t>	At least one 3-5 year old son</a:t>
            </a:r>
          </a:p>
          <a:p>
            <a:r>
              <a:rPr lang="en-US" sz="2000" dirty="0"/>
              <a:t>	Biological parents, residential (in beginning)</a:t>
            </a:r>
          </a:p>
          <a:p>
            <a:endParaRPr lang="en-US" sz="2000" dirty="0"/>
          </a:p>
          <a:p>
            <a:r>
              <a:rPr lang="en-US" sz="2000" dirty="0"/>
              <a:t>After recruitment: Three groups emerged with respect to father characteristics</a:t>
            </a:r>
          </a:p>
          <a:p>
            <a:endParaRPr lang="en-US" sz="2000" dirty="0"/>
          </a:p>
          <a:p>
            <a:r>
              <a:rPr lang="en-US" sz="2000" dirty="0"/>
              <a:t>High risk families:  	Alcoholic fathers &amp;  High antisocial behavior</a:t>
            </a:r>
          </a:p>
          <a:p>
            <a:r>
              <a:rPr lang="en-US" sz="2000" dirty="0"/>
              <a:t>Medium risk families:  	Alcoholic father</a:t>
            </a:r>
          </a:p>
          <a:p>
            <a:r>
              <a:rPr lang="en-US" sz="2000" dirty="0"/>
              <a:t>Low risk families: 	No alcoholic father</a:t>
            </a:r>
          </a:p>
          <a:p>
            <a:endParaRPr lang="en-US" sz="2000" dirty="0"/>
          </a:p>
          <a:p>
            <a:r>
              <a:rPr lang="en-US" sz="2000" dirty="0"/>
              <a:t>	</a:t>
            </a:r>
          </a:p>
        </p:txBody>
      </p:sp>
    </p:spTree>
    <p:extLst>
      <p:ext uri="{BB962C8B-B14F-4D97-AF65-F5344CB8AC3E}">
        <p14:creationId xmlns:p14="http://schemas.microsoft.com/office/powerpoint/2010/main" val="4230408408"/>
      </p:ext>
    </p:extLst>
  </p:cSld>
  <p:clrMapOvr>
    <a:masterClrMapping/>
  </p:clrMapOvr>
  <p:transition spd="med">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5800" y="5943600"/>
            <a:ext cx="4191000" cy="430887"/>
          </a:xfrm>
          <a:prstGeom prst="rect">
            <a:avLst/>
          </a:prstGeom>
          <a:noFill/>
        </p:spPr>
        <p:txBody>
          <a:bodyPr wrap="square" rtlCol="0">
            <a:spAutoFit/>
          </a:bodyPr>
          <a:lstStyle/>
          <a:p>
            <a:r>
              <a:rPr lang="en-US" sz="1100" dirty="0"/>
              <a:t>Fitzgerald,  Sullivan,  Zucker, </a:t>
            </a:r>
            <a:r>
              <a:rPr lang="en-US" sz="1100" dirty="0" err="1"/>
              <a:t>Bruckel</a:t>
            </a:r>
            <a:r>
              <a:rPr lang="en-US" sz="1100" dirty="0"/>
              <a:t>, Schneider, &amp; Noll,  (1993) </a:t>
            </a:r>
          </a:p>
          <a:p>
            <a:r>
              <a:rPr lang="en-US" sz="1100" dirty="0"/>
              <a:t>Zucker, Kincaid, Fitzgerald, &amp; Bingham, (1995).   </a:t>
            </a:r>
          </a:p>
        </p:txBody>
      </p:sp>
      <p:graphicFrame>
        <p:nvGraphicFramePr>
          <p:cNvPr id="5" name="Table 4"/>
          <p:cNvGraphicFramePr>
            <a:graphicFrameLocks noGrp="1"/>
          </p:cNvGraphicFramePr>
          <p:nvPr>
            <p:extLst>
              <p:ext uri="{D42A27DB-BD31-4B8C-83A1-F6EECF244321}">
                <p14:modId xmlns:p14="http://schemas.microsoft.com/office/powerpoint/2010/main" val="1846784272"/>
              </p:ext>
            </p:extLst>
          </p:nvPr>
        </p:nvGraphicFramePr>
        <p:xfrm>
          <a:off x="1600200" y="1524000"/>
          <a:ext cx="6096000" cy="296672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3118333025"/>
                    </a:ext>
                  </a:extLst>
                </a:gridCol>
              </a:tblGrid>
              <a:tr h="370840">
                <a:tc>
                  <a:txBody>
                    <a:bodyPr/>
                    <a:lstStyle/>
                    <a:p>
                      <a:r>
                        <a:rPr lang="en-US" sz="1800" b="1" dirty="0">
                          <a:solidFill>
                            <a:schemeClr val="tx1"/>
                          </a:solidFill>
                          <a:latin typeface="Times New Roman" panose="02020603050405020304" pitchFamily="18" charset="0"/>
                          <a:cs typeface="Times New Roman" panose="02020603050405020304" pitchFamily="18" charset="0"/>
                        </a:rPr>
                        <a:t>MLS: Preschool age Male COAs</a:t>
                      </a:r>
                      <a:endParaRPr lang="en-US"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18136076"/>
                  </a:ext>
                </a:extLst>
              </a:tr>
              <a:tr h="370840">
                <a:tc>
                  <a:txBody>
                    <a:bodyPr/>
                    <a:lstStyle/>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10531171"/>
                  </a:ext>
                </a:extLst>
              </a:tr>
              <a:tr h="370840">
                <a:tc>
                  <a:txBody>
                    <a:bodyPr/>
                    <a:lstStyle/>
                    <a:p>
                      <a:r>
                        <a:rPr lang="en-US" dirty="0">
                          <a:latin typeface="Times New Roman" panose="02020603050405020304" pitchFamily="18" charset="0"/>
                          <a:cs typeface="Times New Roman" panose="02020603050405020304" pitchFamily="18" charset="0"/>
                        </a:rPr>
                        <a:t>High levels of hyperactivity</a:t>
                      </a:r>
                    </a:p>
                  </a:txBody>
                  <a:tcPr/>
                </a:tc>
                <a:extLst>
                  <a:ext uri="{0D108BD9-81ED-4DB2-BD59-A6C34878D82A}">
                    <a16:rowId xmlns:a16="http://schemas.microsoft.com/office/drawing/2014/main" val="699441045"/>
                  </a:ext>
                </a:extLst>
              </a:tr>
              <a:tr h="370840">
                <a:tc>
                  <a:txBody>
                    <a:bodyPr/>
                    <a:lstStyle/>
                    <a:p>
                      <a:r>
                        <a:rPr lang="en-US" dirty="0">
                          <a:latin typeface="Times New Roman" panose="02020603050405020304" pitchFamily="18" charset="0"/>
                          <a:cs typeface="Times New Roman" panose="02020603050405020304" pitchFamily="18" charset="0"/>
                        </a:rPr>
                        <a:t>High negative</a:t>
                      </a:r>
                      <a:r>
                        <a:rPr lang="en-US" baseline="0" dirty="0">
                          <a:latin typeface="Times New Roman" panose="02020603050405020304" pitchFamily="18" charset="0"/>
                          <a:cs typeface="Times New Roman" panose="02020603050405020304" pitchFamily="18" charset="0"/>
                        </a:rPr>
                        <a:t> mood and difficulty temperament</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06225775"/>
                  </a:ext>
                </a:extLst>
              </a:tr>
              <a:tr h="370840">
                <a:tc>
                  <a:txBody>
                    <a:bodyPr/>
                    <a:lstStyle/>
                    <a:p>
                      <a:r>
                        <a:rPr lang="en-US" dirty="0">
                          <a:latin typeface="Times New Roman" panose="02020603050405020304" pitchFamily="18" charset="0"/>
                          <a:cs typeface="Times New Roman" panose="02020603050405020304" pitchFamily="18" charset="0"/>
                        </a:rPr>
                        <a:t>High levels</a:t>
                      </a:r>
                      <a:r>
                        <a:rPr lang="en-US" baseline="0" dirty="0">
                          <a:latin typeface="Times New Roman" panose="02020603050405020304" pitchFamily="18" charset="0"/>
                          <a:cs typeface="Times New Roman" panose="02020603050405020304" pitchFamily="18" charset="0"/>
                        </a:rPr>
                        <a:t> of problematic social relationships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78671176"/>
                  </a:ext>
                </a:extLst>
              </a:tr>
              <a:tr h="370840">
                <a:tc>
                  <a:txBody>
                    <a:bodyPr/>
                    <a:lstStyle/>
                    <a:p>
                      <a:r>
                        <a:rPr lang="en-US" dirty="0">
                          <a:latin typeface="Times New Roman" panose="02020603050405020304" pitchFamily="18" charset="0"/>
                          <a:cs typeface="Times New Roman" panose="02020603050405020304" pitchFamily="18" charset="0"/>
                        </a:rPr>
                        <a:t>High levels of cognitive deficits</a:t>
                      </a:r>
                    </a:p>
                  </a:txBody>
                  <a:tcPr/>
                </a:tc>
                <a:extLst>
                  <a:ext uri="{0D108BD9-81ED-4DB2-BD59-A6C34878D82A}">
                    <a16:rowId xmlns:a16="http://schemas.microsoft.com/office/drawing/2014/main" val="1769989167"/>
                  </a:ext>
                </a:extLst>
              </a:tr>
              <a:tr h="370840">
                <a:tc>
                  <a:txBody>
                    <a:bodyPr/>
                    <a:lstStyle/>
                    <a:p>
                      <a:r>
                        <a:rPr lang="en-US" dirty="0">
                          <a:latin typeface="Times New Roman" panose="02020603050405020304" pitchFamily="18" charset="0"/>
                          <a:cs typeface="Times New Roman" panose="02020603050405020304" pitchFamily="18" charset="0"/>
                        </a:rPr>
                        <a:t>High levels</a:t>
                      </a:r>
                      <a:r>
                        <a:rPr lang="en-US" baseline="0" dirty="0">
                          <a:latin typeface="Times New Roman" panose="02020603050405020304" pitchFamily="18" charset="0"/>
                          <a:cs typeface="Times New Roman" panose="02020603050405020304" pitchFamily="18" charset="0"/>
                        </a:rPr>
                        <a:t> of aggression</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81605565"/>
                  </a:ext>
                </a:extLst>
              </a:tr>
              <a:tr h="370840">
                <a:tc>
                  <a:txBody>
                    <a:bodyPr/>
                    <a:lstStyle/>
                    <a:p>
                      <a:r>
                        <a:rPr lang="en-US" dirty="0">
                          <a:latin typeface="Times New Roman" panose="02020603050405020304" pitchFamily="18" charset="0"/>
                          <a:cs typeface="Times New Roman" panose="02020603050405020304" pitchFamily="18" charset="0"/>
                        </a:rPr>
                        <a:t>Precocious cognitive schemas</a:t>
                      </a:r>
                      <a:r>
                        <a:rPr lang="en-US" baseline="0" dirty="0">
                          <a:latin typeface="Times New Roman" panose="02020603050405020304" pitchFamily="18" charset="0"/>
                          <a:cs typeface="Times New Roman" panose="02020603050405020304" pitchFamily="18" charset="0"/>
                        </a:rPr>
                        <a:t> about alcohol and drugs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61422065"/>
                  </a:ext>
                </a:extLst>
              </a:tr>
            </a:tbl>
          </a:graphicData>
        </a:graphic>
      </p:graphicFrame>
    </p:spTree>
    <p:extLst>
      <p:ext uri="{BB962C8B-B14F-4D97-AF65-F5344CB8AC3E}">
        <p14:creationId xmlns:p14="http://schemas.microsoft.com/office/powerpoint/2010/main" val="4058795361"/>
      </p:ext>
    </p:extLst>
  </p:cSld>
  <p:clrMapOvr>
    <a:masterClrMapping/>
  </p:clrMapOvr>
  <p:transition spd="med">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4" name="Text Box 4"/>
          <p:cNvSpPr txBox="1">
            <a:spLocks noChangeArrowheads="1"/>
          </p:cNvSpPr>
          <p:nvPr/>
        </p:nvSpPr>
        <p:spPr bwMode="auto">
          <a:xfrm>
            <a:off x="5410200" y="5867400"/>
            <a:ext cx="3048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ltLang="en-US" sz="1000" dirty="0">
              <a:latin typeface="Times New Roman" panose="02020603050405020304" pitchFamily="18" charset="0"/>
            </a:endParaRPr>
          </a:p>
          <a:p>
            <a:endParaRPr lang="en-US" altLang="en-US" sz="1000" dirty="0"/>
          </a:p>
          <a:p>
            <a:endParaRPr lang="en-US" altLang="en-US" sz="1000" dirty="0">
              <a:latin typeface="Times New Roman" panose="02020603050405020304" pitchFamily="18" charset="0"/>
            </a:endParaRPr>
          </a:p>
          <a:p>
            <a:r>
              <a:rPr lang="en-US" altLang="en-US" sz="1000" dirty="0" err="1">
                <a:latin typeface="Times New Roman" panose="02020603050405020304" pitchFamily="18" charset="0"/>
              </a:rPr>
              <a:t>Mayzer</a:t>
            </a:r>
            <a:r>
              <a:rPr lang="en-US" altLang="en-US" sz="1000" dirty="0">
                <a:latin typeface="Times New Roman" panose="02020603050405020304" pitchFamily="18" charset="0"/>
              </a:rPr>
              <a:t>, R., Fitzgerald, H. E. &amp; Zucker, R. A. (2009).  </a:t>
            </a:r>
          </a:p>
        </p:txBody>
      </p:sp>
      <p:graphicFrame>
        <p:nvGraphicFramePr>
          <p:cNvPr id="2" name="Table 1"/>
          <p:cNvGraphicFramePr>
            <a:graphicFrameLocks noGrp="1"/>
          </p:cNvGraphicFramePr>
          <p:nvPr>
            <p:extLst>
              <p:ext uri="{D42A27DB-BD31-4B8C-83A1-F6EECF244321}">
                <p14:modId xmlns:p14="http://schemas.microsoft.com/office/powerpoint/2010/main" val="665831962"/>
              </p:ext>
            </p:extLst>
          </p:nvPr>
        </p:nvGraphicFramePr>
        <p:xfrm>
          <a:off x="533400" y="1219200"/>
          <a:ext cx="7848600" cy="3977640"/>
        </p:xfrm>
        <a:graphic>
          <a:graphicData uri="http://schemas.openxmlformats.org/drawingml/2006/table">
            <a:tbl>
              <a:tblPr firstRow="1" bandRow="1">
                <a:tableStyleId>{5C22544A-7EE6-4342-B048-85BDC9FD1C3A}</a:tableStyleId>
              </a:tblPr>
              <a:tblGrid>
                <a:gridCol w="7848600">
                  <a:extLst>
                    <a:ext uri="{9D8B030D-6E8A-4147-A177-3AD203B41FA5}">
                      <a16:colId xmlns:a16="http://schemas.microsoft.com/office/drawing/2014/main" val="4142028843"/>
                    </a:ext>
                  </a:extLst>
                </a:gridCol>
              </a:tblGrid>
              <a:tr h="370840">
                <a:tc>
                  <a:txBody>
                    <a:bodyPr/>
                    <a:lstStyle/>
                    <a:p>
                      <a:r>
                        <a:rPr lang="en-US" altLang="en-US" sz="1800" b="1" dirty="0">
                          <a:solidFill>
                            <a:schemeClr val="tx1"/>
                          </a:solidFill>
                          <a:latin typeface="Times New Roman" panose="02020603050405020304" pitchFamily="18" charset="0"/>
                          <a:cs typeface="Times New Roman" panose="02020603050405020304" pitchFamily="18" charset="0"/>
                        </a:rPr>
                        <a:t>MLS: High Risk Preschool Boys (3-5 </a:t>
                      </a:r>
                      <a:r>
                        <a:rPr lang="en-US" altLang="en-US" sz="1800" b="1" dirty="0" err="1">
                          <a:solidFill>
                            <a:schemeClr val="tx1"/>
                          </a:solidFill>
                          <a:latin typeface="Times New Roman" panose="02020603050405020304" pitchFamily="18" charset="0"/>
                          <a:cs typeface="Times New Roman" panose="02020603050405020304" pitchFamily="18" charset="0"/>
                        </a:rPr>
                        <a:t>yrs</a:t>
                      </a:r>
                      <a:r>
                        <a:rPr lang="en-US" altLang="en-US" sz="1800" b="1" dirty="0">
                          <a:solidFill>
                            <a:schemeClr val="tx1"/>
                          </a:solidFill>
                          <a:latin typeface="Times New Roman" panose="02020603050405020304" pitchFamily="18" charset="0"/>
                          <a:cs typeface="Times New Roman" panose="02020603050405020304" pitchFamily="18" charset="0"/>
                        </a:rPr>
                        <a:t>) as Adolescents (12-14 </a:t>
                      </a:r>
                      <a:r>
                        <a:rPr lang="en-US" altLang="en-US" sz="1800" b="1" dirty="0" err="1">
                          <a:solidFill>
                            <a:schemeClr val="tx1"/>
                          </a:solidFill>
                          <a:latin typeface="Times New Roman" panose="02020603050405020304" pitchFamily="18" charset="0"/>
                          <a:cs typeface="Times New Roman" panose="02020603050405020304" pitchFamily="18" charset="0"/>
                        </a:rPr>
                        <a:t>yrs</a:t>
                      </a:r>
                      <a:r>
                        <a:rPr lang="en-US" altLang="en-US" sz="1800" b="1" dirty="0">
                          <a:solidFill>
                            <a:schemeClr val="tx1"/>
                          </a:solidFill>
                          <a:latin typeface="Times New Roman" panose="02020603050405020304" pitchFamily="18" charset="0"/>
                          <a:cs typeface="Times New Roman" panose="02020603050405020304" pitchFamily="18" charset="0"/>
                        </a:rPr>
                        <a:t>) : Early drinkers</a:t>
                      </a:r>
                      <a:endParaRPr lang="en-US"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49165137"/>
                  </a:ext>
                </a:extLst>
              </a:tr>
              <a:tr h="370840">
                <a:tc>
                  <a:txBody>
                    <a:bodyPr/>
                    <a:lstStyle/>
                    <a:p>
                      <a:r>
                        <a:rPr lang="en-US" altLang="en-US" sz="1800" dirty="0">
                          <a:latin typeface="Times New Roman" panose="02020603050405020304" pitchFamily="18" charset="0"/>
                          <a:cs typeface="Times New Roman" panose="02020603050405020304" pitchFamily="18" charset="0"/>
                        </a:rPr>
                        <a:t>Weaker family structure (cohesion and organization</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9650564"/>
                  </a:ext>
                </a:extLst>
              </a:tr>
              <a:tr h="370840">
                <a:tc>
                  <a:txBody>
                    <a:bodyPr/>
                    <a:lstStyle/>
                    <a:p>
                      <a:r>
                        <a:rPr lang="en-US" altLang="en-US" sz="1800" dirty="0">
                          <a:latin typeface="Times New Roman" panose="02020603050405020304" pitchFamily="18" charset="0"/>
                          <a:cs typeface="Times New Roman" panose="02020603050405020304" pitchFamily="18" charset="0"/>
                        </a:rPr>
                        <a:t>More negative self-evaluations (school, conduct/morality, global self-worth</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47904196"/>
                  </a:ext>
                </a:extLst>
              </a:tr>
              <a:tr h="370840">
                <a:tc>
                  <a:txBody>
                    <a:bodyPr/>
                    <a:lstStyle/>
                    <a:p>
                      <a:r>
                        <a:rPr lang="en-US" altLang="en-US" sz="1800" dirty="0">
                          <a:latin typeface="Times New Roman" panose="02020603050405020304" pitchFamily="18" charset="0"/>
                          <a:cs typeface="Times New Roman" panose="02020603050405020304" pitchFamily="18" charset="0"/>
                        </a:rPr>
                        <a:t>Weaker family orientations (intellectual-cultural and moral-religious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658892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a:latin typeface="Times New Roman" panose="02020603050405020304" pitchFamily="18" charset="0"/>
                          <a:cs typeface="Times New Roman" panose="02020603050405020304" pitchFamily="18" charset="0"/>
                        </a:rPr>
                        <a:t>More family conflict</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820875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a:latin typeface="Times New Roman" panose="02020603050405020304" pitchFamily="18" charset="0"/>
                          <a:cs typeface="Times New Roman" panose="02020603050405020304" pitchFamily="18" charset="0"/>
                        </a:rPr>
                        <a:t>More internalizing and externalizing behavior problems</a:t>
                      </a:r>
                    </a:p>
                  </a:txBody>
                  <a:tcPr/>
                </a:tc>
                <a:extLst>
                  <a:ext uri="{0D108BD9-81ED-4DB2-BD59-A6C34878D82A}">
                    <a16:rowId xmlns:a16="http://schemas.microsoft.com/office/drawing/2014/main" val="35017480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a:latin typeface="Times New Roman" panose="02020603050405020304" pitchFamily="18" charset="0"/>
                          <a:cs typeface="Times New Roman" panose="02020603050405020304" pitchFamily="18" charset="0"/>
                        </a:rPr>
                        <a:t>More antisocial behavior</a:t>
                      </a:r>
                    </a:p>
                  </a:txBody>
                  <a:tcPr/>
                </a:tc>
                <a:extLst>
                  <a:ext uri="{0D108BD9-81ED-4DB2-BD59-A6C34878D82A}">
                    <a16:rowId xmlns:a16="http://schemas.microsoft.com/office/drawing/2014/main" val="6969548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a:latin typeface="Times New Roman" panose="02020603050405020304" pitchFamily="18" charset="0"/>
                          <a:cs typeface="Times New Roman" panose="02020603050405020304" pitchFamily="18" charset="0"/>
                        </a:rPr>
                        <a:t>More association with delinquent peers and peers with juvenile justice contact</a:t>
                      </a:r>
                    </a:p>
                  </a:txBody>
                  <a:tcPr/>
                </a:tc>
                <a:extLst>
                  <a:ext uri="{0D108BD9-81ED-4DB2-BD59-A6C34878D82A}">
                    <a16:rowId xmlns:a16="http://schemas.microsoft.com/office/drawing/2014/main" val="179526463"/>
                  </a:ext>
                </a:extLst>
              </a:tr>
              <a:tr h="370840">
                <a:tc>
                  <a:txBody>
                    <a:bodyPr/>
                    <a:lstStyle/>
                    <a:p>
                      <a:r>
                        <a:rPr lang="en-US" altLang="en-US" sz="1800" dirty="0">
                          <a:latin typeface="Times New Roman" panose="02020603050405020304" pitchFamily="18" charset="0"/>
                          <a:cs typeface="Times New Roman" panose="02020603050405020304" pitchFamily="18" charset="0"/>
                        </a:rPr>
                        <a:t>Less association with peers involved in conventional activities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83428867"/>
                  </a:ext>
                </a:extLst>
              </a:tr>
              <a:tr h="370840">
                <a:tc>
                  <a:txBody>
                    <a:bodyPr/>
                    <a:lstStyle/>
                    <a:p>
                      <a:endParaRPr lang="en-US" dirty="0"/>
                    </a:p>
                  </a:txBody>
                  <a:tcPr/>
                </a:tc>
                <a:extLst>
                  <a:ext uri="{0D108BD9-81ED-4DB2-BD59-A6C34878D82A}">
                    <a16:rowId xmlns:a16="http://schemas.microsoft.com/office/drawing/2014/main" val="3145948375"/>
                  </a:ext>
                </a:extLst>
              </a:tr>
            </a:tbl>
          </a:graphicData>
        </a:graphic>
      </p:graphicFrame>
    </p:spTree>
    <p:extLst>
      <p:ext uri="{BB962C8B-B14F-4D97-AF65-F5344CB8AC3E}">
        <p14:creationId xmlns:p14="http://schemas.microsoft.com/office/powerpoint/2010/main" val="1122559235"/>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0" name="Text Box 4"/>
          <p:cNvSpPr txBox="1">
            <a:spLocks noChangeArrowheads="1"/>
          </p:cNvSpPr>
          <p:nvPr/>
        </p:nvSpPr>
        <p:spPr bwMode="auto">
          <a:xfrm>
            <a:off x="6324600" y="6172200"/>
            <a:ext cx="27432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endParaRPr lang="en-US" altLang="en-US" sz="1200" dirty="0"/>
          </a:p>
          <a:p>
            <a:pPr eaLnBrk="0" hangingPunct="0">
              <a:spcBef>
                <a:spcPct val="50000"/>
              </a:spcBef>
            </a:pPr>
            <a:r>
              <a:rPr lang="en-US" altLang="en-US" sz="1200" dirty="0"/>
              <a:t>Puttler,  Zucker,  &amp; Fitzgerald. (2018).  </a:t>
            </a:r>
          </a:p>
        </p:txBody>
      </p:sp>
      <p:graphicFrame>
        <p:nvGraphicFramePr>
          <p:cNvPr id="2" name="Table 1"/>
          <p:cNvGraphicFramePr>
            <a:graphicFrameLocks noGrp="1"/>
          </p:cNvGraphicFramePr>
          <p:nvPr>
            <p:extLst>
              <p:ext uri="{D42A27DB-BD31-4B8C-83A1-F6EECF244321}">
                <p14:modId xmlns:p14="http://schemas.microsoft.com/office/powerpoint/2010/main" val="2038118953"/>
              </p:ext>
            </p:extLst>
          </p:nvPr>
        </p:nvGraphicFramePr>
        <p:xfrm>
          <a:off x="990600" y="914400"/>
          <a:ext cx="5410200" cy="5461000"/>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897769326"/>
                    </a:ext>
                  </a:extLst>
                </a:gridCol>
              </a:tblGrid>
              <a:tr h="370840">
                <a:tc>
                  <a:txBody>
                    <a:bodyPr/>
                    <a:lstStyle/>
                    <a:p>
                      <a:r>
                        <a:rPr lang="en-US" dirty="0">
                          <a:solidFill>
                            <a:schemeClr val="tx1"/>
                          </a:solidFill>
                        </a:rPr>
                        <a:t>MLS: Characteristics</a:t>
                      </a:r>
                      <a:r>
                        <a:rPr lang="en-US" baseline="0" dirty="0">
                          <a:solidFill>
                            <a:schemeClr val="tx1"/>
                          </a:solidFill>
                        </a:rPr>
                        <a:t> of 18-20 </a:t>
                      </a:r>
                      <a:r>
                        <a:rPr lang="en-US" baseline="0" dirty="0" err="1">
                          <a:solidFill>
                            <a:schemeClr val="tx1"/>
                          </a:solidFill>
                        </a:rPr>
                        <a:t>yr</a:t>
                      </a:r>
                      <a:r>
                        <a:rPr lang="en-US" baseline="0" dirty="0">
                          <a:solidFill>
                            <a:schemeClr val="tx1"/>
                          </a:solidFill>
                        </a:rPr>
                        <a:t> old sons from high risk families</a:t>
                      </a:r>
                      <a:endParaRPr lang="en-US" dirty="0">
                        <a:solidFill>
                          <a:schemeClr val="tx1"/>
                        </a:solidFill>
                      </a:endParaRPr>
                    </a:p>
                  </a:txBody>
                  <a:tcPr/>
                </a:tc>
                <a:extLst>
                  <a:ext uri="{0D108BD9-81ED-4DB2-BD59-A6C34878D82A}">
                    <a16:rowId xmlns:a16="http://schemas.microsoft.com/office/drawing/2014/main" val="3462721162"/>
                  </a:ext>
                </a:extLst>
              </a:tr>
              <a:tr h="370840">
                <a:tc>
                  <a:txBody>
                    <a:bodyPr/>
                    <a:lstStyle/>
                    <a:p>
                      <a:r>
                        <a:rPr lang="en-US" dirty="0">
                          <a:latin typeface="Times New Roman" panose="02020603050405020304" pitchFamily="18" charset="0"/>
                          <a:cs typeface="Times New Roman" panose="02020603050405020304" pitchFamily="18" charset="0"/>
                        </a:rPr>
                        <a:t>Self regulatory dysfunction</a:t>
                      </a:r>
                    </a:p>
                  </a:txBody>
                  <a:tcPr/>
                </a:tc>
                <a:extLst>
                  <a:ext uri="{0D108BD9-81ED-4DB2-BD59-A6C34878D82A}">
                    <a16:rowId xmlns:a16="http://schemas.microsoft.com/office/drawing/2014/main" val="285618999"/>
                  </a:ext>
                </a:extLst>
              </a:tr>
              <a:tr h="370840">
                <a:tc>
                  <a:txBody>
                    <a:bodyPr/>
                    <a:lstStyle/>
                    <a:p>
                      <a:r>
                        <a:rPr lang="en-US" dirty="0">
                          <a:latin typeface="Times New Roman" panose="02020603050405020304" pitchFamily="18" charset="0"/>
                          <a:cs typeface="Times New Roman" panose="02020603050405020304" pitchFamily="18" charset="0"/>
                        </a:rPr>
                        <a:t>Difficult temperament</a:t>
                      </a:r>
                    </a:p>
                  </a:txBody>
                  <a:tcPr/>
                </a:tc>
                <a:extLst>
                  <a:ext uri="{0D108BD9-81ED-4DB2-BD59-A6C34878D82A}">
                    <a16:rowId xmlns:a16="http://schemas.microsoft.com/office/drawing/2014/main" val="3183299051"/>
                  </a:ext>
                </a:extLst>
              </a:tr>
              <a:tr h="370840">
                <a:tc>
                  <a:txBody>
                    <a:bodyPr/>
                    <a:lstStyle/>
                    <a:p>
                      <a:r>
                        <a:rPr lang="en-US" dirty="0">
                          <a:latin typeface="Times New Roman" panose="02020603050405020304" pitchFamily="18" charset="0"/>
                          <a:cs typeface="Times New Roman" panose="02020603050405020304" pitchFamily="18" charset="0"/>
                        </a:rPr>
                        <a:t>Attachment relationships problems</a:t>
                      </a:r>
                    </a:p>
                  </a:txBody>
                  <a:tcPr/>
                </a:tc>
                <a:extLst>
                  <a:ext uri="{0D108BD9-81ED-4DB2-BD59-A6C34878D82A}">
                    <a16:rowId xmlns:a16="http://schemas.microsoft.com/office/drawing/2014/main" val="519463376"/>
                  </a:ext>
                </a:extLst>
              </a:tr>
              <a:tr h="370840">
                <a:tc>
                  <a:txBody>
                    <a:bodyPr/>
                    <a:lstStyle/>
                    <a:p>
                      <a:r>
                        <a:rPr lang="en-US" dirty="0">
                          <a:latin typeface="Times New Roman" panose="02020603050405020304" pitchFamily="18" charset="0"/>
                          <a:cs typeface="Times New Roman" panose="02020603050405020304" pitchFamily="18" charset="0"/>
                        </a:rPr>
                        <a:t>Activation relationship problems</a:t>
                      </a:r>
                    </a:p>
                  </a:txBody>
                  <a:tcPr/>
                </a:tc>
                <a:extLst>
                  <a:ext uri="{0D108BD9-81ED-4DB2-BD59-A6C34878D82A}">
                    <a16:rowId xmlns:a16="http://schemas.microsoft.com/office/drawing/2014/main" val="2198124566"/>
                  </a:ext>
                </a:extLst>
              </a:tr>
              <a:tr h="370840">
                <a:tc>
                  <a:txBody>
                    <a:bodyPr/>
                    <a:lstStyle/>
                    <a:p>
                      <a:r>
                        <a:rPr lang="en-US" dirty="0">
                          <a:latin typeface="Times New Roman" panose="02020603050405020304" pitchFamily="18" charset="0"/>
                          <a:cs typeface="Times New Roman" panose="02020603050405020304" pitchFamily="18" charset="0"/>
                        </a:rPr>
                        <a:t>Internalizing</a:t>
                      </a:r>
                      <a:r>
                        <a:rPr lang="en-US" baseline="0" dirty="0">
                          <a:latin typeface="Times New Roman" panose="02020603050405020304" pitchFamily="18" charset="0"/>
                          <a:cs typeface="Times New Roman" panose="02020603050405020304" pitchFamily="18" charset="0"/>
                        </a:rPr>
                        <a:t> behavior problems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87067823"/>
                  </a:ext>
                </a:extLst>
              </a:tr>
              <a:tr h="370840">
                <a:tc>
                  <a:txBody>
                    <a:bodyPr/>
                    <a:lstStyle/>
                    <a:p>
                      <a:r>
                        <a:rPr lang="en-US" dirty="0">
                          <a:latin typeface="Times New Roman" panose="02020603050405020304" pitchFamily="18" charset="0"/>
                          <a:cs typeface="Times New Roman" panose="02020603050405020304" pitchFamily="18" charset="0"/>
                        </a:rPr>
                        <a:t>Externalizing</a:t>
                      </a:r>
                      <a:r>
                        <a:rPr lang="en-US" baseline="0" dirty="0">
                          <a:latin typeface="Times New Roman" panose="02020603050405020304" pitchFamily="18" charset="0"/>
                          <a:cs typeface="Times New Roman" panose="02020603050405020304" pitchFamily="18" charset="0"/>
                        </a:rPr>
                        <a:t> behavior problems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6656731"/>
                  </a:ext>
                </a:extLst>
              </a:tr>
              <a:tr h="370840">
                <a:tc>
                  <a:txBody>
                    <a:bodyPr/>
                    <a:lstStyle/>
                    <a:p>
                      <a:r>
                        <a:rPr lang="en-US" dirty="0">
                          <a:latin typeface="Times New Roman" panose="02020603050405020304" pitchFamily="18" charset="0"/>
                          <a:cs typeface="Times New Roman" panose="02020603050405020304" pitchFamily="18" charset="0"/>
                        </a:rPr>
                        <a:t>Parent-child relationship</a:t>
                      </a:r>
                      <a:r>
                        <a:rPr lang="en-US" baseline="0" dirty="0">
                          <a:latin typeface="Times New Roman" panose="02020603050405020304" pitchFamily="18" charset="0"/>
                          <a:cs typeface="Times New Roman" panose="02020603050405020304" pitchFamily="18" charset="0"/>
                        </a:rPr>
                        <a:t> disturbances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84356898"/>
                  </a:ext>
                </a:extLst>
              </a:tr>
              <a:tr h="370840">
                <a:tc>
                  <a:txBody>
                    <a:bodyPr/>
                    <a:lstStyle/>
                    <a:p>
                      <a:r>
                        <a:rPr lang="en-US" dirty="0">
                          <a:latin typeface="Times New Roman" panose="02020603050405020304" pitchFamily="18" charset="0"/>
                          <a:cs typeface="Times New Roman" panose="02020603050405020304" pitchFamily="18" charset="0"/>
                        </a:rPr>
                        <a:t>Poor value structure</a:t>
                      </a:r>
                    </a:p>
                  </a:txBody>
                  <a:tcPr/>
                </a:tc>
                <a:extLst>
                  <a:ext uri="{0D108BD9-81ED-4DB2-BD59-A6C34878D82A}">
                    <a16:rowId xmlns:a16="http://schemas.microsoft.com/office/drawing/2014/main" val="757347260"/>
                  </a:ext>
                </a:extLst>
              </a:tr>
              <a:tr h="370840">
                <a:tc>
                  <a:txBody>
                    <a:bodyPr/>
                    <a:lstStyle/>
                    <a:p>
                      <a:r>
                        <a:rPr lang="en-US" dirty="0">
                          <a:latin typeface="Times New Roman" panose="02020603050405020304" pitchFamily="18" charset="0"/>
                          <a:cs typeface="Times New Roman" panose="02020603050405020304" pitchFamily="18" charset="0"/>
                        </a:rPr>
                        <a:t>Cognitive deficiencies</a:t>
                      </a:r>
                    </a:p>
                  </a:txBody>
                  <a:tcPr/>
                </a:tc>
                <a:extLst>
                  <a:ext uri="{0D108BD9-81ED-4DB2-BD59-A6C34878D82A}">
                    <a16:rowId xmlns:a16="http://schemas.microsoft.com/office/drawing/2014/main" val="1155731868"/>
                  </a:ext>
                </a:extLst>
              </a:tr>
              <a:tr h="370840">
                <a:tc>
                  <a:txBody>
                    <a:bodyPr/>
                    <a:lstStyle/>
                    <a:p>
                      <a:r>
                        <a:rPr lang="en-US" dirty="0">
                          <a:latin typeface="Times New Roman" panose="02020603050405020304" pitchFamily="18" charset="0"/>
                          <a:cs typeface="Times New Roman" panose="02020603050405020304" pitchFamily="18" charset="0"/>
                        </a:rPr>
                        <a:t>High risk peer network</a:t>
                      </a:r>
                    </a:p>
                  </a:txBody>
                  <a:tcPr/>
                </a:tc>
                <a:extLst>
                  <a:ext uri="{0D108BD9-81ED-4DB2-BD59-A6C34878D82A}">
                    <a16:rowId xmlns:a16="http://schemas.microsoft.com/office/drawing/2014/main" val="2204232615"/>
                  </a:ext>
                </a:extLst>
              </a:tr>
              <a:tr h="370840">
                <a:tc>
                  <a:txBody>
                    <a:bodyPr/>
                    <a:lstStyle/>
                    <a:p>
                      <a:r>
                        <a:rPr lang="en-US" dirty="0">
                          <a:latin typeface="Times New Roman" panose="02020603050405020304" pitchFamily="18" charset="0"/>
                          <a:cs typeface="Times New Roman" panose="02020603050405020304" pitchFamily="18" charset="0"/>
                        </a:rPr>
                        <a:t>Alcohol and other</a:t>
                      </a:r>
                      <a:r>
                        <a:rPr lang="en-US" baseline="0" dirty="0">
                          <a:latin typeface="Times New Roman" panose="02020603050405020304" pitchFamily="18" charset="0"/>
                          <a:cs typeface="Times New Roman" panose="02020603050405020304" pitchFamily="18" charset="0"/>
                        </a:rPr>
                        <a:t> drugs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65153866"/>
                  </a:ext>
                </a:extLst>
              </a:tr>
              <a:tr h="370840">
                <a:tc>
                  <a:txBody>
                    <a:bodyPr/>
                    <a:lstStyle/>
                    <a:p>
                      <a:r>
                        <a:rPr lang="en-US" dirty="0">
                          <a:latin typeface="Times New Roman" panose="02020603050405020304" pitchFamily="18" charset="0"/>
                          <a:cs typeface="Times New Roman" panose="02020603050405020304" pitchFamily="18" charset="0"/>
                        </a:rPr>
                        <a:t>Involvement with criminal justice system</a:t>
                      </a:r>
                    </a:p>
                  </a:txBody>
                  <a:tcPr/>
                </a:tc>
                <a:extLst>
                  <a:ext uri="{0D108BD9-81ED-4DB2-BD59-A6C34878D82A}">
                    <a16:rowId xmlns:a16="http://schemas.microsoft.com/office/drawing/2014/main" val="1684910506"/>
                  </a:ext>
                </a:extLst>
              </a:tr>
              <a:tr h="370840">
                <a:tc>
                  <a:txBody>
                    <a:bodyPr/>
                    <a:lstStyle/>
                    <a:p>
                      <a:r>
                        <a:rPr lang="en-US" dirty="0">
                          <a:latin typeface="Times New Roman" panose="02020603050405020304" pitchFamily="18" charset="0"/>
                          <a:cs typeface="Times New Roman" panose="02020603050405020304" pitchFamily="18" charset="0"/>
                        </a:rPr>
                        <a:t>Set</a:t>
                      </a:r>
                      <a:r>
                        <a:rPr lang="en-US" baseline="0" dirty="0">
                          <a:latin typeface="Times New Roman" panose="02020603050405020304" pitchFamily="18" charset="0"/>
                          <a:cs typeface="Times New Roman" panose="02020603050405020304" pitchFamily="18" charset="0"/>
                        </a:rPr>
                        <a:t> points for organization of psychopathology</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66911835"/>
                  </a:ext>
                </a:extLst>
              </a:tr>
            </a:tbl>
          </a:graphicData>
        </a:graphic>
      </p:graphicFrame>
    </p:spTree>
    <p:extLst>
      <p:ext uri="{BB962C8B-B14F-4D97-AF65-F5344CB8AC3E}">
        <p14:creationId xmlns:p14="http://schemas.microsoft.com/office/powerpoint/2010/main" val="3334110540"/>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524000"/>
            <a:ext cx="7467600" cy="1015663"/>
          </a:xfrm>
          <a:prstGeom prst="rect">
            <a:avLst/>
          </a:prstGeom>
          <a:noFill/>
        </p:spPr>
        <p:txBody>
          <a:bodyPr wrap="square" rtlCol="0">
            <a:spAutoFit/>
          </a:bodyPr>
          <a:lstStyle/>
          <a:p>
            <a:endParaRPr lang="en-US" sz="2000" b="1" dirty="0">
              <a:solidFill>
                <a:srgbClr val="C00000"/>
              </a:solidFill>
            </a:endParaRPr>
          </a:p>
          <a:p>
            <a:r>
              <a:rPr lang="en-US" sz="2000" dirty="0"/>
              <a:t>Low </a:t>
            </a:r>
            <a:r>
              <a:rPr lang="en-US" sz="2000" dirty="0" err="1"/>
              <a:t>Varient</a:t>
            </a:r>
            <a:r>
              <a:rPr lang="en-US" sz="2000" dirty="0"/>
              <a:t> MAOA:  associated with behavior disorders, aggression, violence in boys.</a:t>
            </a:r>
          </a:p>
        </p:txBody>
      </p:sp>
      <p:sp>
        <p:nvSpPr>
          <p:cNvPr id="7" name="TextBox 6"/>
          <p:cNvSpPr txBox="1"/>
          <p:nvPr/>
        </p:nvSpPr>
        <p:spPr>
          <a:xfrm>
            <a:off x="5867400" y="2667000"/>
            <a:ext cx="3098800" cy="246221"/>
          </a:xfrm>
          <a:prstGeom prst="rect">
            <a:avLst/>
          </a:prstGeom>
          <a:noFill/>
        </p:spPr>
        <p:txBody>
          <a:bodyPr wrap="square" rtlCol="0">
            <a:spAutoFit/>
          </a:bodyPr>
          <a:lstStyle/>
          <a:p>
            <a:r>
              <a:rPr lang="en-US" sz="1000" dirty="0"/>
              <a:t>Zucker, Hicks, &amp; </a:t>
            </a:r>
            <a:r>
              <a:rPr lang="en-US" sz="1000" dirty="0" err="1"/>
              <a:t>Heitzeg</a:t>
            </a:r>
            <a:r>
              <a:rPr lang="en-US" sz="1000" dirty="0"/>
              <a:t>, (2016).  </a:t>
            </a:r>
          </a:p>
        </p:txBody>
      </p:sp>
      <p:sp>
        <p:nvSpPr>
          <p:cNvPr id="8" name="TextBox 7"/>
          <p:cNvSpPr txBox="1"/>
          <p:nvPr/>
        </p:nvSpPr>
        <p:spPr>
          <a:xfrm>
            <a:off x="533400" y="3657600"/>
            <a:ext cx="7406060" cy="1015663"/>
          </a:xfrm>
          <a:prstGeom prst="rect">
            <a:avLst/>
          </a:prstGeom>
          <a:noFill/>
        </p:spPr>
        <p:txBody>
          <a:bodyPr wrap="square" rtlCol="0">
            <a:spAutoFit/>
          </a:bodyPr>
          <a:lstStyle/>
          <a:p>
            <a:r>
              <a:rPr lang="en-US" sz="2000" dirty="0"/>
              <a:t>Puberty moderated the relationship between 5-HT (MAOA) and both behavioral disinhibition and negative affect in pubescent boys, but not in prepubescent boys.  </a:t>
            </a:r>
          </a:p>
        </p:txBody>
      </p:sp>
      <p:sp>
        <p:nvSpPr>
          <p:cNvPr id="9" name="TextBox 8"/>
          <p:cNvSpPr txBox="1"/>
          <p:nvPr/>
        </p:nvSpPr>
        <p:spPr>
          <a:xfrm>
            <a:off x="519545" y="5791200"/>
            <a:ext cx="7696200" cy="415498"/>
          </a:xfrm>
          <a:prstGeom prst="rect">
            <a:avLst/>
          </a:prstGeom>
          <a:noFill/>
        </p:spPr>
        <p:txBody>
          <a:bodyPr wrap="square" rtlCol="0">
            <a:spAutoFit/>
          </a:bodyPr>
          <a:lstStyle/>
          <a:p>
            <a:endParaRPr lang="en-US" sz="1000" dirty="0"/>
          </a:p>
          <a:p>
            <a:endParaRPr lang="en-US" sz="1100" dirty="0"/>
          </a:p>
        </p:txBody>
      </p:sp>
      <p:sp>
        <p:nvSpPr>
          <p:cNvPr id="3" name="TextBox 2"/>
          <p:cNvSpPr txBox="1"/>
          <p:nvPr/>
        </p:nvSpPr>
        <p:spPr>
          <a:xfrm>
            <a:off x="5486400" y="4724400"/>
            <a:ext cx="3505200" cy="400110"/>
          </a:xfrm>
          <a:prstGeom prst="rect">
            <a:avLst/>
          </a:prstGeom>
          <a:noFill/>
        </p:spPr>
        <p:txBody>
          <a:bodyPr wrap="square" rtlCol="0">
            <a:spAutoFit/>
          </a:bodyPr>
          <a:lstStyle/>
          <a:p>
            <a:pPr marL="0" indent="0">
              <a:buNone/>
            </a:pPr>
            <a:endParaRPr lang="en-US" sz="1000" dirty="0"/>
          </a:p>
          <a:p>
            <a:pPr marL="0" indent="0">
              <a:buNone/>
            </a:pPr>
            <a:r>
              <a:rPr lang="en-US" sz="1000" dirty="0" err="1"/>
              <a:t>Twitchell</a:t>
            </a:r>
            <a:r>
              <a:rPr lang="en-US" sz="1000" dirty="0"/>
              <a:t>, Hanna, Cook, Fitzgerald, &amp; Zucker, (2000</a:t>
            </a:r>
          </a:p>
        </p:txBody>
      </p:sp>
      <p:sp>
        <p:nvSpPr>
          <p:cNvPr id="4" name="Title 3"/>
          <p:cNvSpPr>
            <a:spLocks noGrp="1"/>
          </p:cNvSpPr>
          <p:nvPr>
            <p:ph type="title"/>
          </p:nvPr>
        </p:nvSpPr>
        <p:spPr>
          <a:xfrm>
            <a:off x="457200" y="838200"/>
            <a:ext cx="8305800" cy="609600"/>
          </a:xfrm>
        </p:spPr>
        <p:txBody>
          <a:bodyPr/>
          <a:lstStyle/>
          <a:p>
            <a:r>
              <a:rPr lang="en-US" sz="2000" dirty="0">
                <a:solidFill>
                  <a:schemeClr val="tx1"/>
                </a:solidFill>
                <a:latin typeface="Times New Roman" panose="02020603050405020304" pitchFamily="18" charset="0"/>
                <a:cs typeface="Times New Roman" panose="02020603050405020304" pitchFamily="18" charset="0"/>
              </a:rPr>
              <a:t>Monoamine Oxidase A Gene (MAOA): Males are </a:t>
            </a:r>
            <a:r>
              <a:rPr lang="en-US" sz="2000" dirty="0" err="1">
                <a:solidFill>
                  <a:schemeClr val="tx1"/>
                </a:solidFill>
                <a:latin typeface="Times New Roman" panose="02020603050405020304" pitchFamily="18" charset="0"/>
                <a:cs typeface="Times New Roman" panose="02020603050405020304" pitchFamily="18" charset="0"/>
              </a:rPr>
              <a:t>Hemizygous</a:t>
            </a:r>
            <a:r>
              <a:rPr lang="en-US" sz="2000" dirty="0">
                <a:solidFill>
                  <a:schemeClr val="tx1"/>
                </a:solidFill>
                <a:latin typeface="Times New Roman" panose="02020603050405020304" pitchFamily="18" charset="0"/>
                <a:cs typeface="Times New Roman" panose="02020603050405020304" pitchFamily="18" charset="0"/>
              </a:rPr>
              <a:t> for high or low variant MAOA:</a:t>
            </a:r>
            <a:br>
              <a:rPr lang="en-US" dirty="0"/>
            </a:br>
            <a:endParaRPr lang="en-US" dirty="0"/>
          </a:p>
        </p:txBody>
      </p:sp>
    </p:spTree>
    <p:extLst>
      <p:ext uri="{BB962C8B-B14F-4D97-AF65-F5344CB8AC3E}">
        <p14:creationId xmlns:p14="http://schemas.microsoft.com/office/powerpoint/2010/main" val="3721536158"/>
      </p:ext>
    </p:extLst>
  </p:cSld>
  <p:clrMapOvr>
    <a:masterClrMapping/>
  </p:clrMapOvr>
  <p:transition spd="med">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082675" y="457200"/>
            <a:ext cx="6951663" cy="461963"/>
          </a:xfrm>
          <a:prstGeom prst="rect">
            <a:avLst/>
          </a:prstGeom>
          <a:noFill/>
          <a:ln w="9525">
            <a:noFill/>
            <a:miter lim="800000"/>
            <a:headEnd/>
            <a:tailEnd/>
          </a:ln>
        </p:spPr>
        <p:txBody>
          <a:bodyPr wrap="square">
            <a:spAutoFit/>
          </a:bodyPr>
          <a:lstStyle/>
          <a:p>
            <a:pPr algn="ctr">
              <a:defRPr/>
            </a:pPr>
            <a:r>
              <a:rPr lang="en-US" b="1" dirty="0" err="1">
                <a:latin typeface="+mj-lt"/>
                <a:ea typeface="ＭＳ Ｐゴシック" pitchFamily="28" charset="-128"/>
                <a:cs typeface="ＭＳ Ｐゴシック" pitchFamily="-110" charset="-128"/>
              </a:rPr>
              <a:t>Comorbid</a:t>
            </a:r>
            <a:r>
              <a:rPr lang="en-US" b="1" dirty="0">
                <a:latin typeface="+mj-lt"/>
                <a:ea typeface="ＭＳ Ｐゴシック" pitchFamily="28" charset="-128"/>
                <a:cs typeface="ＭＳ Ｐゴシック" pitchFamily="-110" charset="-128"/>
              </a:rPr>
              <a:t> Class: Inattention/Hyperactivity (n = 82)</a:t>
            </a:r>
          </a:p>
        </p:txBody>
      </p:sp>
      <p:grpSp>
        <p:nvGrpSpPr>
          <p:cNvPr id="26627" name="Group 3"/>
          <p:cNvGrpSpPr>
            <a:grpSpLocks/>
          </p:cNvGrpSpPr>
          <p:nvPr/>
        </p:nvGrpSpPr>
        <p:grpSpPr bwMode="auto">
          <a:xfrm>
            <a:off x="1066800" y="1143000"/>
            <a:ext cx="7134225" cy="2390775"/>
            <a:chOff x="633" y="624"/>
            <a:chExt cx="4494" cy="1506"/>
          </a:xfrm>
        </p:grpSpPr>
        <p:pic>
          <p:nvPicPr>
            <p:cNvPr id="26633" name="Picture 4"/>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6657" r="6657"/>
            <a:stretch>
              <a:fillRect/>
            </a:stretch>
          </p:blipFill>
          <p:spPr bwMode="auto">
            <a:xfrm>
              <a:off x="633" y="624"/>
              <a:ext cx="4494" cy="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4" name="Text Box 5"/>
            <p:cNvSpPr txBox="1">
              <a:spLocks noChangeArrowheads="1"/>
            </p:cNvSpPr>
            <p:nvPr/>
          </p:nvSpPr>
          <p:spPr bwMode="auto">
            <a:xfrm>
              <a:off x="1214" y="1928"/>
              <a:ext cx="31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ctr"/>
              <a:r>
                <a:rPr lang="en-US" sz="1500" b="1"/>
                <a:t>Age</a:t>
              </a:r>
            </a:p>
          </p:txBody>
        </p:sp>
      </p:grpSp>
      <p:sp>
        <p:nvSpPr>
          <p:cNvPr id="29700" name="Text Box 6"/>
          <p:cNvSpPr txBox="1">
            <a:spLocks noChangeArrowheads="1"/>
          </p:cNvSpPr>
          <p:nvPr/>
        </p:nvSpPr>
        <p:spPr bwMode="auto">
          <a:xfrm>
            <a:off x="2039938" y="3505200"/>
            <a:ext cx="4989512" cy="457200"/>
          </a:xfrm>
          <a:prstGeom prst="rect">
            <a:avLst/>
          </a:prstGeom>
          <a:noFill/>
          <a:ln w="9525">
            <a:noFill/>
            <a:miter lim="800000"/>
            <a:headEnd/>
            <a:tailEnd/>
          </a:ln>
        </p:spPr>
        <p:txBody>
          <a:bodyPr wrap="none">
            <a:spAutoFit/>
          </a:bodyPr>
          <a:lstStyle/>
          <a:p>
            <a:pPr algn="ctr">
              <a:defRPr/>
            </a:pPr>
            <a:r>
              <a:rPr lang="en-US" b="1" dirty="0" err="1">
                <a:latin typeface="+mj-lt"/>
                <a:ea typeface="ＭＳ Ｐゴシック" pitchFamily="28" charset="-128"/>
                <a:cs typeface="ＭＳ Ｐゴシック" pitchFamily="-110" charset="-128"/>
              </a:rPr>
              <a:t>Comorbid</a:t>
            </a:r>
            <a:r>
              <a:rPr lang="en-US" b="1" dirty="0">
                <a:latin typeface="+mj-lt"/>
                <a:ea typeface="ＭＳ Ｐゴシック" pitchFamily="28" charset="-128"/>
                <a:cs typeface="ＭＳ Ｐゴシック" pitchFamily="-110" charset="-128"/>
              </a:rPr>
              <a:t> Class: Aggression (n = 82)</a:t>
            </a:r>
          </a:p>
        </p:txBody>
      </p:sp>
      <p:grpSp>
        <p:nvGrpSpPr>
          <p:cNvPr id="26629" name="Group 7"/>
          <p:cNvGrpSpPr>
            <a:grpSpLocks/>
          </p:cNvGrpSpPr>
          <p:nvPr/>
        </p:nvGrpSpPr>
        <p:grpSpPr bwMode="auto">
          <a:xfrm>
            <a:off x="990600" y="4048125"/>
            <a:ext cx="7134225" cy="2338388"/>
            <a:chOff x="624" y="2550"/>
            <a:chExt cx="4494" cy="1473"/>
          </a:xfrm>
        </p:grpSpPr>
        <p:pic>
          <p:nvPicPr>
            <p:cNvPr id="26631" name="Picture 8"/>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l="6657" r="6657"/>
            <a:stretch>
              <a:fillRect/>
            </a:stretch>
          </p:blipFill>
          <p:spPr bwMode="auto">
            <a:xfrm>
              <a:off x="624" y="2550"/>
              <a:ext cx="4494" cy="1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2" name="Text Box 9"/>
            <p:cNvSpPr txBox="1">
              <a:spLocks noChangeArrowheads="1"/>
            </p:cNvSpPr>
            <p:nvPr/>
          </p:nvSpPr>
          <p:spPr bwMode="auto">
            <a:xfrm>
              <a:off x="1214" y="3821"/>
              <a:ext cx="31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ctr"/>
              <a:r>
                <a:rPr lang="en-US" sz="1500" b="1"/>
                <a:t>Age</a:t>
              </a:r>
            </a:p>
          </p:txBody>
        </p:sp>
      </p:grpSp>
      <p:sp>
        <p:nvSpPr>
          <p:cNvPr id="31750" name="TextBox 9"/>
          <p:cNvSpPr txBox="1">
            <a:spLocks noChangeArrowheads="1"/>
          </p:cNvSpPr>
          <p:nvPr/>
        </p:nvSpPr>
        <p:spPr bwMode="auto">
          <a:xfrm>
            <a:off x="5029200" y="6324600"/>
            <a:ext cx="3733800" cy="246221"/>
          </a:xfrm>
          <a:prstGeom prst="rect">
            <a:avLst/>
          </a:prstGeom>
          <a:noFill/>
          <a:ln w="9525">
            <a:noFill/>
            <a:miter lim="800000"/>
            <a:headEnd/>
            <a:tailEnd/>
          </a:ln>
        </p:spPr>
        <p:txBody>
          <a:bodyPr wrap="square">
            <a:spAutoFit/>
          </a:bodyPr>
          <a:lstStyle/>
          <a:p>
            <a:pPr>
              <a:defRPr/>
            </a:pPr>
            <a:r>
              <a:rPr lang="en-US" sz="1000" dirty="0">
                <a:ea typeface="ＭＳ Ｐゴシック" pitchFamily="28" charset="-128"/>
                <a:cs typeface="Times New Roman" panose="02020603050405020304" pitchFamily="18" charset="0"/>
              </a:rPr>
              <a:t>Jester, </a:t>
            </a:r>
            <a:r>
              <a:rPr lang="en-US" sz="1000" dirty="0" err="1">
                <a:ea typeface="ＭＳ Ｐゴシック" pitchFamily="28" charset="-128"/>
                <a:cs typeface="Times New Roman" panose="02020603050405020304" pitchFamily="18" charset="0"/>
              </a:rPr>
              <a:t>Nigg</a:t>
            </a:r>
            <a:r>
              <a:rPr lang="en-US" sz="1000" dirty="0">
                <a:ea typeface="ＭＳ Ｐゴシック" pitchFamily="28" charset="-128"/>
                <a:cs typeface="Times New Roman" panose="02020603050405020304" pitchFamily="18" charset="0"/>
              </a:rPr>
              <a:t>, Adams, Fitzgerald, </a:t>
            </a:r>
            <a:r>
              <a:rPr lang="en-US" sz="1000" dirty="0" err="1">
                <a:ea typeface="ＭＳ Ｐゴシック" pitchFamily="28" charset="-128"/>
                <a:cs typeface="Times New Roman" panose="02020603050405020304" pitchFamily="18" charset="0"/>
              </a:rPr>
              <a:t>Puttler,Wong</a:t>
            </a:r>
            <a:r>
              <a:rPr lang="en-US" sz="1000" dirty="0">
                <a:ea typeface="ＭＳ Ｐゴシック" pitchFamily="28" charset="-128"/>
                <a:cs typeface="Times New Roman" panose="02020603050405020304" pitchFamily="18" charset="0"/>
              </a:rPr>
              <a:t>, &amp; Zucker, (2005).  </a:t>
            </a:r>
          </a:p>
        </p:txBody>
      </p:sp>
    </p:spTree>
    <p:extLst>
      <p:ext uri="{BB962C8B-B14F-4D97-AF65-F5344CB8AC3E}">
        <p14:creationId xmlns:p14="http://schemas.microsoft.com/office/powerpoint/2010/main" val="4294958906"/>
      </p:ext>
    </p:extLst>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83290"/>
            <a:ext cx="8305800" cy="609600"/>
          </a:xfrm>
        </p:spPr>
        <p:txBody>
          <a:bodyPr/>
          <a:lstStyle/>
          <a:p>
            <a:pPr lvl="0"/>
            <a:r>
              <a:rPr lang="en-US" altLang="en-US" sz="2000" dirty="0">
                <a:solidFill>
                  <a:schemeClr val="tx1"/>
                </a:solidFill>
                <a:latin typeface="Times New Roman" panose="02020603050405020304" pitchFamily="18" charset="0"/>
                <a:ea typeface="MS Mincho" charset="-128"/>
                <a:cs typeface="Times New Roman" panose="02020603050405020304" pitchFamily="18" charset="0"/>
              </a:rPr>
              <a:t>Some USA Data:  </a:t>
            </a:r>
            <a:r>
              <a:rPr lang="en-US" altLang="en-US" sz="2000" b="0" dirty="0">
                <a:solidFill>
                  <a:schemeClr val="tx1"/>
                </a:solidFill>
                <a:latin typeface="Times New Roman" panose="02020603050405020304" pitchFamily="18" charset="0"/>
                <a:ea typeface="MS Mincho" charset="-128"/>
                <a:cs typeface="Times New Roman" panose="02020603050405020304" pitchFamily="18" charset="0"/>
              </a:rPr>
              <a:t>Table 42: Arrests for Violent Offences by Sex in the United States, 2015. </a:t>
            </a:r>
            <a:r>
              <a:rPr lang="en-US" altLang="en-US" sz="2000" b="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Source:  United States Department of Justice. (2016a). </a:t>
            </a:r>
            <a:br>
              <a:rPr lang="en-US" altLang="en-US" sz="2000" b="0" dirty="0">
                <a:solidFill>
                  <a:schemeClr val="tx1"/>
                </a:solidFill>
                <a:latin typeface="Cambria" panose="02040503050406030204" pitchFamily="18" charset="0"/>
                <a:ea typeface="MS Mincho" charset="-128"/>
                <a:cs typeface="Times New Roman" panose="02020603050405020304" pitchFamily="18" charset="0"/>
              </a:rPr>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2323240"/>
              </p:ext>
            </p:extLst>
          </p:nvPr>
        </p:nvGraphicFramePr>
        <p:xfrm>
          <a:off x="1066800" y="1676400"/>
          <a:ext cx="6893170" cy="4183266"/>
        </p:xfrm>
        <a:graphic>
          <a:graphicData uri="http://schemas.openxmlformats.org/drawingml/2006/table">
            <a:tbl>
              <a:tblPr firstRow="1" firstCol="1" bandRow="1">
                <a:tableStyleId>{5C22544A-7EE6-4342-B048-85BDC9FD1C3A}</a:tableStyleId>
              </a:tblPr>
              <a:tblGrid>
                <a:gridCol w="2325744">
                  <a:extLst>
                    <a:ext uri="{9D8B030D-6E8A-4147-A177-3AD203B41FA5}">
                      <a16:colId xmlns:a16="http://schemas.microsoft.com/office/drawing/2014/main" val="265009725"/>
                    </a:ext>
                  </a:extLst>
                </a:gridCol>
                <a:gridCol w="910683">
                  <a:extLst>
                    <a:ext uri="{9D8B030D-6E8A-4147-A177-3AD203B41FA5}">
                      <a16:colId xmlns:a16="http://schemas.microsoft.com/office/drawing/2014/main" val="570650718"/>
                    </a:ext>
                  </a:extLst>
                </a:gridCol>
                <a:gridCol w="910683">
                  <a:extLst>
                    <a:ext uri="{9D8B030D-6E8A-4147-A177-3AD203B41FA5}">
                      <a16:colId xmlns:a16="http://schemas.microsoft.com/office/drawing/2014/main" val="3562644367"/>
                    </a:ext>
                  </a:extLst>
                </a:gridCol>
                <a:gridCol w="980736">
                  <a:extLst>
                    <a:ext uri="{9D8B030D-6E8A-4147-A177-3AD203B41FA5}">
                      <a16:colId xmlns:a16="http://schemas.microsoft.com/office/drawing/2014/main" val="2112673806"/>
                    </a:ext>
                  </a:extLst>
                </a:gridCol>
                <a:gridCol w="910683">
                  <a:extLst>
                    <a:ext uri="{9D8B030D-6E8A-4147-A177-3AD203B41FA5}">
                      <a16:colId xmlns:a16="http://schemas.microsoft.com/office/drawing/2014/main" val="818163845"/>
                    </a:ext>
                  </a:extLst>
                </a:gridCol>
                <a:gridCol w="854641">
                  <a:extLst>
                    <a:ext uri="{9D8B030D-6E8A-4147-A177-3AD203B41FA5}">
                      <a16:colId xmlns:a16="http://schemas.microsoft.com/office/drawing/2014/main" val="3268486155"/>
                    </a:ext>
                  </a:extLst>
                </a:gridCol>
              </a:tblGrid>
              <a:tr h="228601">
                <a:tc>
                  <a:txBody>
                    <a:bodyPr/>
                    <a:lstStyle/>
                    <a:p>
                      <a:pPr marL="0" marR="0">
                        <a:spcBef>
                          <a:spcPts val="0"/>
                        </a:spcBef>
                        <a:spcAft>
                          <a:spcPts val="0"/>
                        </a:spcAft>
                      </a:pPr>
                      <a:r>
                        <a:rPr lang="en-US" sz="1000" b="1" dirty="0">
                          <a:solidFill>
                            <a:schemeClr val="tx1"/>
                          </a:solidFill>
                          <a:effectLst/>
                          <a:latin typeface="Times New Roman" panose="02020603050405020304" pitchFamily="18" charset="0"/>
                          <a:cs typeface="Times New Roman" panose="02020603050405020304" pitchFamily="18" charset="0"/>
                        </a:rPr>
                        <a:t>Offense Charged</a:t>
                      </a:r>
                      <a:endParaRPr lang="en-US" sz="1200" b="1"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gridSpan="3">
                  <a:txBody>
                    <a:bodyPr/>
                    <a:lstStyle/>
                    <a:p>
                      <a:pPr marL="0" marR="0">
                        <a:spcBef>
                          <a:spcPts val="0"/>
                        </a:spcBef>
                        <a:spcAft>
                          <a:spcPts val="0"/>
                        </a:spcAft>
                      </a:pPr>
                      <a:r>
                        <a:rPr lang="en-US" sz="1000" dirty="0">
                          <a:solidFill>
                            <a:schemeClr val="tx1"/>
                          </a:solidFill>
                          <a:effectLst/>
                          <a:latin typeface="Times New Roman" panose="02020603050405020304" pitchFamily="18" charset="0"/>
                          <a:cs typeface="Times New Roman" panose="02020603050405020304" pitchFamily="18" charset="0"/>
                        </a:rPr>
                        <a:t>Number of Persons Arrested</a:t>
                      </a:r>
                      <a:endParaRPr lang="en-US" sz="12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dirty="0">
                          <a:solidFill>
                            <a:schemeClr val="tx1"/>
                          </a:solidFill>
                          <a:effectLst/>
                          <a:latin typeface="Times New Roman" panose="02020603050405020304" pitchFamily="18" charset="0"/>
                          <a:cs typeface="Times New Roman" panose="02020603050405020304" pitchFamily="18" charset="0"/>
                        </a:rPr>
                        <a:t>Percent</a:t>
                      </a:r>
                      <a:endParaRPr lang="en-US" sz="12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816166932"/>
                  </a:ext>
                </a:extLst>
              </a:tr>
              <a:tr h="457199">
                <a:tc>
                  <a:txBody>
                    <a:bodyPr/>
                    <a:lstStyle/>
                    <a:p>
                      <a:pPr marL="0" marR="0">
                        <a:spcBef>
                          <a:spcPts val="0"/>
                        </a:spcBef>
                        <a:spcAft>
                          <a:spcPts val="0"/>
                        </a:spcAft>
                      </a:pPr>
                      <a:r>
                        <a:rPr lang="en-US" sz="10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b="1" dirty="0">
                          <a:effectLst/>
                          <a:latin typeface="Times New Roman" panose="02020603050405020304" pitchFamily="18" charset="0"/>
                          <a:cs typeface="Times New Roman" panose="02020603050405020304" pitchFamily="18" charset="0"/>
                        </a:rPr>
                        <a:t>Total</a:t>
                      </a:r>
                      <a:endParaRPr lang="en-US" sz="12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b="1" dirty="0">
                          <a:effectLst/>
                          <a:latin typeface="Times New Roman" panose="02020603050405020304" pitchFamily="18" charset="0"/>
                          <a:cs typeface="Times New Roman" panose="02020603050405020304" pitchFamily="18" charset="0"/>
                        </a:rPr>
                        <a:t>Male</a:t>
                      </a:r>
                      <a:endParaRPr lang="en-US" sz="12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b="1" dirty="0">
                          <a:effectLst/>
                          <a:latin typeface="Times New Roman" panose="02020603050405020304" pitchFamily="18" charset="0"/>
                          <a:cs typeface="Times New Roman" panose="02020603050405020304" pitchFamily="18" charset="0"/>
                        </a:rPr>
                        <a:t>Female</a:t>
                      </a:r>
                      <a:endParaRPr lang="en-US" sz="12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b="1" dirty="0">
                          <a:solidFill>
                            <a:schemeClr val="tx1"/>
                          </a:solidFill>
                          <a:effectLst/>
                          <a:latin typeface="Times New Roman" panose="02020603050405020304" pitchFamily="18" charset="0"/>
                          <a:cs typeface="Times New Roman" panose="02020603050405020304" pitchFamily="18" charset="0"/>
                        </a:rPr>
                        <a:t>Male</a:t>
                      </a:r>
                      <a:endParaRPr lang="en-US" sz="1200" b="1"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b="1" dirty="0">
                          <a:effectLst/>
                          <a:latin typeface="Times New Roman" panose="02020603050405020304" pitchFamily="18" charset="0"/>
                          <a:cs typeface="Times New Roman" panose="02020603050405020304" pitchFamily="18" charset="0"/>
                        </a:rPr>
                        <a:t>Female</a:t>
                      </a:r>
                      <a:endParaRPr lang="en-US" sz="1200" b="1" dirty="0">
                        <a:effectLst/>
                        <a:latin typeface="Times New Roman"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527988024"/>
                  </a:ext>
                </a:extLst>
              </a:tr>
              <a:tr h="693534">
                <a:tc>
                  <a:txBody>
                    <a:bodyPr/>
                    <a:lstStyle/>
                    <a:p>
                      <a:pPr marL="0" marR="0">
                        <a:spcBef>
                          <a:spcPts val="0"/>
                        </a:spcBef>
                        <a:spcAft>
                          <a:spcPts val="0"/>
                        </a:spcAft>
                      </a:pPr>
                      <a:r>
                        <a:rPr lang="en-US" sz="1000" dirty="0">
                          <a:solidFill>
                            <a:schemeClr val="tx1"/>
                          </a:solidFill>
                          <a:effectLst/>
                          <a:latin typeface="Times New Roman" panose="02020603050405020304" pitchFamily="18" charset="0"/>
                          <a:cs typeface="Times New Roman" panose="02020603050405020304" pitchFamily="18" charset="0"/>
                        </a:rPr>
                        <a:t>Murder and </a:t>
                      </a:r>
                      <a:r>
                        <a:rPr lang="en-US" sz="1000" dirty="0" err="1">
                          <a:solidFill>
                            <a:schemeClr val="tx1"/>
                          </a:solidFill>
                          <a:effectLst/>
                          <a:latin typeface="Times New Roman" panose="02020603050405020304" pitchFamily="18" charset="0"/>
                          <a:cs typeface="Times New Roman" panose="02020603050405020304" pitchFamily="18" charset="0"/>
                        </a:rPr>
                        <a:t>nonnegligent</a:t>
                      </a:r>
                      <a:r>
                        <a:rPr lang="en-US" sz="1000" dirty="0">
                          <a:solidFill>
                            <a:schemeClr val="tx1"/>
                          </a:solidFill>
                          <a:effectLst/>
                          <a:latin typeface="Times New Roman" panose="02020603050405020304" pitchFamily="18" charset="0"/>
                          <a:cs typeface="Times New Roman" panose="02020603050405020304" pitchFamily="18" charset="0"/>
                        </a:rPr>
                        <a:t> manslaughter</a:t>
                      </a:r>
                      <a:endParaRPr lang="en-US" sz="12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8,533</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7,549</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984</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b="1" dirty="0">
                          <a:solidFill>
                            <a:srgbClr val="C00000"/>
                          </a:solidFill>
                          <a:effectLst/>
                          <a:latin typeface="Times New Roman" panose="02020603050405020304" pitchFamily="18" charset="0"/>
                          <a:cs typeface="Times New Roman" panose="02020603050405020304" pitchFamily="18" charset="0"/>
                        </a:rPr>
                        <a:t>88.5</a:t>
                      </a:r>
                      <a:endParaRPr lang="en-US" sz="1200" b="1" dirty="0">
                        <a:solidFill>
                          <a:srgbClr val="C00000"/>
                        </a:solidFill>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chemeClr val="tx1"/>
                          </a:solidFill>
                          <a:effectLst/>
                          <a:latin typeface="Times New Roman" panose="02020603050405020304" pitchFamily="18" charset="0"/>
                          <a:cs typeface="Times New Roman" panose="02020603050405020304" pitchFamily="18" charset="0"/>
                        </a:rPr>
                        <a:t> </a:t>
                      </a:r>
                      <a:endParaRPr lang="en-US" sz="1200" b="1"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11.5</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157429538"/>
                  </a:ext>
                </a:extLst>
              </a:tr>
              <a:tr h="754266">
                <a:tc>
                  <a:txBody>
                    <a:bodyPr/>
                    <a:lstStyle/>
                    <a:p>
                      <a:pPr marL="0" marR="0">
                        <a:spcBef>
                          <a:spcPts val="0"/>
                        </a:spcBef>
                        <a:spcAft>
                          <a:spcPts val="0"/>
                        </a:spcAft>
                      </a:pPr>
                      <a:r>
                        <a:rPr lang="en-US" sz="1000" dirty="0">
                          <a:solidFill>
                            <a:schemeClr val="tx1"/>
                          </a:solidFill>
                          <a:effectLst/>
                          <a:latin typeface="Times New Roman" panose="02020603050405020304" pitchFamily="18" charset="0"/>
                          <a:cs typeface="Times New Roman" panose="02020603050405020304" pitchFamily="18" charset="0"/>
                        </a:rPr>
                        <a:t>Rape</a:t>
                      </a:r>
                      <a:endParaRPr lang="en-US" sz="12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17,504</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16,990</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514</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b="1" dirty="0">
                          <a:solidFill>
                            <a:srgbClr val="C00000"/>
                          </a:solidFill>
                          <a:effectLst/>
                          <a:latin typeface="Times New Roman" panose="02020603050405020304" pitchFamily="18" charset="0"/>
                          <a:cs typeface="Times New Roman" panose="02020603050405020304" pitchFamily="18" charset="0"/>
                        </a:rPr>
                        <a:t>97.1</a:t>
                      </a:r>
                      <a:endParaRPr lang="en-US" sz="1200" b="1" dirty="0">
                        <a:solidFill>
                          <a:srgbClr val="C00000"/>
                        </a:solidFill>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chemeClr val="tx1"/>
                          </a:solidFill>
                          <a:effectLst/>
                          <a:latin typeface="Times New Roman" panose="02020603050405020304" pitchFamily="18" charset="0"/>
                          <a:cs typeface="Times New Roman" panose="02020603050405020304" pitchFamily="18" charset="0"/>
                        </a:rPr>
                        <a:t> </a:t>
                      </a:r>
                      <a:endParaRPr lang="en-US" sz="1200" b="1"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2.9</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109832529"/>
                  </a:ext>
                </a:extLst>
              </a:tr>
              <a:tr h="693534">
                <a:tc>
                  <a:txBody>
                    <a:bodyPr/>
                    <a:lstStyle/>
                    <a:p>
                      <a:pPr marL="0" marR="0">
                        <a:spcBef>
                          <a:spcPts val="0"/>
                        </a:spcBef>
                        <a:spcAft>
                          <a:spcPts val="0"/>
                        </a:spcAft>
                      </a:pPr>
                      <a:r>
                        <a:rPr lang="en-US" sz="1000" dirty="0">
                          <a:solidFill>
                            <a:schemeClr val="tx1"/>
                          </a:solidFill>
                          <a:effectLst/>
                          <a:latin typeface="Times New Roman" panose="02020603050405020304" pitchFamily="18" charset="0"/>
                          <a:cs typeface="Times New Roman" panose="02020603050405020304" pitchFamily="18" charset="0"/>
                        </a:rPr>
                        <a:t>Robbery</a:t>
                      </a:r>
                      <a:endParaRPr lang="en-US" sz="12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Times New Roman" panose="02020603050405020304" pitchFamily="18" charset="0"/>
                          <a:cs typeface="Times New Roman" panose="02020603050405020304" pitchFamily="18" charset="0"/>
                        </a:rPr>
                        <a:t>73,230</a:t>
                      </a:r>
                      <a:endParaRPr lang="en-US" sz="1200" dirty="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62,721</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10,509</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b="1" dirty="0">
                          <a:solidFill>
                            <a:srgbClr val="C00000"/>
                          </a:solidFill>
                          <a:effectLst/>
                          <a:latin typeface="Times New Roman" panose="02020603050405020304" pitchFamily="18" charset="0"/>
                          <a:cs typeface="Times New Roman" panose="02020603050405020304" pitchFamily="18" charset="0"/>
                        </a:rPr>
                        <a:t>85.6</a:t>
                      </a:r>
                      <a:endParaRPr lang="en-US" sz="1200" b="1" dirty="0">
                        <a:solidFill>
                          <a:srgbClr val="C00000"/>
                        </a:solidFill>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rgbClr val="C00000"/>
                          </a:solidFill>
                          <a:effectLst/>
                          <a:latin typeface="Times New Roman" panose="02020603050405020304" pitchFamily="18" charset="0"/>
                          <a:cs typeface="Times New Roman" panose="02020603050405020304" pitchFamily="18" charset="0"/>
                        </a:rPr>
                        <a:t> </a:t>
                      </a:r>
                      <a:endParaRPr lang="en-US" sz="1200" b="1" dirty="0">
                        <a:solidFill>
                          <a:srgbClr val="C00000"/>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14</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73630462"/>
                  </a:ext>
                </a:extLst>
              </a:tr>
              <a:tr h="662598">
                <a:tc>
                  <a:txBody>
                    <a:bodyPr/>
                    <a:lstStyle/>
                    <a:p>
                      <a:pPr marL="0" marR="0">
                        <a:spcBef>
                          <a:spcPts val="0"/>
                        </a:spcBef>
                        <a:spcAft>
                          <a:spcPts val="0"/>
                        </a:spcAft>
                      </a:pPr>
                      <a:r>
                        <a:rPr lang="en-US" sz="1000" dirty="0">
                          <a:solidFill>
                            <a:schemeClr val="tx1"/>
                          </a:solidFill>
                          <a:effectLst/>
                          <a:latin typeface="Times New Roman" panose="02020603050405020304" pitchFamily="18" charset="0"/>
                          <a:cs typeface="Times New Roman" panose="02020603050405020304" pitchFamily="18" charset="0"/>
                        </a:rPr>
                        <a:t>Aggravated assault</a:t>
                      </a:r>
                      <a:endParaRPr lang="en-US" sz="12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288,815</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221,993</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66,822</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b="1" dirty="0">
                          <a:solidFill>
                            <a:srgbClr val="C00000"/>
                          </a:solidFill>
                          <a:effectLst/>
                          <a:latin typeface="Times New Roman" panose="02020603050405020304" pitchFamily="18" charset="0"/>
                          <a:cs typeface="Times New Roman" panose="02020603050405020304" pitchFamily="18" charset="0"/>
                        </a:rPr>
                        <a:t>76.9</a:t>
                      </a:r>
                      <a:endParaRPr lang="en-US" sz="1200" b="1" dirty="0">
                        <a:solidFill>
                          <a:srgbClr val="C00000"/>
                        </a:solidFill>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chemeClr val="tx1"/>
                          </a:solidFill>
                          <a:effectLst/>
                          <a:latin typeface="Times New Roman" panose="02020603050405020304" pitchFamily="18" charset="0"/>
                          <a:cs typeface="Times New Roman" panose="02020603050405020304" pitchFamily="18" charset="0"/>
                        </a:rPr>
                        <a:t> </a:t>
                      </a:r>
                      <a:endParaRPr lang="en-US" sz="1200" b="1"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23</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282464103"/>
                  </a:ext>
                </a:extLst>
              </a:tr>
              <a:tr h="693534">
                <a:tc>
                  <a:txBody>
                    <a:bodyPr/>
                    <a:lstStyle/>
                    <a:p>
                      <a:pPr marL="0" marR="0">
                        <a:spcBef>
                          <a:spcPts val="0"/>
                        </a:spcBef>
                        <a:spcAft>
                          <a:spcPts val="0"/>
                        </a:spcAft>
                      </a:pPr>
                      <a:r>
                        <a:rPr lang="en-US" sz="1000" dirty="0">
                          <a:solidFill>
                            <a:schemeClr val="tx1"/>
                          </a:solidFill>
                          <a:effectLst/>
                          <a:latin typeface="Times New Roman" panose="02020603050405020304" pitchFamily="18" charset="0"/>
                          <a:cs typeface="Times New Roman" panose="02020603050405020304" pitchFamily="18" charset="0"/>
                        </a:rPr>
                        <a:t>Total</a:t>
                      </a:r>
                      <a:endParaRPr lang="en-US" sz="12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388,082</a:t>
                      </a:r>
                      <a:endParaRPr lang="en-US" sz="120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Times New Roman" panose="02020603050405020304" pitchFamily="18" charset="0"/>
                          <a:cs typeface="Times New Roman" panose="02020603050405020304" pitchFamily="18" charset="0"/>
                        </a:rPr>
                        <a:t>309,253</a:t>
                      </a:r>
                      <a:endParaRPr lang="en-US" sz="1200" dirty="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Times New Roman" panose="02020603050405020304" pitchFamily="18" charset="0"/>
                          <a:cs typeface="Times New Roman" panose="02020603050405020304" pitchFamily="18" charset="0"/>
                        </a:rPr>
                        <a:t>78,829</a:t>
                      </a:r>
                      <a:endParaRPr lang="en-US" sz="1200" dirty="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b="1" dirty="0">
                          <a:solidFill>
                            <a:srgbClr val="C00000"/>
                          </a:solidFill>
                          <a:effectLst/>
                          <a:latin typeface="Times New Roman" panose="02020603050405020304" pitchFamily="18" charset="0"/>
                          <a:cs typeface="Times New Roman" panose="02020603050405020304" pitchFamily="18" charset="0"/>
                        </a:rPr>
                        <a:t>77</a:t>
                      </a:r>
                      <a:endParaRPr lang="en-US" sz="1200" b="1" dirty="0">
                        <a:solidFill>
                          <a:srgbClr val="C00000"/>
                        </a:solidFill>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chemeClr val="tx1"/>
                          </a:solidFill>
                          <a:effectLst/>
                          <a:latin typeface="Times New Roman" panose="02020603050405020304" pitchFamily="18" charset="0"/>
                          <a:cs typeface="Times New Roman" panose="02020603050405020304" pitchFamily="18" charset="0"/>
                        </a:rPr>
                        <a:t> </a:t>
                      </a:r>
                      <a:endParaRPr lang="en-US" sz="1200" b="1"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Times New Roman" panose="02020603050405020304" pitchFamily="18" charset="0"/>
                          <a:cs typeface="Times New Roman" panose="02020603050405020304" pitchFamily="18" charset="0"/>
                        </a:rPr>
                        <a:t>23</a:t>
                      </a:r>
                      <a:endParaRPr lang="en-US" sz="1200" dirty="0">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24081415"/>
                  </a:ext>
                </a:extLst>
              </a:tr>
            </a:tbl>
          </a:graphicData>
        </a:graphic>
      </p:graphicFrame>
      <p:sp>
        <p:nvSpPr>
          <p:cNvPr id="5" name="Rectangle 1"/>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chemeClr val="tx1"/>
                </a:solidFill>
                <a:effectLst/>
                <a:latin typeface="Cambria" panose="02040503050406030204" pitchFamily="18" charset="0"/>
                <a:ea typeface="MS Mincho" charset="-128"/>
                <a:cs typeface="Times New Roman" panose="02020603050405020304" pitchFamily="18" charset="0"/>
              </a:rPr>
            </a:b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p:cNvSpPr txBox="1"/>
          <p:nvPr/>
        </p:nvSpPr>
        <p:spPr>
          <a:xfrm>
            <a:off x="6096000" y="6248400"/>
            <a:ext cx="2552700" cy="261610"/>
          </a:xfrm>
          <a:prstGeom prst="rect">
            <a:avLst/>
          </a:prstGeom>
          <a:noFill/>
        </p:spPr>
        <p:txBody>
          <a:bodyPr wrap="square" rtlCol="0">
            <a:spAutoFit/>
          </a:bodyPr>
          <a:lstStyle/>
          <a:p>
            <a:r>
              <a:rPr lang="en-US" sz="1100" dirty="0"/>
              <a:t>Golding, P., &amp; Fitzgerald, H. E. (2019).</a:t>
            </a:r>
            <a:r>
              <a:rPr lang="en-US" sz="1100" i="1" dirty="0"/>
              <a:t>. </a:t>
            </a:r>
          </a:p>
        </p:txBody>
      </p:sp>
    </p:spTree>
    <p:extLst>
      <p:ext uri="{BB962C8B-B14F-4D97-AF65-F5344CB8AC3E}">
        <p14:creationId xmlns:p14="http://schemas.microsoft.com/office/powerpoint/2010/main" val="4040497738"/>
      </p:ext>
    </p:extLst>
  </p:cSld>
  <p:clrMapOvr>
    <a:masterClrMapping/>
  </p:clrMapOvr>
  <p:transition spd="med">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167606" y="440459"/>
            <a:ext cx="6732588" cy="457200"/>
          </a:xfrm>
          <a:prstGeom prst="rect">
            <a:avLst/>
          </a:prstGeom>
          <a:noFill/>
          <a:ln w="9525">
            <a:noFill/>
            <a:miter lim="800000"/>
            <a:headEnd/>
            <a:tailEnd/>
          </a:ln>
        </p:spPr>
        <p:txBody>
          <a:bodyPr wrap="none">
            <a:spAutoFit/>
          </a:bodyPr>
          <a:lstStyle/>
          <a:p>
            <a:pPr algn="ctr">
              <a:defRPr/>
            </a:pPr>
            <a:r>
              <a:rPr lang="en-US" b="1" dirty="0">
                <a:latin typeface="+mj-lt"/>
                <a:ea typeface="ＭＳ Ｐゴシック" pitchFamily="28" charset="-128"/>
                <a:cs typeface="ＭＳ Ｐゴシック" pitchFamily="-110" charset="-128"/>
              </a:rPr>
              <a:t>Healthy Class: Inattention/Hyperactivity (n = 131)</a:t>
            </a:r>
          </a:p>
        </p:txBody>
      </p:sp>
      <p:sp>
        <p:nvSpPr>
          <p:cNvPr id="32771" name="Text Box 3"/>
          <p:cNvSpPr txBox="1">
            <a:spLocks noChangeArrowheads="1"/>
          </p:cNvSpPr>
          <p:nvPr/>
        </p:nvSpPr>
        <p:spPr bwMode="auto">
          <a:xfrm>
            <a:off x="2152650" y="3516313"/>
            <a:ext cx="4837113" cy="457200"/>
          </a:xfrm>
          <a:prstGeom prst="rect">
            <a:avLst/>
          </a:prstGeom>
          <a:noFill/>
          <a:ln w="9525">
            <a:noFill/>
            <a:miter lim="800000"/>
            <a:headEnd/>
            <a:tailEnd/>
          </a:ln>
        </p:spPr>
        <p:txBody>
          <a:bodyPr wrap="none">
            <a:spAutoFit/>
          </a:bodyPr>
          <a:lstStyle/>
          <a:p>
            <a:pPr algn="ctr">
              <a:defRPr/>
            </a:pPr>
            <a:r>
              <a:rPr lang="en-US" b="1" dirty="0">
                <a:latin typeface="+mj-lt"/>
                <a:ea typeface="ＭＳ Ｐゴシック" pitchFamily="28" charset="-128"/>
                <a:cs typeface="ＭＳ Ｐゴシック" pitchFamily="-110" charset="-128"/>
              </a:rPr>
              <a:t>Healthy Class: Aggression (n = 131)</a:t>
            </a:r>
          </a:p>
        </p:txBody>
      </p:sp>
      <p:grpSp>
        <p:nvGrpSpPr>
          <p:cNvPr id="29700" name="Group 4"/>
          <p:cNvGrpSpPr>
            <a:grpSpLocks/>
          </p:cNvGrpSpPr>
          <p:nvPr/>
        </p:nvGrpSpPr>
        <p:grpSpPr bwMode="auto">
          <a:xfrm>
            <a:off x="993775" y="957263"/>
            <a:ext cx="7134225" cy="2381250"/>
            <a:chOff x="626" y="603"/>
            <a:chExt cx="4494" cy="1500"/>
          </a:xfrm>
        </p:grpSpPr>
        <p:sp>
          <p:nvSpPr>
            <p:cNvPr id="29705" name="Text Box 5"/>
            <p:cNvSpPr txBox="1">
              <a:spLocks noChangeArrowheads="1"/>
            </p:cNvSpPr>
            <p:nvPr/>
          </p:nvSpPr>
          <p:spPr bwMode="auto">
            <a:xfrm>
              <a:off x="1214" y="1901"/>
              <a:ext cx="31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ctr"/>
              <a:r>
                <a:rPr lang="en-US" sz="1500" b="1"/>
                <a:t>Age</a:t>
              </a:r>
            </a:p>
          </p:txBody>
        </p:sp>
        <p:pic>
          <p:nvPicPr>
            <p:cNvPr id="29706" name="Picture 6"/>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6657" r="6657"/>
            <a:stretch>
              <a:fillRect/>
            </a:stretch>
          </p:blipFill>
          <p:spPr bwMode="auto">
            <a:xfrm>
              <a:off x="626" y="603"/>
              <a:ext cx="4494" cy="1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701" name="Group 7"/>
          <p:cNvGrpSpPr>
            <a:grpSpLocks/>
          </p:cNvGrpSpPr>
          <p:nvPr/>
        </p:nvGrpSpPr>
        <p:grpSpPr bwMode="auto">
          <a:xfrm>
            <a:off x="990600" y="3962401"/>
            <a:ext cx="7134225" cy="2274888"/>
            <a:chOff x="624" y="2496"/>
            <a:chExt cx="4494" cy="1433"/>
          </a:xfrm>
        </p:grpSpPr>
        <p:sp>
          <p:nvSpPr>
            <p:cNvPr id="29703" name="Text Box 8"/>
            <p:cNvSpPr txBox="1">
              <a:spLocks noChangeArrowheads="1"/>
            </p:cNvSpPr>
            <p:nvPr/>
          </p:nvSpPr>
          <p:spPr bwMode="auto">
            <a:xfrm>
              <a:off x="1198" y="3727"/>
              <a:ext cx="31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ctr"/>
              <a:r>
                <a:rPr lang="en-US" sz="1500" b="1" dirty="0"/>
                <a:t>Age</a:t>
              </a:r>
            </a:p>
          </p:txBody>
        </p:sp>
        <p:pic>
          <p:nvPicPr>
            <p:cNvPr id="29704" name="Picture 9"/>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l="6657" r="6657"/>
            <a:stretch>
              <a:fillRect/>
            </a:stretch>
          </p:blipFill>
          <p:spPr bwMode="auto">
            <a:xfrm>
              <a:off x="624" y="2496"/>
              <a:ext cx="4494" cy="1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822" name="TextBox 9"/>
          <p:cNvSpPr txBox="1">
            <a:spLocks noChangeArrowheads="1"/>
          </p:cNvSpPr>
          <p:nvPr/>
        </p:nvSpPr>
        <p:spPr bwMode="auto">
          <a:xfrm>
            <a:off x="304800" y="6266023"/>
            <a:ext cx="8458200" cy="600164"/>
          </a:xfrm>
          <a:prstGeom prst="rect">
            <a:avLst/>
          </a:prstGeom>
          <a:noFill/>
          <a:ln w="9525">
            <a:noFill/>
            <a:miter lim="800000"/>
            <a:headEnd/>
            <a:tailEnd/>
          </a:ln>
        </p:spPr>
        <p:txBody>
          <a:bodyPr wrap="square">
            <a:spAutoFit/>
          </a:bodyPr>
          <a:lstStyle/>
          <a:p>
            <a:pPr>
              <a:defRPr/>
            </a:pPr>
            <a:r>
              <a:rPr lang="en-US" sz="1100" dirty="0">
                <a:ea typeface="ＭＳ Ｐゴシック" pitchFamily="28" charset="-128"/>
              </a:rPr>
              <a:t>Jester, J. M., </a:t>
            </a:r>
            <a:r>
              <a:rPr lang="en-US" sz="1100" dirty="0" err="1">
                <a:ea typeface="ＭＳ Ｐゴシック" pitchFamily="28" charset="-128"/>
              </a:rPr>
              <a:t>Nigg</a:t>
            </a:r>
            <a:r>
              <a:rPr lang="en-US" sz="1100" dirty="0">
                <a:ea typeface="ＭＳ Ｐゴシック" pitchFamily="28" charset="-128"/>
              </a:rPr>
              <a:t>, J. T., Adams, K., Fitzgerald, H. E., </a:t>
            </a:r>
            <a:r>
              <a:rPr lang="en-US" sz="1100" dirty="0" err="1">
                <a:ea typeface="ＭＳ Ｐゴシック" pitchFamily="28" charset="-128"/>
              </a:rPr>
              <a:t>Puttler</a:t>
            </a:r>
            <a:r>
              <a:rPr lang="en-US" sz="1100" dirty="0">
                <a:ea typeface="ＭＳ Ｐゴシック" pitchFamily="28" charset="-128"/>
              </a:rPr>
              <a:t>, L. I., Wong, M. M., &amp; </a:t>
            </a:r>
            <a:r>
              <a:rPr lang="en-US" sz="1100" dirty="0" err="1">
                <a:ea typeface="ＭＳ Ｐゴシック" pitchFamily="28" charset="-128"/>
              </a:rPr>
              <a:t>Zucker</a:t>
            </a:r>
            <a:r>
              <a:rPr lang="en-US" sz="1100" dirty="0">
                <a:ea typeface="ＭＳ Ｐゴシック" pitchFamily="28" charset="-128"/>
              </a:rPr>
              <a:t>, R. A. (2005).  Inattention/hyperactivity and aggression from early childhood to adolescence: Heterogeneity of trajectories and differential influence of family environment characteristics.  Development and Psychopathology, 17, 1-27.</a:t>
            </a:r>
          </a:p>
        </p:txBody>
      </p:sp>
    </p:spTree>
    <p:extLst>
      <p:ext uri="{BB962C8B-B14F-4D97-AF65-F5344CB8AC3E}">
        <p14:creationId xmlns:p14="http://schemas.microsoft.com/office/powerpoint/2010/main" val="2085170546"/>
      </p:ext>
    </p:extLst>
  </p:cSld>
  <p:clrMapOvr>
    <a:masterClrMapping/>
  </p:clrMapOvr>
  <p:transition spd="med">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p:txBody>
          <a:bodyPr/>
          <a:lstStyle/>
          <a:p>
            <a:r>
              <a:rPr lang="en-US" sz="2200" b="0" dirty="0">
                <a:solidFill>
                  <a:schemeClr val="tx1"/>
                </a:solidFill>
                <a:latin typeface="Times New Roman" panose="02020603050405020304" pitchFamily="18" charset="0"/>
                <a:ea typeface="ＭＳ Ｐゴシック" pitchFamily="34" charset="-128"/>
                <a:cs typeface="Times New Roman" panose="02020603050405020304" pitchFamily="18" charset="0"/>
              </a:rPr>
              <a:t>Average Number of Alcohol and Drug Problems for Each of Four Trajectory Class Groups </a:t>
            </a:r>
            <a:r>
              <a:rPr lang="en-US" sz="1500" b="0" dirty="0">
                <a:solidFill>
                  <a:schemeClr val="tx1"/>
                </a:solidFill>
                <a:latin typeface="Times New Roman" panose="02020603050405020304" pitchFamily="18" charset="0"/>
                <a:ea typeface="ＭＳ Ｐゴシック" pitchFamily="34" charset="-128"/>
                <a:cs typeface="Times New Roman" panose="02020603050405020304" pitchFamily="18" charset="0"/>
              </a:rPr>
              <a:t>(Bars indicate SEM)</a:t>
            </a:r>
            <a:endParaRPr lang="en-US" sz="700" b="0" dirty="0">
              <a:solidFill>
                <a:schemeClr val="tx1"/>
              </a:solidFill>
              <a:latin typeface="Times New Roman" panose="02020603050405020304" pitchFamily="18" charset="0"/>
              <a:ea typeface="ＭＳ Ｐゴシック" pitchFamily="34" charset="-128"/>
              <a:cs typeface="Times New Roman" panose="02020603050405020304" pitchFamily="18" charset="0"/>
            </a:endParaRPr>
          </a:p>
        </p:txBody>
      </p:sp>
      <p:sp>
        <p:nvSpPr>
          <p:cNvPr id="455683" name="Text Box 3"/>
          <p:cNvSpPr txBox="1">
            <a:spLocks noChangeArrowheads="1"/>
          </p:cNvSpPr>
          <p:nvPr/>
        </p:nvSpPr>
        <p:spPr bwMode="auto">
          <a:xfrm>
            <a:off x="4953000" y="6019800"/>
            <a:ext cx="3548063" cy="215444"/>
          </a:xfrm>
          <a:prstGeom prst="rect">
            <a:avLst/>
          </a:prstGeom>
          <a:noFill/>
          <a:ln w="6350">
            <a:noFill/>
            <a:miter lim="800000"/>
            <a:headEnd/>
            <a:tailEnd/>
          </a:ln>
          <a:effectLst/>
        </p:spPr>
        <p:txBody>
          <a:bodyPr wrap="square" anchor="ctr">
            <a:spAutoFit/>
          </a:bodyPr>
          <a:lstStyle/>
          <a:p>
            <a:pPr eaLnBrk="0" hangingPunct="0"/>
            <a:r>
              <a:rPr lang="en-US" sz="800" dirty="0"/>
              <a:t>Jester,  </a:t>
            </a:r>
            <a:r>
              <a:rPr lang="en-US" sz="800" dirty="0" err="1"/>
              <a:t>Nigg</a:t>
            </a:r>
            <a:r>
              <a:rPr lang="en-US" sz="800" dirty="0"/>
              <a:t>, </a:t>
            </a:r>
            <a:r>
              <a:rPr lang="en-US" sz="800" dirty="0" err="1"/>
              <a:t>Buu</a:t>
            </a:r>
            <a:r>
              <a:rPr lang="en-US" sz="800" dirty="0"/>
              <a:t>, A., Puttler, Glass, </a:t>
            </a:r>
            <a:r>
              <a:rPr lang="en-US" sz="800" dirty="0" err="1"/>
              <a:t>Heitzeg</a:t>
            </a:r>
            <a:r>
              <a:rPr lang="en-US" sz="800" dirty="0"/>
              <a:t>, Fitzgerald,  &amp; Zucker, (2008). </a:t>
            </a:r>
          </a:p>
        </p:txBody>
      </p:sp>
      <p:pic>
        <p:nvPicPr>
          <p:cNvPr id="455684" name="Picture 4" descr="fig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025650" y="1905000"/>
            <a:ext cx="5091113" cy="3740150"/>
          </a:xfrm>
          <a:prstGeom prst="rect">
            <a:avLst/>
          </a:prstGeom>
          <a:noFill/>
        </p:spPr>
      </p:pic>
    </p:spTree>
    <p:extLst>
      <p:ext uri="{BB962C8B-B14F-4D97-AF65-F5344CB8AC3E}">
        <p14:creationId xmlns:p14="http://schemas.microsoft.com/office/powerpoint/2010/main" val="77191552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0" y="6019800"/>
            <a:ext cx="3200400" cy="276999"/>
          </a:xfrm>
          <a:prstGeom prst="rect">
            <a:avLst/>
          </a:prstGeom>
          <a:noFill/>
        </p:spPr>
        <p:txBody>
          <a:bodyPr wrap="square" rtlCol="0">
            <a:spAutoFit/>
          </a:bodyPr>
          <a:lstStyle/>
          <a:p>
            <a:r>
              <a:rPr lang="en-US" sz="1200" dirty="0"/>
              <a:t>Jester, J. M., </a:t>
            </a:r>
            <a:r>
              <a:rPr lang="en-US" sz="1200" dirty="0" err="1"/>
              <a:t>Buu</a:t>
            </a:r>
            <a:r>
              <a:rPr lang="en-US" sz="1200" dirty="0"/>
              <a:t>, A., &amp; Zucker, R. A. (2016).  </a:t>
            </a:r>
          </a:p>
        </p:txBody>
      </p:sp>
      <p:sp>
        <p:nvSpPr>
          <p:cNvPr id="3" name="TextBox 2"/>
          <p:cNvSpPr txBox="1"/>
          <p:nvPr/>
        </p:nvSpPr>
        <p:spPr>
          <a:xfrm>
            <a:off x="381000" y="533400"/>
            <a:ext cx="7772400" cy="461665"/>
          </a:xfrm>
          <a:prstGeom prst="rect">
            <a:avLst/>
          </a:prstGeom>
          <a:noFill/>
        </p:spPr>
        <p:txBody>
          <a:bodyPr wrap="square" rtlCol="0">
            <a:spAutoFit/>
          </a:bodyPr>
          <a:lstStyle/>
          <a:p>
            <a:r>
              <a:rPr lang="en-US" dirty="0"/>
              <a:t>Trajectories of Alcoholism Symptoms from ages 15 to 45</a:t>
            </a:r>
          </a:p>
        </p:txBody>
      </p:sp>
      <p:sp>
        <p:nvSpPr>
          <p:cNvPr id="4" name="TextBox 3"/>
          <p:cNvSpPr txBox="1"/>
          <p:nvPr/>
        </p:nvSpPr>
        <p:spPr>
          <a:xfrm>
            <a:off x="609600" y="1676400"/>
            <a:ext cx="7620000" cy="2677656"/>
          </a:xfrm>
          <a:prstGeom prst="rect">
            <a:avLst/>
          </a:prstGeom>
          <a:noFill/>
        </p:spPr>
        <p:txBody>
          <a:bodyPr wrap="square" rtlCol="0">
            <a:spAutoFit/>
          </a:bodyPr>
          <a:lstStyle/>
          <a:p>
            <a:r>
              <a:rPr lang="en-US" dirty="0"/>
              <a:t>Four Pathways Identified</a:t>
            </a:r>
          </a:p>
          <a:p>
            <a:endParaRPr lang="en-US" dirty="0"/>
          </a:p>
          <a:p>
            <a:r>
              <a:rPr lang="en-US" dirty="0"/>
              <a:t>Early Onset Severe		Men</a:t>
            </a:r>
          </a:p>
          <a:p>
            <a:r>
              <a:rPr lang="en-US" dirty="0"/>
              <a:t>Developmentally Limited	Men	Women</a:t>
            </a:r>
          </a:p>
          <a:p>
            <a:r>
              <a:rPr lang="en-US" dirty="0"/>
              <a:t>Young Adult Onset		Men	Women</a:t>
            </a:r>
          </a:p>
          <a:p>
            <a:r>
              <a:rPr lang="en-US" dirty="0"/>
              <a:t>Cumulative			Men	Women</a:t>
            </a:r>
          </a:p>
          <a:p>
            <a:endParaRPr lang="en-US" dirty="0"/>
          </a:p>
        </p:txBody>
      </p:sp>
    </p:spTree>
    <p:extLst>
      <p:ext uri="{BB962C8B-B14F-4D97-AF65-F5344CB8AC3E}">
        <p14:creationId xmlns:p14="http://schemas.microsoft.com/office/powerpoint/2010/main" val="1815658538"/>
      </p:ext>
    </p:extLst>
  </p:cSld>
  <p:clrMapOvr>
    <a:masterClrMapping/>
  </p:clrMapOvr>
  <p:transition spd="med">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9600" y="304800"/>
            <a:ext cx="5286375" cy="6438900"/>
          </a:xfrm>
          <a:prstGeom prst="rect">
            <a:avLst/>
          </a:prstGeom>
        </p:spPr>
      </p:pic>
      <p:sp>
        <p:nvSpPr>
          <p:cNvPr id="3" name="TextBox 2"/>
          <p:cNvSpPr txBox="1"/>
          <p:nvPr/>
        </p:nvSpPr>
        <p:spPr>
          <a:xfrm>
            <a:off x="6400800" y="6019800"/>
            <a:ext cx="2514600" cy="584775"/>
          </a:xfrm>
          <a:prstGeom prst="rect">
            <a:avLst/>
          </a:prstGeom>
          <a:noFill/>
        </p:spPr>
        <p:txBody>
          <a:bodyPr wrap="square" rtlCol="0">
            <a:spAutoFit/>
          </a:bodyPr>
          <a:lstStyle/>
          <a:p>
            <a:r>
              <a:rPr lang="en-US" sz="1000" dirty="0"/>
              <a:t>Jester, J. M., </a:t>
            </a:r>
            <a:r>
              <a:rPr lang="en-US" sz="1000" dirty="0" err="1"/>
              <a:t>Buu</a:t>
            </a:r>
            <a:r>
              <a:rPr lang="en-US" sz="1000" dirty="0"/>
              <a:t>, A., &amp; Zucker, R. A. (2016).  </a:t>
            </a:r>
            <a:endParaRPr lang="en-US" sz="1200" dirty="0"/>
          </a:p>
          <a:p>
            <a:endParaRPr lang="en-US" sz="1200" dirty="0"/>
          </a:p>
        </p:txBody>
      </p:sp>
      <p:sp>
        <p:nvSpPr>
          <p:cNvPr id="4" name="TextBox 3"/>
          <p:cNvSpPr txBox="1"/>
          <p:nvPr/>
        </p:nvSpPr>
        <p:spPr>
          <a:xfrm>
            <a:off x="6477000" y="685800"/>
            <a:ext cx="1066800" cy="461665"/>
          </a:xfrm>
          <a:prstGeom prst="rect">
            <a:avLst/>
          </a:prstGeom>
          <a:noFill/>
        </p:spPr>
        <p:txBody>
          <a:bodyPr wrap="square" rtlCol="0">
            <a:spAutoFit/>
          </a:bodyPr>
          <a:lstStyle/>
          <a:p>
            <a:r>
              <a:rPr lang="en-US" dirty="0"/>
              <a:t>Males</a:t>
            </a:r>
          </a:p>
        </p:txBody>
      </p:sp>
      <p:sp>
        <p:nvSpPr>
          <p:cNvPr id="5" name="TextBox 4"/>
          <p:cNvSpPr txBox="1"/>
          <p:nvPr/>
        </p:nvSpPr>
        <p:spPr>
          <a:xfrm>
            <a:off x="6705600" y="3657600"/>
            <a:ext cx="1295400" cy="461665"/>
          </a:xfrm>
          <a:prstGeom prst="rect">
            <a:avLst/>
          </a:prstGeom>
          <a:noFill/>
        </p:spPr>
        <p:txBody>
          <a:bodyPr wrap="square" rtlCol="0">
            <a:spAutoFit/>
          </a:bodyPr>
          <a:lstStyle/>
          <a:p>
            <a:r>
              <a:rPr lang="en-US" dirty="0"/>
              <a:t>Females</a:t>
            </a:r>
          </a:p>
        </p:txBody>
      </p:sp>
      <p:sp>
        <p:nvSpPr>
          <p:cNvPr id="6" name="TextBox 5"/>
          <p:cNvSpPr txBox="1"/>
          <p:nvPr/>
        </p:nvSpPr>
        <p:spPr>
          <a:xfrm>
            <a:off x="6096000" y="1143000"/>
            <a:ext cx="2438400" cy="1169551"/>
          </a:xfrm>
          <a:prstGeom prst="rect">
            <a:avLst/>
          </a:prstGeom>
          <a:noFill/>
        </p:spPr>
        <p:txBody>
          <a:bodyPr wrap="square" rtlCol="0">
            <a:spAutoFit/>
          </a:bodyPr>
          <a:lstStyle/>
          <a:p>
            <a:r>
              <a:rPr lang="en-US" sz="1000" dirty="0"/>
              <a:t>(a) Trajectories of development of alcoholism symptomatology over age 15 to 45, for men. The smooth lines marked by triangles are the predicted trajectories from the model, and the lines marked by circles are the actual number of symptoms at each time point for the group. </a:t>
            </a:r>
          </a:p>
        </p:txBody>
      </p:sp>
      <p:sp>
        <p:nvSpPr>
          <p:cNvPr id="7" name="TextBox 6"/>
          <p:cNvSpPr txBox="1"/>
          <p:nvPr/>
        </p:nvSpPr>
        <p:spPr>
          <a:xfrm>
            <a:off x="6019800" y="4114800"/>
            <a:ext cx="2895600" cy="1323439"/>
          </a:xfrm>
          <a:prstGeom prst="rect">
            <a:avLst/>
          </a:prstGeom>
          <a:noFill/>
        </p:spPr>
        <p:txBody>
          <a:bodyPr wrap="square" rtlCol="0">
            <a:spAutoFit/>
          </a:bodyPr>
          <a:lstStyle/>
          <a:p>
            <a:r>
              <a:rPr lang="en-US" sz="1000" dirty="0"/>
              <a:t>(b) Trajectories of development of alcoholism symptomatology over age 15 to 45, for women. The smooth lines marked by triangles are the predicted trajectories from the model, and the lines marked by circles are the actual number of symptoms at each time point for the group. YAO, Young adult onset; CUML, developmentally cumulative; DL, developmentally limited.</a:t>
            </a:r>
          </a:p>
        </p:txBody>
      </p:sp>
    </p:spTree>
    <p:extLst>
      <p:ext uri="{BB962C8B-B14F-4D97-AF65-F5344CB8AC3E}">
        <p14:creationId xmlns:p14="http://schemas.microsoft.com/office/powerpoint/2010/main" val="1258699551"/>
      </p:ext>
    </p:extLst>
  </p:cSld>
  <p:clrMapOvr>
    <a:masterClrMapping/>
  </p:clrMapOvr>
  <p:transition spd="med">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63481866"/>
              </p:ext>
            </p:extLst>
          </p:nvPr>
        </p:nvGraphicFramePr>
        <p:xfrm>
          <a:off x="304800" y="403469"/>
          <a:ext cx="7162800" cy="6451600"/>
        </p:xfrm>
        <a:graphic>
          <a:graphicData uri="http://schemas.openxmlformats.org/drawingml/2006/table">
            <a:tbl>
              <a:tblPr firstRow="1" bandRow="1">
                <a:tableStyleId>{5C22544A-7EE6-4342-B048-85BDC9FD1C3A}</a:tableStyleId>
              </a:tblPr>
              <a:tblGrid>
                <a:gridCol w="4648200">
                  <a:extLst>
                    <a:ext uri="{9D8B030D-6E8A-4147-A177-3AD203B41FA5}">
                      <a16:colId xmlns:a16="http://schemas.microsoft.com/office/drawing/2014/main" val="1730293849"/>
                    </a:ext>
                  </a:extLst>
                </a:gridCol>
                <a:gridCol w="1219200">
                  <a:extLst>
                    <a:ext uri="{9D8B030D-6E8A-4147-A177-3AD203B41FA5}">
                      <a16:colId xmlns:a16="http://schemas.microsoft.com/office/drawing/2014/main" val="2981134032"/>
                    </a:ext>
                  </a:extLst>
                </a:gridCol>
                <a:gridCol w="1295400">
                  <a:extLst>
                    <a:ext uri="{9D8B030D-6E8A-4147-A177-3AD203B41FA5}">
                      <a16:colId xmlns:a16="http://schemas.microsoft.com/office/drawing/2014/main" val="3952408952"/>
                    </a:ext>
                  </a:extLst>
                </a:gridCol>
              </a:tblGrid>
              <a:tr h="370840">
                <a:tc gridSpan="3">
                  <a:txBody>
                    <a:bodyPr/>
                    <a:lstStyle/>
                    <a:p>
                      <a:pPr>
                        <a:spcBef>
                          <a:spcPct val="0"/>
                        </a:spcBef>
                        <a:spcAft>
                          <a:spcPct val="0"/>
                        </a:spcAft>
                        <a:buClrTx/>
                        <a:buFontTx/>
                        <a:buNone/>
                      </a:pPr>
                      <a:r>
                        <a:rPr lang="en-US" altLang="en-US" sz="1400" dirty="0">
                          <a:solidFill>
                            <a:schemeClr val="tx1"/>
                          </a:solidFill>
                        </a:rPr>
                        <a:t>Michigan Longitudinal Study:  Predictors of pathology in Early Onset Severe Class (no females were in the EOS class).</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851425421"/>
                  </a:ext>
                </a:extLst>
              </a:tr>
              <a:tr h="370840">
                <a:tc>
                  <a:txBody>
                    <a:bodyPr/>
                    <a:lstStyle/>
                    <a:p>
                      <a:r>
                        <a:rPr lang="en-US" altLang="en-US" sz="1600" dirty="0">
                          <a:solidFill>
                            <a:schemeClr val="tx1"/>
                          </a:solidFill>
                          <a:latin typeface="+mj-lt"/>
                        </a:rPr>
                        <a:t>Family density of alcoholism</a:t>
                      </a:r>
                      <a:endParaRPr lang="en-US" sz="1600" dirty="0">
                        <a:latin typeface="+mj-lt"/>
                      </a:endParaRPr>
                    </a:p>
                  </a:txBody>
                  <a:tcPr/>
                </a:tc>
                <a:tc>
                  <a:txBody>
                    <a:bodyPr/>
                    <a:lstStyle/>
                    <a:p>
                      <a:r>
                        <a:rPr lang="en-US" sz="1600" dirty="0">
                          <a:latin typeface="+mj-lt"/>
                        </a:rPr>
                        <a:t>higher</a:t>
                      </a:r>
                    </a:p>
                  </a:txBody>
                  <a:tcPr/>
                </a:tc>
                <a:tc>
                  <a:txBody>
                    <a:bodyPr/>
                    <a:lstStyle/>
                    <a:p>
                      <a:endParaRPr lang="en-US" sz="1600" dirty="0">
                        <a:latin typeface="+mj-lt"/>
                      </a:endParaRPr>
                    </a:p>
                  </a:txBody>
                  <a:tcPr/>
                </a:tc>
                <a:extLst>
                  <a:ext uri="{0D108BD9-81ED-4DB2-BD59-A6C34878D82A}">
                    <a16:rowId xmlns:a16="http://schemas.microsoft.com/office/drawing/2014/main" val="4248253239"/>
                  </a:ext>
                </a:extLst>
              </a:tr>
              <a:tr h="370840">
                <a:tc>
                  <a:txBody>
                    <a:bodyPr/>
                    <a:lstStyle/>
                    <a:p>
                      <a:r>
                        <a:rPr lang="en-US" altLang="en-US" sz="1600" dirty="0">
                          <a:solidFill>
                            <a:schemeClr val="tx1"/>
                          </a:solidFill>
                          <a:latin typeface="+mj-lt"/>
                        </a:rPr>
                        <a:t>Child history of severe abuse</a:t>
                      </a:r>
                      <a:endParaRPr lang="en-US" sz="1600" dirty="0">
                        <a:latin typeface="+mj-lt"/>
                      </a:endParaRPr>
                    </a:p>
                  </a:txBody>
                  <a:tcPr/>
                </a:tc>
                <a:tc>
                  <a:txBody>
                    <a:bodyPr/>
                    <a:lstStyle/>
                    <a:p>
                      <a:r>
                        <a:rPr lang="en-US" sz="1600" dirty="0">
                          <a:latin typeface="+mj-lt"/>
                        </a:rPr>
                        <a:t>higher</a:t>
                      </a:r>
                    </a:p>
                  </a:txBody>
                  <a:tcPr/>
                </a:tc>
                <a:tc>
                  <a:txBody>
                    <a:bodyPr/>
                    <a:lstStyle/>
                    <a:p>
                      <a:endParaRPr lang="en-US" sz="1600" dirty="0">
                        <a:latin typeface="+mj-lt"/>
                      </a:endParaRPr>
                    </a:p>
                  </a:txBody>
                  <a:tcPr/>
                </a:tc>
                <a:extLst>
                  <a:ext uri="{0D108BD9-81ED-4DB2-BD59-A6C34878D82A}">
                    <a16:rowId xmlns:a16="http://schemas.microsoft.com/office/drawing/2014/main" val="1235114049"/>
                  </a:ext>
                </a:extLst>
              </a:tr>
              <a:tr h="370840">
                <a:tc>
                  <a:txBody>
                    <a:bodyPr/>
                    <a:lstStyle/>
                    <a:p>
                      <a:r>
                        <a:rPr lang="en-US" altLang="en-US" sz="1600" dirty="0">
                          <a:solidFill>
                            <a:schemeClr val="tx1"/>
                          </a:solidFill>
                          <a:latin typeface="+mj-lt"/>
                        </a:rPr>
                        <a:t>Childhood antisocial behavior</a:t>
                      </a:r>
                      <a:endParaRPr lang="en-US" sz="1600" dirty="0">
                        <a:latin typeface="+mj-lt"/>
                      </a:endParaRPr>
                    </a:p>
                  </a:txBody>
                  <a:tcPr/>
                </a:tc>
                <a:tc>
                  <a:txBody>
                    <a:bodyPr/>
                    <a:lstStyle/>
                    <a:p>
                      <a:r>
                        <a:rPr lang="en-US" sz="1600" dirty="0">
                          <a:latin typeface="+mj-lt"/>
                        </a:rPr>
                        <a:t>higher</a:t>
                      </a:r>
                    </a:p>
                  </a:txBody>
                  <a:tcPr/>
                </a:tc>
                <a:tc>
                  <a:txBody>
                    <a:bodyPr/>
                    <a:lstStyle/>
                    <a:p>
                      <a:endParaRPr lang="en-US" sz="1600" dirty="0">
                        <a:latin typeface="+mj-lt"/>
                      </a:endParaRPr>
                    </a:p>
                  </a:txBody>
                  <a:tcPr/>
                </a:tc>
                <a:extLst>
                  <a:ext uri="{0D108BD9-81ED-4DB2-BD59-A6C34878D82A}">
                    <a16:rowId xmlns:a16="http://schemas.microsoft.com/office/drawing/2014/main" val="2693482466"/>
                  </a:ext>
                </a:extLst>
              </a:tr>
              <a:tr h="370840">
                <a:tc>
                  <a:txBody>
                    <a:bodyPr/>
                    <a:lstStyle/>
                    <a:p>
                      <a:r>
                        <a:rPr lang="en-US" altLang="en-US" sz="1600" dirty="0">
                          <a:solidFill>
                            <a:schemeClr val="tx1"/>
                          </a:solidFill>
                          <a:latin typeface="+mj-lt"/>
                        </a:rPr>
                        <a:t>Education at baseline </a:t>
                      </a:r>
                      <a:endParaRPr lang="en-US" sz="1600" dirty="0">
                        <a:latin typeface="+mj-lt"/>
                      </a:endParaRPr>
                    </a:p>
                  </a:txBody>
                  <a:tcPr/>
                </a:tc>
                <a:tc>
                  <a:txBody>
                    <a:bodyPr/>
                    <a:lstStyle/>
                    <a:p>
                      <a:endParaRPr lang="en-US" sz="1600">
                        <a:latin typeface="+mj-lt"/>
                      </a:endParaRPr>
                    </a:p>
                  </a:txBody>
                  <a:tcPr/>
                </a:tc>
                <a:tc>
                  <a:txBody>
                    <a:bodyPr/>
                    <a:lstStyle/>
                    <a:p>
                      <a:r>
                        <a:rPr lang="en-US" sz="1600" dirty="0">
                          <a:latin typeface="+mj-lt"/>
                        </a:rPr>
                        <a:t>lower</a:t>
                      </a:r>
                    </a:p>
                  </a:txBody>
                  <a:tcPr/>
                </a:tc>
                <a:extLst>
                  <a:ext uri="{0D108BD9-81ED-4DB2-BD59-A6C34878D82A}">
                    <a16:rowId xmlns:a16="http://schemas.microsoft.com/office/drawing/2014/main" val="2680349862"/>
                  </a:ext>
                </a:extLst>
              </a:tr>
              <a:tr h="370840">
                <a:tc>
                  <a:txBody>
                    <a:bodyPr/>
                    <a:lstStyle/>
                    <a:p>
                      <a:r>
                        <a:rPr lang="en-US" altLang="en-US" sz="1600" dirty="0">
                          <a:solidFill>
                            <a:schemeClr val="tx1"/>
                          </a:solidFill>
                          <a:latin typeface="+mj-lt"/>
                        </a:rPr>
                        <a:t>Occupation at baseline</a:t>
                      </a:r>
                      <a:endParaRPr lang="en-US" sz="1600" dirty="0">
                        <a:latin typeface="+mj-lt"/>
                      </a:endParaRPr>
                    </a:p>
                  </a:txBody>
                  <a:tcPr/>
                </a:tc>
                <a:tc>
                  <a:txBody>
                    <a:bodyPr/>
                    <a:lstStyle/>
                    <a:p>
                      <a:endParaRPr lang="en-US" sz="1600">
                        <a:latin typeface="+mj-lt"/>
                      </a:endParaRPr>
                    </a:p>
                  </a:txBody>
                  <a:tcPr/>
                </a:tc>
                <a:tc>
                  <a:txBody>
                    <a:bodyPr/>
                    <a:lstStyle/>
                    <a:p>
                      <a:r>
                        <a:rPr lang="en-US" sz="1600" dirty="0">
                          <a:latin typeface="+mj-lt"/>
                        </a:rPr>
                        <a:t>lower</a:t>
                      </a:r>
                    </a:p>
                  </a:txBody>
                  <a:tcPr/>
                </a:tc>
                <a:extLst>
                  <a:ext uri="{0D108BD9-81ED-4DB2-BD59-A6C34878D82A}">
                    <a16:rowId xmlns:a16="http://schemas.microsoft.com/office/drawing/2014/main" val="3792463774"/>
                  </a:ext>
                </a:extLst>
              </a:tr>
              <a:tr h="370840">
                <a:tc>
                  <a:txBody>
                    <a:bodyPr/>
                    <a:lstStyle/>
                    <a:p>
                      <a:r>
                        <a:rPr lang="en-US" altLang="en-US" sz="1600" dirty="0">
                          <a:solidFill>
                            <a:schemeClr val="tx1"/>
                          </a:solidFill>
                          <a:latin typeface="+mj-lt"/>
                        </a:rPr>
                        <a:t>Depression (Hamilton) at baseline</a:t>
                      </a:r>
                      <a:endParaRPr lang="en-US" sz="1600" dirty="0">
                        <a:latin typeface="+mj-lt"/>
                      </a:endParaRPr>
                    </a:p>
                  </a:txBody>
                  <a:tcPr/>
                </a:tc>
                <a:tc>
                  <a:txBody>
                    <a:bodyPr/>
                    <a:lstStyle/>
                    <a:p>
                      <a:r>
                        <a:rPr lang="en-US" sz="1600" dirty="0">
                          <a:latin typeface="+mj-lt"/>
                        </a:rPr>
                        <a:t>higher</a:t>
                      </a:r>
                    </a:p>
                  </a:txBody>
                  <a:tcPr/>
                </a:tc>
                <a:tc>
                  <a:txBody>
                    <a:bodyPr/>
                    <a:lstStyle/>
                    <a:p>
                      <a:endParaRPr lang="en-US" sz="1600" dirty="0">
                        <a:latin typeface="+mj-lt"/>
                      </a:endParaRPr>
                    </a:p>
                  </a:txBody>
                  <a:tcPr/>
                </a:tc>
                <a:extLst>
                  <a:ext uri="{0D108BD9-81ED-4DB2-BD59-A6C34878D82A}">
                    <a16:rowId xmlns:a16="http://schemas.microsoft.com/office/drawing/2014/main" val="918073334"/>
                  </a:ext>
                </a:extLst>
              </a:tr>
              <a:tr h="370840">
                <a:tc>
                  <a:txBody>
                    <a:bodyPr/>
                    <a:lstStyle/>
                    <a:p>
                      <a:r>
                        <a:rPr lang="en-US" altLang="en-US" sz="1600" dirty="0">
                          <a:solidFill>
                            <a:schemeClr val="tx1"/>
                          </a:solidFill>
                          <a:latin typeface="+mj-lt"/>
                        </a:rPr>
                        <a:t>Depression worst in lifetime (at baseline)</a:t>
                      </a:r>
                      <a:endParaRPr lang="en-US" sz="1600" dirty="0">
                        <a:latin typeface="+mj-lt"/>
                      </a:endParaRPr>
                    </a:p>
                  </a:txBody>
                  <a:tcPr/>
                </a:tc>
                <a:tc>
                  <a:txBody>
                    <a:bodyPr/>
                    <a:lstStyle/>
                    <a:p>
                      <a:r>
                        <a:rPr lang="en-US" sz="1600" dirty="0">
                          <a:latin typeface="+mj-lt"/>
                        </a:rPr>
                        <a:t>higher</a:t>
                      </a:r>
                    </a:p>
                  </a:txBody>
                  <a:tcPr/>
                </a:tc>
                <a:tc>
                  <a:txBody>
                    <a:bodyPr/>
                    <a:lstStyle/>
                    <a:p>
                      <a:endParaRPr lang="en-US" sz="1600" dirty="0">
                        <a:latin typeface="+mj-lt"/>
                      </a:endParaRPr>
                    </a:p>
                  </a:txBody>
                  <a:tcPr/>
                </a:tc>
                <a:extLst>
                  <a:ext uri="{0D108BD9-81ED-4DB2-BD59-A6C34878D82A}">
                    <a16:rowId xmlns:a16="http://schemas.microsoft.com/office/drawing/2014/main" val="3307609199"/>
                  </a:ext>
                </a:extLst>
              </a:tr>
              <a:tr h="370840">
                <a:tc>
                  <a:txBody>
                    <a:bodyPr/>
                    <a:lstStyle/>
                    <a:p>
                      <a:r>
                        <a:rPr lang="en-US" altLang="en-US" sz="1600" dirty="0">
                          <a:solidFill>
                            <a:schemeClr val="tx1"/>
                          </a:solidFill>
                          <a:latin typeface="+mj-lt"/>
                        </a:rPr>
                        <a:t>Beck depression current</a:t>
                      </a:r>
                      <a:endParaRPr lang="en-US" sz="1600" dirty="0">
                        <a:latin typeface="+mj-lt"/>
                      </a:endParaRPr>
                    </a:p>
                  </a:txBody>
                  <a:tcPr/>
                </a:tc>
                <a:tc>
                  <a:txBody>
                    <a:bodyPr/>
                    <a:lstStyle/>
                    <a:p>
                      <a:r>
                        <a:rPr lang="en-US" sz="1600" dirty="0">
                          <a:latin typeface="+mj-lt"/>
                        </a:rPr>
                        <a:t>higher</a:t>
                      </a:r>
                    </a:p>
                  </a:txBody>
                  <a:tcPr/>
                </a:tc>
                <a:tc>
                  <a:txBody>
                    <a:bodyPr/>
                    <a:lstStyle/>
                    <a:p>
                      <a:endParaRPr lang="en-US" sz="1600" dirty="0">
                        <a:latin typeface="+mj-lt"/>
                      </a:endParaRPr>
                    </a:p>
                  </a:txBody>
                  <a:tcPr/>
                </a:tc>
                <a:extLst>
                  <a:ext uri="{0D108BD9-81ED-4DB2-BD59-A6C34878D82A}">
                    <a16:rowId xmlns:a16="http://schemas.microsoft.com/office/drawing/2014/main" val="1201740889"/>
                  </a:ext>
                </a:extLst>
              </a:tr>
              <a:tr h="370840">
                <a:tc>
                  <a:txBody>
                    <a:bodyPr/>
                    <a:lstStyle/>
                    <a:p>
                      <a:r>
                        <a:rPr lang="en-US" altLang="en-US" sz="1600" dirty="0">
                          <a:solidFill>
                            <a:schemeClr val="tx1"/>
                          </a:solidFill>
                          <a:latin typeface="+mj-lt"/>
                        </a:rPr>
                        <a:t>Suicidality at baseline</a:t>
                      </a:r>
                      <a:endParaRPr lang="en-US" sz="1600" dirty="0">
                        <a:latin typeface="+mj-lt"/>
                      </a:endParaRPr>
                    </a:p>
                  </a:txBody>
                  <a:tcPr/>
                </a:tc>
                <a:tc>
                  <a:txBody>
                    <a:bodyPr/>
                    <a:lstStyle/>
                    <a:p>
                      <a:r>
                        <a:rPr lang="en-US" sz="1600" dirty="0">
                          <a:latin typeface="+mj-lt"/>
                        </a:rPr>
                        <a:t>higher</a:t>
                      </a:r>
                    </a:p>
                  </a:txBody>
                  <a:tcPr/>
                </a:tc>
                <a:tc>
                  <a:txBody>
                    <a:bodyPr/>
                    <a:lstStyle/>
                    <a:p>
                      <a:endParaRPr lang="en-US" sz="1600" dirty="0">
                        <a:latin typeface="+mj-lt"/>
                      </a:endParaRPr>
                    </a:p>
                  </a:txBody>
                  <a:tcPr/>
                </a:tc>
                <a:extLst>
                  <a:ext uri="{0D108BD9-81ED-4DB2-BD59-A6C34878D82A}">
                    <a16:rowId xmlns:a16="http://schemas.microsoft.com/office/drawing/2014/main" val="4070761039"/>
                  </a:ext>
                </a:extLst>
              </a:tr>
              <a:tr h="370840">
                <a:tc>
                  <a:txBody>
                    <a:bodyPr/>
                    <a:lstStyle/>
                    <a:p>
                      <a:r>
                        <a:rPr lang="en-US" altLang="en-US" sz="1600" dirty="0">
                          <a:solidFill>
                            <a:schemeClr val="tx1"/>
                          </a:solidFill>
                          <a:latin typeface="+mj-lt"/>
                        </a:rPr>
                        <a:t>Adult antisocial behavior </a:t>
                      </a:r>
                      <a:endParaRPr lang="en-US" sz="1600" dirty="0">
                        <a:latin typeface="+mj-lt"/>
                      </a:endParaRPr>
                    </a:p>
                  </a:txBody>
                  <a:tcPr/>
                </a:tc>
                <a:tc>
                  <a:txBody>
                    <a:bodyPr/>
                    <a:lstStyle/>
                    <a:p>
                      <a:r>
                        <a:rPr lang="en-US" sz="1600" dirty="0">
                          <a:latin typeface="+mj-lt"/>
                        </a:rPr>
                        <a:t>higher</a:t>
                      </a:r>
                    </a:p>
                  </a:txBody>
                  <a:tcPr/>
                </a:tc>
                <a:tc>
                  <a:txBody>
                    <a:bodyPr/>
                    <a:lstStyle/>
                    <a:p>
                      <a:endParaRPr lang="en-US" sz="1600" dirty="0">
                        <a:latin typeface="+mj-lt"/>
                      </a:endParaRPr>
                    </a:p>
                  </a:txBody>
                  <a:tcPr/>
                </a:tc>
                <a:extLst>
                  <a:ext uri="{0D108BD9-81ED-4DB2-BD59-A6C34878D82A}">
                    <a16:rowId xmlns:a16="http://schemas.microsoft.com/office/drawing/2014/main" val="4104909053"/>
                  </a:ext>
                </a:extLst>
              </a:tr>
              <a:tr h="370840">
                <a:tc>
                  <a:txBody>
                    <a:bodyPr/>
                    <a:lstStyle/>
                    <a:p>
                      <a:r>
                        <a:rPr lang="en-US" altLang="en-US" sz="1600" dirty="0">
                          <a:solidFill>
                            <a:schemeClr val="tx1"/>
                          </a:solidFill>
                          <a:latin typeface="+mj-lt"/>
                        </a:rPr>
                        <a:t>Smoking: cumulative amount</a:t>
                      </a:r>
                      <a:endParaRPr lang="en-US" sz="1600" dirty="0">
                        <a:latin typeface="+mj-lt"/>
                      </a:endParaRPr>
                    </a:p>
                  </a:txBody>
                  <a:tcPr/>
                </a:tc>
                <a:tc>
                  <a:txBody>
                    <a:bodyPr/>
                    <a:lstStyle/>
                    <a:p>
                      <a:r>
                        <a:rPr lang="en-US" sz="1600" dirty="0">
                          <a:latin typeface="+mj-lt"/>
                        </a:rPr>
                        <a:t>higher</a:t>
                      </a:r>
                    </a:p>
                  </a:txBody>
                  <a:tcPr/>
                </a:tc>
                <a:tc>
                  <a:txBody>
                    <a:bodyPr/>
                    <a:lstStyle/>
                    <a:p>
                      <a:endParaRPr lang="en-US" sz="1600" dirty="0">
                        <a:latin typeface="+mj-lt"/>
                      </a:endParaRPr>
                    </a:p>
                  </a:txBody>
                  <a:tcPr/>
                </a:tc>
                <a:extLst>
                  <a:ext uri="{0D108BD9-81ED-4DB2-BD59-A6C34878D82A}">
                    <a16:rowId xmlns:a16="http://schemas.microsoft.com/office/drawing/2014/main" val="1082337024"/>
                  </a:ext>
                </a:extLst>
              </a:tr>
              <a:tr h="370840">
                <a:tc>
                  <a:txBody>
                    <a:bodyPr/>
                    <a:lstStyle/>
                    <a:p>
                      <a:r>
                        <a:rPr lang="en-US" altLang="en-US" sz="1600" dirty="0">
                          <a:solidFill>
                            <a:schemeClr val="tx1"/>
                          </a:solidFill>
                          <a:latin typeface="+mj-lt"/>
                        </a:rPr>
                        <a:t>Age of first drink</a:t>
                      </a:r>
                      <a:endParaRPr lang="en-US" sz="1600" dirty="0">
                        <a:latin typeface="+mj-lt"/>
                      </a:endParaRPr>
                    </a:p>
                  </a:txBody>
                  <a:tcPr/>
                </a:tc>
                <a:tc>
                  <a:txBody>
                    <a:bodyPr/>
                    <a:lstStyle/>
                    <a:p>
                      <a:endParaRPr lang="en-US" sz="1600">
                        <a:latin typeface="+mj-lt"/>
                      </a:endParaRPr>
                    </a:p>
                  </a:txBody>
                  <a:tcPr/>
                </a:tc>
                <a:tc>
                  <a:txBody>
                    <a:bodyPr/>
                    <a:lstStyle/>
                    <a:p>
                      <a:r>
                        <a:rPr lang="en-US" sz="1600" dirty="0">
                          <a:latin typeface="+mj-lt"/>
                        </a:rPr>
                        <a:t>younger</a:t>
                      </a:r>
                    </a:p>
                  </a:txBody>
                  <a:tcPr/>
                </a:tc>
                <a:extLst>
                  <a:ext uri="{0D108BD9-81ED-4DB2-BD59-A6C34878D82A}">
                    <a16:rowId xmlns:a16="http://schemas.microsoft.com/office/drawing/2014/main" val="3569830517"/>
                  </a:ext>
                </a:extLst>
              </a:tr>
              <a:tr h="370840">
                <a:tc>
                  <a:txBody>
                    <a:bodyPr/>
                    <a:lstStyle/>
                    <a:p>
                      <a:r>
                        <a:rPr lang="en-US" altLang="en-US" sz="1600" dirty="0">
                          <a:solidFill>
                            <a:schemeClr val="tx1"/>
                          </a:solidFill>
                          <a:latin typeface="+mj-lt"/>
                        </a:rPr>
                        <a:t>Age of 1</a:t>
                      </a:r>
                      <a:r>
                        <a:rPr lang="en-US" altLang="en-US" sz="1600" baseline="30000" dirty="0">
                          <a:solidFill>
                            <a:schemeClr val="tx1"/>
                          </a:solidFill>
                          <a:latin typeface="+mj-lt"/>
                        </a:rPr>
                        <a:t>st</a:t>
                      </a:r>
                      <a:r>
                        <a:rPr lang="en-US" altLang="en-US" sz="1600" dirty="0">
                          <a:solidFill>
                            <a:schemeClr val="tx1"/>
                          </a:solidFill>
                          <a:latin typeface="+mj-lt"/>
                        </a:rPr>
                        <a:t> symptom</a:t>
                      </a:r>
                      <a:endParaRPr lang="en-US" sz="1600" dirty="0">
                        <a:latin typeface="+mj-lt"/>
                      </a:endParaRPr>
                    </a:p>
                  </a:txBody>
                  <a:tcPr/>
                </a:tc>
                <a:tc>
                  <a:txBody>
                    <a:bodyPr/>
                    <a:lstStyle/>
                    <a:p>
                      <a:endParaRPr lang="en-US" sz="1600">
                        <a:latin typeface="+mj-lt"/>
                      </a:endParaRPr>
                    </a:p>
                  </a:txBody>
                  <a:tcPr/>
                </a:tc>
                <a:tc>
                  <a:txBody>
                    <a:bodyPr/>
                    <a:lstStyle/>
                    <a:p>
                      <a:r>
                        <a:rPr lang="en-US" sz="1600" dirty="0">
                          <a:latin typeface="+mj-lt"/>
                        </a:rPr>
                        <a:t>younger</a:t>
                      </a:r>
                    </a:p>
                  </a:txBody>
                  <a:tcPr/>
                </a:tc>
                <a:extLst>
                  <a:ext uri="{0D108BD9-81ED-4DB2-BD59-A6C34878D82A}">
                    <a16:rowId xmlns:a16="http://schemas.microsoft.com/office/drawing/2014/main" val="1129555167"/>
                  </a:ext>
                </a:extLst>
              </a:tr>
              <a:tr h="370840">
                <a:tc>
                  <a:txBody>
                    <a:bodyPr/>
                    <a:lstStyle/>
                    <a:p>
                      <a:r>
                        <a:rPr lang="en-US" altLang="en-US" sz="1600" dirty="0">
                          <a:solidFill>
                            <a:schemeClr val="tx1"/>
                          </a:solidFill>
                          <a:latin typeface="+mj-lt"/>
                        </a:rPr>
                        <a:t>Age of first diagnosis</a:t>
                      </a:r>
                      <a:endParaRPr lang="en-US" sz="1600" dirty="0">
                        <a:latin typeface="+mj-lt"/>
                      </a:endParaRPr>
                    </a:p>
                  </a:txBody>
                  <a:tcPr/>
                </a:tc>
                <a:tc>
                  <a:txBody>
                    <a:bodyPr/>
                    <a:lstStyle/>
                    <a:p>
                      <a:endParaRPr lang="en-US" sz="1600">
                        <a:latin typeface="+mj-lt"/>
                      </a:endParaRPr>
                    </a:p>
                  </a:txBody>
                  <a:tcPr/>
                </a:tc>
                <a:tc>
                  <a:txBody>
                    <a:bodyPr/>
                    <a:lstStyle/>
                    <a:p>
                      <a:r>
                        <a:rPr lang="en-US" sz="1600" dirty="0">
                          <a:latin typeface="+mj-lt"/>
                        </a:rPr>
                        <a:t>younger</a:t>
                      </a:r>
                    </a:p>
                  </a:txBody>
                  <a:tcPr/>
                </a:tc>
                <a:extLst>
                  <a:ext uri="{0D108BD9-81ED-4DB2-BD59-A6C34878D82A}">
                    <a16:rowId xmlns:a16="http://schemas.microsoft.com/office/drawing/2014/main" val="3622254320"/>
                  </a:ext>
                </a:extLst>
              </a:tr>
              <a:tr h="370840">
                <a:tc>
                  <a:txBody>
                    <a:bodyPr/>
                    <a:lstStyle/>
                    <a:p>
                      <a:r>
                        <a:rPr lang="en-US" sz="1600" dirty="0">
                          <a:latin typeface="+mj-lt"/>
                        </a:rPr>
                        <a:t>Progression</a:t>
                      </a:r>
                      <a:r>
                        <a:rPr lang="en-US" sz="1600" baseline="0" dirty="0">
                          <a:latin typeface="+mj-lt"/>
                        </a:rPr>
                        <a:t> to first symptom</a:t>
                      </a:r>
                      <a:endParaRPr lang="en-US" sz="1600" dirty="0">
                        <a:latin typeface="+mj-lt"/>
                      </a:endParaRPr>
                    </a:p>
                  </a:txBody>
                  <a:tcPr/>
                </a:tc>
                <a:tc>
                  <a:txBody>
                    <a:bodyPr/>
                    <a:lstStyle/>
                    <a:p>
                      <a:r>
                        <a:rPr lang="en-US" sz="1600" dirty="0">
                          <a:latin typeface="+mj-lt"/>
                        </a:rPr>
                        <a:t>faster</a:t>
                      </a:r>
                    </a:p>
                  </a:txBody>
                  <a:tcPr/>
                </a:tc>
                <a:tc>
                  <a:txBody>
                    <a:bodyPr/>
                    <a:lstStyle/>
                    <a:p>
                      <a:endParaRPr lang="en-US" sz="1600" dirty="0">
                        <a:latin typeface="+mj-lt"/>
                      </a:endParaRPr>
                    </a:p>
                  </a:txBody>
                  <a:tcPr/>
                </a:tc>
                <a:extLst>
                  <a:ext uri="{0D108BD9-81ED-4DB2-BD59-A6C34878D82A}">
                    <a16:rowId xmlns:a16="http://schemas.microsoft.com/office/drawing/2014/main" val="3196915921"/>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525515816"/>
                  </a:ext>
                </a:extLst>
              </a:tr>
            </a:tbl>
          </a:graphicData>
        </a:graphic>
      </p:graphicFrame>
      <p:sp>
        <p:nvSpPr>
          <p:cNvPr id="3" name="TextBox 3"/>
          <p:cNvSpPr txBox="1">
            <a:spLocks noChangeArrowheads="1"/>
          </p:cNvSpPr>
          <p:nvPr/>
        </p:nvSpPr>
        <p:spPr bwMode="auto">
          <a:xfrm>
            <a:off x="6629400" y="6477000"/>
            <a:ext cx="228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ct val="15000"/>
              </a:spcAft>
              <a:buClr>
                <a:srgbClr val="660066"/>
              </a:buClr>
              <a:buChar char="•"/>
              <a:defRPr sz="2200">
                <a:solidFill>
                  <a:srgbClr val="660066"/>
                </a:solidFill>
                <a:latin typeface="Arial" panose="020B0604020202020204" pitchFamily="34" charset="0"/>
              </a:defRPr>
            </a:lvl1pPr>
            <a:lvl2pPr marL="742950" indent="-285750">
              <a:spcBef>
                <a:spcPct val="20000"/>
              </a:spcBef>
              <a:buClr>
                <a:srgbClr val="5F5F5F"/>
              </a:buClr>
              <a:buFont typeface="Arial" panose="020B0604020202020204" pitchFamily="34" charset="0"/>
              <a:buChar char="–"/>
              <a:defRPr sz="2000">
                <a:solidFill>
                  <a:srgbClr val="660066"/>
                </a:solidFill>
                <a:latin typeface="Arial" panose="020B0604020202020204" pitchFamily="34" charset="0"/>
              </a:defRPr>
            </a:lvl2pPr>
            <a:lvl3pPr marL="1143000" indent="-228600">
              <a:spcBef>
                <a:spcPct val="20000"/>
              </a:spcBef>
              <a:buClr>
                <a:srgbClr val="5F5F5F"/>
              </a:buClr>
              <a:buChar char="•"/>
              <a:defRPr>
                <a:solidFill>
                  <a:srgbClr val="660066"/>
                </a:solidFill>
                <a:latin typeface="Arial" panose="020B0604020202020204" pitchFamily="34" charset="0"/>
              </a:defRPr>
            </a:lvl3pPr>
            <a:lvl4pPr marL="1600200" indent="-228600">
              <a:spcBef>
                <a:spcPct val="20000"/>
              </a:spcBef>
              <a:buClr>
                <a:srgbClr val="5F5F5F"/>
              </a:buClr>
              <a:buFont typeface="Arial" panose="020B0604020202020204" pitchFamily="34" charset="0"/>
              <a:buChar char="–"/>
              <a:defRPr sz="1600">
                <a:solidFill>
                  <a:srgbClr val="660066"/>
                </a:solidFill>
                <a:latin typeface="Arial" panose="020B0604020202020204" pitchFamily="34" charset="0"/>
              </a:defRPr>
            </a:lvl4pPr>
            <a:lvl5pPr marL="2057400" indent="-228600">
              <a:spcBef>
                <a:spcPct val="20000"/>
              </a:spcBef>
              <a:buClr>
                <a:srgbClr val="5F5F5F"/>
              </a:buClr>
              <a:buFont typeface="Arial" panose="020B0604020202020204" pitchFamily="34" charset="0"/>
              <a:buChar char="»"/>
              <a:defRPr sz="1400">
                <a:solidFill>
                  <a:srgbClr val="660066"/>
                </a:solidFill>
                <a:latin typeface="Arial" panose="020B0604020202020204" pitchFamily="34" charset="0"/>
              </a:defRPr>
            </a:lvl5pPr>
            <a:lvl6pPr marL="25146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6pPr>
            <a:lvl7pPr marL="29718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7pPr>
            <a:lvl8pPr marL="34290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8pPr>
            <a:lvl9pPr marL="38862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9pPr>
          </a:lstStyle>
          <a:p>
            <a:pPr>
              <a:spcBef>
                <a:spcPct val="0"/>
              </a:spcBef>
              <a:spcAft>
                <a:spcPct val="0"/>
              </a:spcAft>
              <a:buClrTx/>
              <a:buFontTx/>
              <a:buNone/>
            </a:pPr>
            <a:r>
              <a:rPr lang="en-US" altLang="en-US" sz="1200" dirty="0">
                <a:solidFill>
                  <a:schemeClr val="tx1"/>
                </a:solidFill>
              </a:rPr>
              <a:t>Jester,  </a:t>
            </a:r>
            <a:r>
              <a:rPr lang="en-US" altLang="en-US" sz="1200" dirty="0" err="1">
                <a:solidFill>
                  <a:schemeClr val="tx1"/>
                </a:solidFill>
              </a:rPr>
              <a:t>Buu</a:t>
            </a:r>
            <a:r>
              <a:rPr lang="en-US" altLang="en-US" sz="1200" dirty="0">
                <a:solidFill>
                  <a:schemeClr val="tx1"/>
                </a:solidFill>
              </a:rPr>
              <a:t>, &amp; Zucker,  (2016).  </a:t>
            </a:r>
          </a:p>
        </p:txBody>
      </p:sp>
    </p:spTree>
    <p:extLst>
      <p:ext uri="{BB962C8B-B14F-4D97-AF65-F5344CB8AC3E}">
        <p14:creationId xmlns:p14="http://schemas.microsoft.com/office/powerpoint/2010/main" val="1629275120"/>
      </p:ext>
    </p:extLst>
  </p:cSld>
  <p:clrMapOvr>
    <a:masterClrMapping/>
  </p:clrMapOvr>
  <p:transition spd="med">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7190154" y="6096000"/>
            <a:ext cx="196850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spcAft>
                <a:spcPct val="15000"/>
              </a:spcAft>
              <a:buClr>
                <a:srgbClr val="660066"/>
              </a:buClr>
              <a:buChar char="•"/>
              <a:defRPr sz="2200">
                <a:solidFill>
                  <a:srgbClr val="660066"/>
                </a:solidFill>
                <a:latin typeface="Arial" panose="020B0604020202020204" pitchFamily="34" charset="0"/>
              </a:defRPr>
            </a:lvl1pPr>
            <a:lvl2pPr marL="742950" indent="-285750">
              <a:spcBef>
                <a:spcPct val="20000"/>
              </a:spcBef>
              <a:buClr>
                <a:srgbClr val="5F5F5F"/>
              </a:buClr>
              <a:buFont typeface="Arial" panose="020B0604020202020204" pitchFamily="34" charset="0"/>
              <a:buChar char="–"/>
              <a:defRPr sz="2000">
                <a:solidFill>
                  <a:srgbClr val="660066"/>
                </a:solidFill>
                <a:latin typeface="Arial" panose="020B0604020202020204" pitchFamily="34" charset="0"/>
              </a:defRPr>
            </a:lvl2pPr>
            <a:lvl3pPr marL="1143000" indent="-228600">
              <a:spcBef>
                <a:spcPct val="20000"/>
              </a:spcBef>
              <a:buClr>
                <a:srgbClr val="5F5F5F"/>
              </a:buClr>
              <a:buChar char="•"/>
              <a:defRPr>
                <a:solidFill>
                  <a:srgbClr val="660066"/>
                </a:solidFill>
                <a:latin typeface="Arial" panose="020B0604020202020204" pitchFamily="34" charset="0"/>
              </a:defRPr>
            </a:lvl3pPr>
            <a:lvl4pPr marL="1600200" indent="-228600">
              <a:spcBef>
                <a:spcPct val="20000"/>
              </a:spcBef>
              <a:buClr>
                <a:srgbClr val="5F5F5F"/>
              </a:buClr>
              <a:buFont typeface="Arial" panose="020B0604020202020204" pitchFamily="34" charset="0"/>
              <a:buChar char="–"/>
              <a:defRPr sz="1600">
                <a:solidFill>
                  <a:srgbClr val="660066"/>
                </a:solidFill>
                <a:latin typeface="Arial" panose="020B0604020202020204" pitchFamily="34" charset="0"/>
              </a:defRPr>
            </a:lvl4pPr>
            <a:lvl5pPr marL="2057400" indent="-228600">
              <a:spcBef>
                <a:spcPct val="20000"/>
              </a:spcBef>
              <a:buClr>
                <a:srgbClr val="5F5F5F"/>
              </a:buClr>
              <a:buFont typeface="Arial" panose="020B0604020202020204" pitchFamily="34" charset="0"/>
              <a:buChar char="»"/>
              <a:defRPr sz="1400">
                <a:solidFill>
                  <a:srgbClr val="660066"/>
                </a:solidFill>
                <a:latin typeface="Arial" panose="020B0604020202020204" pitchFamily="34" charset="0"/>
              </a:defRPr>
            </a:lvl5pPr>
            <a:lvl6pPr marL="25146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6pPr>
            <a:lvl7pPr marL="29718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7pPr>
            <a:lvl8pPr marL="34290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8pPr>
            <a:lvl9pPr marL="38862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9pPr>
          </a:lstStyle>
          <a:p>
            <a:pPr eaLnBrk="1" hangingPunct="1">
              <a:spcBef>
                <a:spcPct val="50000"/>
              </a:spcBef>
              <a:spcAft>
                <a:spcPct val="0"/>
              </a:spcAft>
              <a:buClrTx/>
              <a:buFontTx/>
              <a:buNone/>
            </a:pPr>
            <a:r>
              <a:rPr lang="en-US" altLang="en-US" sz="1200" dirty="0">
                <a:solidFill>
                  <a:schemeClr val="tx1"/>
                </a:solidFill>
              </a:rPr>
              <a:t>Zucker et al. 2004</a:t>
            </a:r>
          </a:p>
          <a:p>
            <a:pPr eaLnBrk="1" hangingPunct="1">
              <a:spcBef>
                <a:spcPct val="50000"/>
              </a:spcBef>
              <a:spcAft>
                <a:spcPct val="0"/>
              </a:spcAft>
              <a:buClrTx/>
              <a:buFontTx/>
              <a:buNone/>
            </a:pPr>
            <a:endParaRPr lang="en-US" altLang="en-US" sz="1400"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173578764"/>
              </p:ext>
            </p:extLst>
          </p:nvPr>
        </p:nvGraphicFramePr>
        <p:xfrm>
          <a:off x="838200" y="1397000"/>
          <a:ext cx="7467600" cy="2595880"/>
        </p:xfrm>
        <a:graphic>
          <a:graphicData uri="http://schemas.openxmlformats.org/drawingml/2006/table">
            <a:tbl>
              <a:tblPr firstRow="1" bandRow="1">
                <a:tableStyleId>{5C22544A-7EE6-4342-B048-85BDC9FD1C3A}</a:tableStyleId>
              </a:tblPr>
              <a:tblGrid>
                <a:gridCol w="7467600">
                  <a:extLst>
                    <a:ext uri="{9D8B030D-6E8A-4147-A177-3AD203B41FA5}">
                      <a16:colId xmlns:a16="http://schemas.microsoft.com/office/drawing/2014/main" val="1197829487"/>
                    </a:ext>
                  </a:extLst>
                </a:gridCol>
              </a:tblGrid>
              <a:tr h="370840">
                <a:tc>
                  <a:txBody>
                    <a:bodyPr/>
                    <a:lstStyle/>
                    <a:p>
                      <a:r>
                        <a:rPr lang="en-US" altLang="en-US" sz="1800" b="1" dirty="0">
                          <a:solidFill>
                            <a:schemeClr val="tx1"/>
                          </a:solidFill>
                          <a:latin typeface="Times New Roman" panose="02020603050405020304" pitchFamily="18" charset="0"/>
                          <a:cs typeface="Times New Roman" panose="02020603050405020304" pitchFamily="18" charset="0"/>
                        </a:rPr>
                        <a:t>Social Costs of the High Continuity Trajectory</a:t>
                      </a:r>
                      <a:endParaRPr lang="en-US"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08827204"/>
                  </a:ext>
                </a:extLst>
              </a:tr>
              <a:tr h="370840">
                <a:tc>
                  <a:txBody>
                    <a:bodyPr/>
                    <a:lstStyle/>
                    <a:p>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33087609"/>
                  </a:ext>
                </a:extLst>
              </a:tr>
              <a:tr h="370840">
                <a:tc>
                  <a:txBody>
                    <a:bodyPr/>
                    <a:lstStyle/>
                    <a:p>
                      <a:pPr eaLnBrk="1" hangingPunct="1"/>
                      <a:r>
                        <a:rPr lang="en-US" altLang="en-US" dirty="0">
                          <a:latin typeface="Times New Roman" panose="02020603050405020304" pitchFamily="18" charset="0"/>
                          <a:cs typeface="Times New Roman" panose="02020603050405020304" pitchFamily="18" charset="0"/>
                        </a:rPr>
                        <a:t>Academic difficulty and failure</a:t>
                      </a:r>
                    </a:p>
                  </a:txBody>
                  <a:tcPr/>
                </a:tc>
                <a:extLst>
                  <a:ext uri="{0D108BD9-81ED-4DB2-BD59-A6C34878D82A}">
                    <a16:rowId xmlns:a16="http://schemas.microsoft.com/office/drawing/2014/main" val="2701254410"/>
                  </a:ext>
                </a:extLst>
              </a:tr>
              <a:tr h="370840">
                <a:tc>
                  <a:txBody>
                    <a:bodyPr/>
                    <a:lstStyle/>
                    <a:p>
                      <a:pPr eaLnBrk="1" hangingPunct="1"/>
                      <a:r>
                        <a:rPr lang="en-US" altLang="en-US" dirty="0">
                          <a:latin typeface="Times New Roman" panose="02020603050405020304" pitchFamily="18" charset="0"/>
                          <a:cs typeface="Times New Roman" panose="02020603050405020304" pitchFamily="18" charset="0"/>
                        </a:rPr>
                        <a:t>Date rape/sexual assault</a:t>
                      </a:r>
                    </a:p>
                  </a:txBody>
                  <a:tcPr/>
                </a:tc>
                <a:extLst>
                  <a:ext uri="{0D108BD9-81ED-4DB2-BD59-A6C34878D82A}">
                    <a16:rowId xmlns:a16="http://schemas.microsoft.com/office/drawing/2014/main" val="2230305041"/>
                  </a:ext>
                </a:extLst>
              </a:tr>
              <a:tr h="370840">
                <a:tc>
                  <a:txBody>
                    <a:bodyPr/>
                    <a:lstStyle/>
                    <a:p>
                      <a:pPr eaLnBrk="1" hangingPunct="1"/>
                      <a:r>
                        <a:rPr lang="en-US" altLang="en-US" dirty="0">
                          <a:latin typeface="Times New Roman" panose="02020603050405020304" pitchFamily="18" charset="0"/>
                          <a:cs typeface="Times New Roman" panose="02020603050405020304" pitchFamily="18" charset="0"/>
                        </a:rPr>
                        <a:t>Other kinds of physical injury to self and others (e.g. automobile accidents)</a:t>
                      </a:r>
                    </a:p>
                  </a:txBody>
                  <a:tcPr/>
                </a:tc>
                <a:extLst>
                  <a:ext uri="{0D108BD9-81ED-4DB2-BD59-A6C34878D82A}">
                    <a16:rowId xmlns:a16="http://schemas.microsoft.com/office/drawing/2014/main" val="22309475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Times New Roman" panose="02020603050405020304" pitchFamily="18" charset="0"/>
                          <a:cs typeface="Times New Roman" panose="02020603050405020304" pitchFamily="18" charset="0"/>
                        </a:rPr>
                        <a:t>Impaired social relationships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90226471"/>
                  </a:ext>
                </a:extLst>
              </a:tr>
              <a:tr h="370840">
                <a:tc>
                  <a:txBody>
                    <a:bodyPr/>
                    <a:lstStyle/>
                    <a:p>
                      <a:pPr eaLnBrk="1" hangingPunct="1"/>
                      <a:r>
                        <a:rPr lang="en-US" altLang="en-US" dirty="0">
                          <a:latin typeface="Times New Roman" panose="02020603050405020304" pitchFamily="18" charset="0"/>
                          <a:cs typeface="Times New Roman" panose="02020603050405020304" pitchFamily="18" charset="0"/>
                        </a:rPr>
                        <a:t>Loss of social capital; foreclosure of future opportunities, higher poverty risk</a:t>
                      </a:r>
                    </a:p>
                  </a:txBody>
                  <a:tcPr/>
                </a:tc>
                <a:extLst>
                  <a:ext uri="{0D108BD9-81ED-4DB2-BD59-A6C34878D82A}">
                    <a16:rowId xmlns:a16="http://schemas.microsoft.com/office/drawing/2014/main" val="1258026279"/>
                  </a:ext>
                </a:extLst>
              </a:tr>
            </a:tbl>
          </a:graphicData>
        </a:graphic>
      </p:graphicFrame>
    </p:spTree>
    <p:extLst>
      <p:ext uri="{BB962C8B-B14F-4D97-AF65-F5344CB8AC3E}">
        <p14:creationId xmlns:p14="http://schemas.microsoft.com/office/powerpoint/2010/main" val="3878770997"/>
      </p:ext>
    </p:extLst>
  </p:cSld>
  <p:clrMapOvr>
    <a:masterClrMapping/>
  </p:clrMapOvr>
  <p:transition spd="med">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752600"/>
            <a:ext cx="5791200" cy="286232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ACES: </a:t>
            </a:r>
            <a:r>
              <a:rPr lang="en-US" sz="1800" dirty="0">
                <a:latin typeface="Times New Roman" panose="02020603050405020304" pitchFamily="18" charset="0"/>
                <a:cs typeface="Times New Roman" panose="02020603050405020304" pitchFamily="18" charset="0"/>
              </a:rPr>
              <a:t>Many biopsychosocial factors that additively predict poor developmental outcomes</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TRAUMA:</a:t>
            </a:r>
            <a:r>
              <a:rPr lang="en-US" sz="1800" dirty="0">
                <a:latin typeface="Times New Roman" panose="02020603050405020304" pitchFamily="18" charset="0"/>
                <a:cs typeface="Times New Roman" panose="02020603050405020304" pitchFamily="18" charset="0"/>
              </a:rPr>
              <a:t> Extreme frightening, harmful, or threatening event that has intense impact with long term effects.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TOXIC STRESS: </a:t>
            </a:r>
            <a:r>
              <a:rPr lang="en-US" sz="1800" dirty="0">
                <a:latin typeface="Times New Roman" panose="02020603050405020304" pitchFamily="18" charset="0"/>
                <a:cs typeface="Times New Roman" panose="02020603050405020304" pitchFamily="18" charset="0"/>
              </a:rPr>
              <a:t>Chronic exposure to ACES or Traumatic Events without supportive caregiving</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990600" y="914400"/>
            <a:ext cx="7543800"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CONTINUUM OF ADVERSITY</a:t>
            </a:r>
          </a:p>
        </p:txBody>
      </p:sp>
    </p:spTree>
    <p:extLst>
      <p:ext uri="{BB962C8B-B14F-4D97-AF65-F5344CB8AC3E}">
        <p14:creationId xmlns:p14="http://schemas.microsoft.com/office/powerpoint/2010/main" val="113396563"/>
      </p:ext>
    </p:extLst>
  </p:cSld>
  <p:clrMapOvr>
    <a:masterClrMapping/>
  </p:clrMapOvr>
  <p:transition spd="med">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1"/>
          <p:cNvSpPr>
            <a:spLocks noChangeArrowheads="1"/>
          </p:cNvSpPr>
          <p:nvPr/>
        </p:nvSpPr>
        <p:spPr bwMode="auto">
          <a:xfrm>
            <a:off x="363608" y="812415"/>
            <a:ext cx="7613374" cy="571500"/>
          </a:xfrm>
          <a:prstGeom prst="rect">
            <a:avLst/>
          </a:prstGeom>
          <a:noFill/>
          <a:ln w="9525">
            <a:noFill/>
            <a:miter lim="800000"/>
            <a:headEnd/>
            <a:tailEnd/>
          </a:ln>
        </p:spPr>
        <p:txBody>
          <a:bodyPr anchor="ctr"/>
          <a:lstStyle/>
          <a:p>
            <a:pPr algn="ctr" eaLnBrk="1" hangingPunct="1">
              <a:defRPr/>
            </a:pPr>
            <a:endParaRPr lang="en-US"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Georgia" pitchFamily="18" charset="0"/>
            </a:endParaRPr>
          </a:p>
        </p:txBody>
      </p:sp>
      <p:grpSp>
        <p:nvGrpSpPr>
          <p:cNvPr id="4099" name="Group 3"/>
          <p:cNvGrpSpPr>
            <a:grpSpLocks/>
          </p:cNvGrpSpPr>
          <p:nvPr/>
        </p:nvGrpSpPr>
        <p:grpSpPr bwMode="auto">
          <a:xfrm>
            <a:off x="381000" y="1066801"/>
            <a:ext cx="7913504" cy="5333998"/>
            <a:chOff x="914400" y="838201"/>
            <a:chExt cx="7569200" cy="4952999"/>
          </a:xfrm>
        </p:grpSpPr>
        <p:sp>
          <p:nvSpPr>
            <p:cNvPr id="4108" name="Text Box 3"/>
            <p:cNvSpPr txBox="1">
              <a:spLocks noChangeArrowheads="1"/>
            </p:cNvSpPr>
            <p:nvPr/>
          </p:nvSpPr>
          <p:spPr bwMode="auto">
            <a:xfrm>
              <a:off x="2863850" y="5130800"/>
              <a:ext cx="78105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825" b="1" dirty="0">
                  <a:solidFill>
                    <a:srgbClr val="000000"/>
                  </a:solidFill>
                </a:rPr>
                <a:t>Prenatal</a:t>
              </a:r>
              <a:endParaRPr lang="en-US" altLang="en-US" sz="1350" dirty="0">
                <a:latin typeface="Times" pitchFamily="-110" charset="0"/>
              </a:endParaRPr>
            </a:p>
          </p:txBody>
        </p:sp>
        <p:sp>
          <p:nvSpPr>
            <p:cNvPr id="4109" name="Line 6"/>
            <p:cNvSpPr>
              <a:spLocks noChangeShapeType="1"/>
            </p:cNvSpPr>
            <p:nvPr/>
          </p:nvSpPr>
          <p:spPr bwMode="auto">
            <a:xfrm flipV="1">
              <a:off x="3725863" y="1066800"/>
              <a:ext cx="3667125" cy="40894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nchor="ctr"/>
            <a:lstStyle/>
            <a:p>
              <a:endParaRPr lang="en-US" sz="1800" dirty="0"/>
            </a:p>
          </p:txBody>
        </p:sp>
        <p:sp>
          <p:nvSpPr>
            <p:cNvPr id="4110" name="Arc 7"/>
            <p:cNvSpPr>
              <a:spLocks/>
            </p:cNvSpPr>
            <p:nvPr/>
          </p:nvSpPr>
          <p:spPr bwMode="auto">
            <a:xfrm flipH="1">
              <a:off x="3173824" y="1545772"/>
              <a:ext cx="3200400" cy="3582988"/>
            </a:xfrm>
            <a:custGeom>
              <a:avLst/>
              <a:gdLst>
                <a:gd name="T0" fmla="*/ 2147483647 w 21569"/>
                <a:gd name="T1" fmla="*/ 0 h 21446"/>
                <a:gd name="T2" fmla="*/ 2147483647 w 21569"/>
                <a:gd name="T3" fmla="*/ 2147483647 h 21446"/>
                <a:gd name="T4" fmla="*/ 0 w 21569"/>
                <a:gd name="T5" fmla="*/ 2147483647 h 21446"/>
                <a:gd name="T6" fmla="*/ 0 60000 65536"/>
                <a:gd name="T7" fmla="*/ 0 60000 65536"/>
                <a:gd name="T8" fmla="*/ 0 60000 65536"/>
                <a:gd name="T9" fmla="*/ 0 w 21569"/>
                <a:gd name="T10" fmla="*/ 0 h 21446"/>
                <a:gd name="T11" fmla="*/ 21569 w 21569"/>
                <a:gd name="T12" fmla="*/ 21446 h 21446"/>
              </a:gdLst>
              <a:ahLst/>
              <a:cxnLst>
                <a:cxn ang="T6">
                  <a:pos x="T0" y="T1"/>
                </a:cxn>
                <a:cxn ang="T7">
                  <a:pos x="T2" y="T3"/>
                </a:cxn>
                <a:cxn ang="T8">
                  <a:pos x="T4" y="T5"/>
                </a:cxn>
              </a:cxnLst>
              <a:rect l="T9" t="T10" r="T11" b="T12"/>
              <a:pathLst>
                <a:path w="21569" h="21446" fill="none" extrusionOk="0">
                  <a:moveTo>
                    <a:pt x="2567" y="-1"/>
                  </a:moveTo>
                  <a:cubicBezTo>
                    <a:pt x="12991" y="1246"/>
                    <a:pt x="21009" y="9809"/>
                    <a:pt x="21569" y="20293"/>
                  </a:cubicBezTo>
                </a:path>
                <a:path w="21569" h="21446" stroke="0" extrusionOk="0">
                  <a:moveTo>
                    <a:pt x="2567" y="-1"/>
                  </a:moveTo>
                  <a:cubicBezTo>
                    <a:pt x="12991" y="1246"/>
                    <a:pt x="21009" y="9809"/>
                    <a:pt x="21569" y="20293"/>
                  </a:cubicBezTo>
                  <a:lnTo>
                    <a:pt x="0" y="21446"/>
                  </a:lnTo>
                  <a:lnTo>
                    <a:pt x="2567" y="-1"/>
                  </a:lnTo>
                  <a:close/>
                </a:path>
              </a:pathLst>
            </a:custGeom>
            <a:noFill/>
            <a:ln w="28575">
              <a:solidFill>
                <a:srgbClr val="F06734"/>
              </a:solidFill>
              <a:round/>
              <a:headEnd type="stealth" w="lg" len="med"/>
              <a:tailEnd/>
            </a:ln>
            <a:extLst>
              <a:ext uri="{909E8E84-426E-40DD-AFC4-6F175D3DCCD1}">
                <a14:hiddenFill xmlns:a14="http://schemas.microsoft.com/office/drawing/2010/main">
                  <a:solidFill>
                    <a:srgbClr val="FFFFFF"/>
                  </a:solidFill>
                </a14:hiddenFill>
              </a:ext>
            </a:extLst>
          </p:spPr>
          <p:txBody>
            <a:bodyPr anchor="ctr"/>
            <a:lstStyle/>
            <a:p>
              <a:endParaRPr lang="en-US" sz="1800" dirty="0"/>
            </a:p>
          </p:txBody>
        </p:sp>
        <p:sp>
          <p:nvSpPr>
            <p:cNvPr id="4111" name="Line 10"/>
            <p:cNvSpPr>
              <a:spLocks noChangeShapeType="1"/>
            </p:cNvSpPr>
            <p:nvPr/>
          </p:nvSpPr>
          <p:spPr bwMode="auto">
            <a:xfrm>
              <a:off x="1424593" y="1828800"/>
              <a:ext cx="28956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nchor="ctr"/>
            <a:lstStyle/>
            <a:p>
              <a:endParaRPr lang="en-US" sz="1800" dirty="0"/>
            </a:p>
          </p:txBody>
        </p:sp>
        <p:sp>
          <p:nvSpPr>
            <p:cNvPr id="4112" name="Line 11"/>
            <p:cNvSpPr>
              <a:spLocks noChangeShapeType="1"/>
            </p:cNvSpPr>
            <p:nvPr/>
          </p:nvSpPr>
          <p:spPr bwMode="auto">
            <a:xfrm flipV="1">
              <a:off x="1497477" y="3031672"/>
              <a:ext cx="1752600"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nchor="ctr"/>
            <a:lstStyle/>
            <a:p>
              <a:endParaRPr lang="en-US" sz="1800" dirty="0"/>
            </a:p>
          </p:txBody>
        </p:sp>
        <p:sp>
          <p:nvSpPr>
            <p:cNvPr id="4113" name="Line 12"/>
            <p:cNvSpPr>
              <a:spLocks noChangeShapeType="1"/>
            </p:cNvSpPr>
            <p:nvPr/>
          </p:nvSpPr>
          <p:spPr bwMode="auto">
            <a:xfrm flipV="1">
              <a:off x="1497477" y="4022272"/>
              <a:ext cx="1214438"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nchor="ctr"/>
            <a:lstStyle/>
            <a:p>
              <a:endParaRPr lang="en-US" sz="1800" dirty="0"/>
            </a:p>
          </p:txBody>
        </p:sp>
        <p:sp>
          <p:nvSpPr>
            <p:cNvPr id="4114" name="Text Box 13"/>
            <p:cNvSpPr txBox="1">
              <a:spLocks noChangeArrowheads="1"/>
            </p:cNvSpPr>
            <p:nvPr/>
          </p:nvSpPr>
          <p:spPr bwMode="auto">
            <a:xfrm>
              <a:off x="1424593" y="908957"/>
              <a:ext cx="168275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825" b="1" dirty="0">
                  <a:solidFill>
                    <a:srgbClr val="000000"/>
                  </a:solidFill>
                </a:rPr>
                <a:t>Transitional Influences</a:t>
              </a:r>
              <a:endParaRPr lang="en-US" altLang="en-US" sz="1350" dirty="0">
                <a:latin typeface="Times" pitchFamily="-110" charset="0"/>
              </a:endParaRPr>
            </a:p>
          </p:txBody>
        </p:sp>
        <p:sp>
          <p:nvSpPr>
            <p:cNvPr id="4115" name="Text Box 14"/>
            <p:cNvSpPr txBox="1">
              <a:spLocks noChangeArrowheads="1"/>
            </p:cNvSpPr>
            <p:nvPr/>
          </p:nvSpPr>
          <p:spPr bwMode="auto">
            <a:xfrm>
              <a:off x="1424593" y="2748643"/>
              <a:ext cx="168275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825" b="1" dirty="0">
                  <a:solidFill>
                    <a:srgbClr val="000000"/>
                  </a:solidFill>
                </a:rPr>
                <a:t>Transitional Influences</a:t>
              </a:r>
            </a:p>
          </p:txBody>
        </p:sp>
        <p:sp>
          <p:nvSpPr>
            <p:cNvPr id="4116" name="Text Box 15"/>
            <p:cNvSpPr txBox="1">
              <a:spLocks noChangeArrowheads="1"/>
            </p:cNvSpPr>
            <p:nvPr/>
          </p:nvSpPr>
          <p:spPr bwMode="auto">
            <a:xfrm>
              <a:off x="1424593" y="3739243"/>
              <a:ext cx="168275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825" b="1" dirty="0">
                  <a:solidFill>
                    <a:srgbClr val="000000"/>
                  </a:solidFill>
                </a:rPr>
                <a:t>Transitional Influences</a:t>
              </a:r>
            </a:p>
          </p:txBody>
        </p:sp>
        <p:sp>
          <p:nvSpPr>
            <p:cNvPr id="4117" name="Text Box 16"/>
            <p:cNvSpPr txBox="1">
              <a:spLocks noChangeArrowheads="1"/>
            </p:cNvSpPr>
            <p:nvPr/>
          </p:nvSpPr>
          <p:spPr bwMode="auto">
            <a:xfrm>
              <a:off x="1424593" y="1970314"/>
              <a:ext cx="13827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750" dirty="0">
                  <a:solidFill>
                    <a:srgbClr val="000000"/>
                  </a:solidFill>
                </a:rPr>
                <a:t>Antisocial behavior</a:t>
              </a:r>
            </a:p>
            <a:p>
              <a:pPr>
                <a:spcBef>
                  <a:spcPct val="0"/>
                </a:spcBef>
                <a:buClrTx/>
                <a:buSzTx/>
                <a:buFontTx/>
                <a:buNone/>
              </a:pPr>
              <a:r>
                <a:rPr lang="en-US" altLang="en-US" sz="750" dirty="0">
                  <a:solidFill>
                    <a:srgbClr val="000000"/>
                  </a:solidFill>
                </a:rPr>
                <a:t>Depression</a:t>
              </a:r>
            </a:p>
            <a:p>
              <a:pPr>
                <a:spcBef>
                  <a:spcPct val="0"/>
                </a:spcBef>
                <a:buClrTx/>
                <a:buSzTx/>
                <a:buFontTx/>
                <a:buNone/>
              </a:pPr>
              <a:r>
                <a:rPr lang="en-US" altLang="en-US" sz="750" dirty="0">
                  <a:solidFill>
                    <a:srgbClr val="000000"/>
                  </a:solidFill>
                </a:rPr>
                <a:t>Unstable work experiences</a:t>
              </a:r>
            </a:p>
            <a:p>
              <a:pPr>
                <a:spcBef>
                  <a:spcPct val="0"/>
                </a:spcBef>
                <a:buClrTx/>
                <a:buSzTx/>
                <a:buFontTx/>
                <a:buNone/>
              </a:pPr>
              <a:r>
                <a:rPr lang="en-US" altLang="en-US" sz="750" dirty="0">
                  <a:solidFill>
                    <a:srgbClr val="000000"/>
                  </a:solidFill>
                </a:rPr>
                <a:t>Partner selection</a:t>
              </a:r>
            </a:p>
            <a:p>
              <a:pPr>
                <a:spcBef>
                  <a:spcPct val="0"/>
                </a:spcBef>
                <a:buClrTx/>
                <a:buSzTx/>
                <a:buFontTx/>
                <a:buNone/>
              </a:pPr>
              <a:endParaRPr lang="en-US" altLang="en-US" sz="600" dirty="0"/>
            </a:p>
            <a:p>
              <a:pPr>
                <a:spcBef>
                  <a:spcPct val="0"/>
                </a:spcBef>
                <a:buClrTx/>
                <a:buSzTx/>
                <a:buFontTx/>
                <a:buNone/>
              </a:pPr>
              <a:endParaRPr lang="en-US" altLang="en-US" sz="1350" dirty="0">
                <a:latin typeface="Times" pitchFamily="-110" charset="0"/>
              </a:endParaRPr>
            </a:p>
          </p:txBody>
        </p:sp>
        <p:sp>
          <p:nvSpPr>
            <p:cNvPr id="4118" name="Text Box 17"/>
            <p:cNvSpPr txBox="1">
              <a:spLocks noChangeArrowheads="1"/>
            </p:cNvSpPr>
            <p:nvPr/>
          </p:nvSpPr>
          <p:spPr bwMode="auto">
            <a:xfrm>
              <a:off x="1465263" y="3051175"/>
              <a:ext cx="13827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750" dirty="0">
                  <a:solidFill>
                    <a:srgbClr val="000000"/>
                  </a:solidFill>
                </a:rPr>
                <a:t>Poor peer group values</a:t>
              </a:r>
              <a:endParaRPr lang="en-US" altLang="en-US" sz="600" dirty="0"/>
            </a:p>
            <a:p>
              <a:pPr>
                <a:spcBef>
                  <a:spcPct val="0"/>
                </a:spcBef>
                <a:buClrTx/>
                <a:buSzTx/>
                <a:buFontTx/>
                <a:buNone/>
              </a:pPr>
              <a:r>
                <a:rPr lang="en-US" altLang="en-US" sz="750" dirty="0">
                  <a:solidFill>
                    <a:srgbClr val="000000"/>
                  </a:solidFill>
                </a:rPr>
                <a:t>Poor school experiences</a:t>
              </a:r>
              <a:endParaRPr lang="en-US" altLang="en-US" sz="600" dirty="0"/>
            </a:p>
            <a:p>
              <a:pPr>
                <a:spcBef>
                  <a:spcPct val="0"/>
                </a:spcBef>
                <a:buClrTx/>
                <a:buSzTx/>
                <a:buFontTx/>
                <a:buNone/>
              </a:pPr>
              <a:r>
                <a:rPr lang="en-US" altLang="en-US" sz="750" dirty="0">
                  <a:solidFill>
                    <a:srgbClr val="000000"/>
                  </a:solidFill>
                </a:rPr>
                <a:t>Violent neighborhoods</a:t>
              </a:r>
            </a:p>
            <a:p>
              <a:pPr>
                <a:spcBef>
                  <a:spcPct val="0"/>
                </a:spcBef>
                <a:buClrTx/>
                <a:buSzTx/>
                <a:buFontTx/>
                <a:buNone/>
              </a:pPr>
              <a:r>
                <a:rPr lang="en-US" altLang="en-US" sz="750" dirty="0">
                  <a:solidFill>
                    <a:srgbClr val="000000"/>
                  </a:solidFill>
                </a:rPr>
                <a:t>Behavior problems</a:t>
              </a:r>
            </a:p>
            <a:p>
              <a:pPr>
                <a:spcBef>
                  <a:spcPct val="0"/>
                </a:spcBef>
                <a:buClrTx/>
                <a:buSzTx/>
                <a:buFontTx/>
                <a:buNone/>
              </a:pPr>
              <a:endParaRPr lang="en-US" altLang="en-US" sz="1350" dirty="0">
                <a:latin typeface="Times" pitchFamily="-110" charset="0"/>
              </a:endParaRPr>
            </a:p>
          </p:txBody>
        </p:sp>
        <p:sp>
          <p:nvSpPr>
            <p:cNvPr id="4119" name="Text Box 18"/>
            <p:cNvSpPr txBox="1">
              <a:spLocks noChangeArrowheads="1"/>
            </p:cNvSpPr>
            <p:nvPr/>
          </p:nvSpPr>
          <p:spPr bwMode="auto">
            <a:xfrm>
              <a:off x="1497477" y="4163786"/>
              <a:ext cx="1382712" cy="76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750" dirty="0">
                  <a:solidFill>
                    <a:srgbClr val="000000"/>
                  </a:solidFill>
                </a:rPr>
                <a:t>Parental conflict</a:t>
              </a:r>
              <a:endParaRPr lang="en-US" altLang="en-US" sz="600" dirty="0"/>
            </a:p>
            <a:p>
              <a:pPr>
                <a:spcBef>
                  <a:spcPct val="0"/>
                </a:spcBef>
                <a:buClrTx/>
                <a:buSzTx/>
                <a:buFontTx/>
                <a:buNone/>
              </a:pPr>
              <a:r>
                <a:rPr lang="en-US" altLang="en-US" sz="750" dirty="0">
                  <a:solidFill>
                    <a:srgbClr val="000000"/>
                  </a:solidFill>
                </a:rPr>
                <a:t>Maternal stress/depression</a:t>
              </a:r>
            </a:p>
            <a:p>
              <a:pPr>
                <a:spcBef>
                  <a:spcPct val="0"/>
                </a:spcBef>
                <a:buClrTx/>
                <a:buSzTx/>
                <a:buFontTx/>
                <a:buNone/>
              </a:pPr>
              <a:r>
                <a:rPr lang="en-US" altLang="en-US" sz="750" dirty="0">
                  <a:solidFill>
                    <a:srgbClr val="000000"/>
                  </a:solidFill>
                </a:rPr>
                <a:t>Paternal Alcoholism</a:t>
              </a:r>
            </a:p>
            <a:p>
              <a:pPr>
                <a:spcBef>
                  <a:spcPct val="0"/>
                </a:spcBef>
                <a:buClrTx/>
                <a:buSzTx/>
                <a:buFontTx/>
                <a:buNone/>
              </a:pPr>
              <a:r>
                <a:rPr lang="en-US" altLang="en-US" sz="750" dirty="0">
                  <a:solidFill>
                    <a:srgbClr val="000000"/>
                  </a:solidFill>
                </a:rPr>
                <a:t>Paternal antisocial behavior</a:t>
              </a:r>
            </a:p>
            <a:p>
              <a:pPr>
                <a:spcBef>
                  <a:spcPct val="0"/>
                </a:spcBef>
                <a:buClrTx/>
                <a:buSzTx/>
                <a:buFontTx/>
                <a:buNone/>
              </a:pPr>
              <a:r>
                <a:rPr lang="en-US" altLang="en-US" sz="750" dirty="0">
                  <a:solidFill>
                    <a:srgbClr val="000000"/>
                  </a:solidFill>
                </a:rPr>
                <a:t>Poor family resources</a:t>
              </a:r>
            </a:p>
          </p:txBody>
        </p:sp>
        <p:sp>
          <p:nvSpPr>
            <p:cNvPr id="4120" name="Text Box 20"/>
            <p:cNvSpPr txBox="1">
              <a:spLocks noChangeArrowheads="1"/>
            </p:cNvSpPr>
            <p:nvPr/>
          </p:nvSpPr>
          <p:spPr bwMode="auto">
            <a:xfrm rot="-5400000">
              <a:off x="6284912" y="3024188"/>
              <a:ext cx="3825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813" tIns="24689" rIns="14813"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lgn="ctr">
                <a:spcBef>
                  <a:spcPct val="0"/>
                </a:spcBef>
                <a:buClrTx/>
                <a:buSzTx/>
                <a:buFontTx/>
                <a:buNone/>
              </a:pPr>
              <a:r>
                <a:rPr lang="en-US" altLang="en-US" sz="675" dirty="0">
                  <a:solidFill>
                    <a:srgbClr val="000000"/>
                  </a:solidFill>
                </a:rPr>
                <a:t>Ongoing Life Course Resilience Influences</a:t>
              </a:r>
              <a:endParaRPr lang="en-US" altLang="en-US" sz="675" dirty="0">
                <a:latin typeface="Times" pitchFamily="-110" charset="0"/>
              </a:endParaRPr>
            </a:p>
          </p:txBody>
        </p:sp>
        <p:sp>
          <p:nvSpPr>
            <p:cNvPr id="4121" name="Text Box 21"/>
            <p:cNvSpPr txBox="1">
              <a:spLocks noChangeArrowheads="1"/>
            </p:cNvSpPr>
            <p:nvPr/>
          </p:nvSpPr>
          <p:spPr bwMode="auto">
            <a:xfrm>
              <a:off x="7366000" y="1046163"/>
              <a:ext cx="7366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525" b="1" dirty="0">
                  <a:solidFill>
                    <a:srgbClr val="000000"/>
                  </a:solidFill>
                </a:rPr>
                <a:t>Success in Adulthood</a:t>
              </a:r>
              <a:endParaRPr lang="en-US" altLang="en-US" sz="525" dirty="0">
                <a:latin typeface="Times" pitchFamily="-110" charset="0"/>
              </a:endParaRPr>
            </a:p>
          </p:txBody>
        </p:sp>
        <p:sp>
          <p:nvSpPr>
            <p:cNvPr id="4122" name="Arc 22"/>
            <p:cNvSpPr>
              <a:spLocks/>
            </p:cNvSpPr>
            <p:nvPr/>
          </p:nvSpPr>
          <p:spPr bwMode="auto">
            <a:xfrm flipH="1">
              <a:off x="4558633" y="3031672"/>
              <a:ext cx="914400" cy="1066800"/>
            </a:xfrm>
            <a:custGeom>
              <a:avLst/>
              <a:gdLst>
                <a:gd name="T0" fmla="*/ 2147483647 w 20984"/>
                <a:gd name="T1" fmla="*/ 0 h 21187"/>
                <a:gd name="T2" fmla="*/ 2147483647 w 20984"/>
                <a:gd name="T3" fmla="*/ 2147483647 h 21187"/>
                <a:gd name="T4" fmla="*/ 0 w 20984"/>
                <a:gd name="T5" fmla="*/ 2147483647 h 21187"/>
                <a:gd name="T6" fmla="*/ 0 60000 65536"/>
                <a:gd name="T7" fmla="*/ 0 60000 65536"/>
                <a:gd name="T8" fmla="*/ 0 60000 65536"/>
                <a:gd name="T9" fmla="*/ 0 w 20984"/>
                <a:gd name="T10" fmla="*/ 0 h 21187"/>
                <a:gd name="T11" fmla="*/ 20984 w 20984"/>
                <a:gd name="T12" fmla="*/ 21187 h 21187"/>
              </a:gdLst>
              <a:ahLst/>
              <a:cxnLst>
                <a:cxn ang="T6">
                  <a:pos x="T0" y="T1"/>
                </a:cxn>
                <a:cxn ang="T7">
                  <a:pos x="T2" y="T3"/>
                </a:cxn>
                <a:cxn ang="T8">
                  <a:pos x="T4" y="T5"/>
                </a:cxn>
              </a:cxnLst>
              <a:rect l="T9" t="T10" r="T11" b="T12"/>
              <a:pathLst>
                <a:path w="20984" h="21187" fill="none" extrusionOk="0">
                  <a:moveTo>
                    <a:pt x="4198" y="-2"/>
                  </a:moveTo>
                  <a:cubicBezTo>
                    <a:pt x="12443" y="1632"/>
                    <a:pt x="18991" y="7901"/>
                    <a:pt x="20984" y="16066"/>
                  </a:cubicBezTo>
                </a:path>
                <a:path w="20984" h="21187" stroke="0" extrusionOk="0">
                  <a:moveTo>
                    <a:pt x="4198" y="-2"/>
                  </a:moveTo>
                  <a:cubicBezTo>
                    <a:pt x="12443" y="1632"/>
                    <a:pt x="18991" y="7901"/>
                    <a:pt x="20984" y="16066"/>
                  </a:cubicBezTo>
                  <a:lnTo>
                    <a:pt x="0" y="21187"/>
                  </a:lnTo>
                  <a:lnTo>
                    <a:pt x="4198" y="-2"/>
                  </a:lnTo>
                  <a:close/>
                </a:path>
              </a:pathLst>
            </a:custGeom>
            <a:noFill/>
            <a:ln w="28575">
              <a:solidFill>
                <a:srgbClr val="2CA9DF"/>
              </a:solidFill>
              <a:round/>
              <a:headEnd type="stealth" w="lg" len="med"/>
              <a:tailEnd/>
            </a:ln>
            <a:extLst>
              <a:ext uri="{909E8E84-426E-40DD-AFC4-6F175D3DCCD1}">
                <a14:hiddenFill xmlns:a14="http://schemas.microsoft.com/office/drawing/2010/main">
                  <a:solidFill>
                    <a:srgbClr val="FFFFFF"/>
                  </a:solidFill>
                </a14:hiddenFill>
              </a:ext>
            </a:extLst>
          </p:spPr>
          <p:txBody>
            <a:bodyPr anchor="ctr"/>
            <a:lstStyle/>
            <a:p>
              <a:endParaRPr lang="en-US" sz="1800" dirty="0"/>
            </a:p>
          </p:txBody>
        </p:sp>
        <p:sp>
          <p:nvSpPr>
            <p:cNvPr id="4123" name="Arc 23"/>
            <p:cNvSpPr>
              <a:spLocks/>
            </p:cNvSpPr>
            <p:nvPr/>
          </p:nvSpPr>
          <p:spPr bwMode="auto">
            <a:xfrm flipH="1">
              <a:off x="3319594" y="3031672"/>
              <a:ext cx="1835150" cy="2362200"/>
            </a:xfrm>
            <a:custGeom>
              <a:avLst/>
              <a:gdLst>
                <a:gd name="T0" fmla="*/ 2147483647 w 21532"/>
                <a:gd name="T1" fmla="*/ 0 h 21450"/>
                <a:gd name="T2" fmla="*/ 2147483647 w 21532"/>
                <a:gd name="T3" fmla="*/ 2147483647 h 21450"/>
                <a:gd name="T4" fmla="*/ 0 w 21532"/>
                <a:gd name="T5" fmla="*/ 2147483647 h 21450"/>
                <a:gd name="T6" fmla="*/ 0 60000 65536"/>
                <a:gd name="T7" fmla="*/ 0 60000 65536"/>
                <a:gd name="T8" fmla="*/ 0 60000 65536"/>
                <a:gd name="T9" fmla="*/ 0 w 21532"/>
                <a:gd name="T10" fmla="*/ 0 h 21450"/>
                <a:gd name="T11" fmla="*/ 21532 w 21532"/>
                <a:gd name="T12" fmla="*/ 21450 h 21450"/>
              </a:gdLst>
              <a:ahLst/>
              <a:cxnLst>
                <a:cxn ang="T6">
                  <a:pos x="T0" y="T1"/>
                </a:cxn>
                <a:cxn ang="T7">
                  <a:pos x="T2" y="T3"/>
                </a:cxn>
                <a:cxn ang="T8">
                  <a:pos x="T4" y="T5"/>
                </a:cxn>
              </a:cxnLst>
              <a:rect l="T9" t="T10" r="T11" b="T12"/>
              <a:pathLst>
                <a:path w="21532" h="21450" fill="none" extrusionOk="0">
                  <a:moveTo>
                    <a:pt x="2536" y="-1"/>
                  </a:moveTo>
                  <a:cubicBezTo>
                    <a:pt x="12766" y="1208"/>
                    <a:pt x="20718" y="9474"/>
                    <a:pt x="21532" y="19743"/>
                  </a:cubicBezTo>
                </a:path>
                <a:path w="21532" h="21450" stroke="0" extrusionOk="0">
                  <a:moveTo>
                    <a:pt x="2536" y="-1"/>
                  </a:moveTo>
                  <a:cubicBezTo>
                    <a:pt x="12766" y="1208"/>
                    <a:pt x="20718" y="9474"/>
                    <a:pt x="21532" y="19743"/>
                  </a:cubicBezTo>
                  <a:lnTo>
                    <a:pt x="0" y="21450"/>
                  </a:lnTo>
                  <a:lnTo>
                    <a:pt x="2536" y="-1"/>
                  </a:lnTo>
                  <a:close/>
                </a:path>
              </a:pathLst>
            </a:custGeom>
            <a:noFill/>
            <a:ln w="28575">
              <a:solidFill>
                <a:srgbClr val="F06734"/>
              </a:solidFill>
              <a:round/>
              <a:headEnd type="stealth" w="lg" len="med"/>
              <a:tailEnd/>
            </a:ln>
            <a:extLst>
              <a:ext uri="{909E8E84-426E-40DD-AFC4-6F175D3DCCD1}">
                <a14:hiddenFill xmlns:a14="http://schemas.microsoft.com/office/drawing/2010/main">
                  <a:solidFill>
                    <a:srgbClr val="FFFFFF"/>
                  </a:solidFill>
                </a14:hiddenFill>
              </a:ext>
            </a:extLst>
          </p:spPr>
          <p:txBody>
            <a:bodyPr anchor="ctr"/>
            <a:lstStyle/>
            <a:p>
              <a:endParaRPr lang="en-US" sz="1800" dirty="0"/>
            </a:p>
          </p:txBody>
        </p:sp>
        <p:sp>
          <p:nvSpPr>
            <p:cNvPr id="4124" name="Arc 24"/>
            <p:cNvSpPr>
              <a:spLocks/>
            </p:cNvSpPr>
            <p:nvPr/>
          </p:nvSpPr>
          <p:spPr bwMode="auto">
            <a:xfrm flipH="1">
              <a:off x="4339979" y="1828800"/>
              <a:ext cx="2054225" cy="2362200"/>
            </a:xfrm>
            <a:custGeom>
              <a:avLst/>
              <a:gdLst>
                <a:gd name="T0" fmla="*/ 2147483647 w 21387"/>
                <a:gd name="T1" fmla="*/ 0 h 21569"/>
                <a:gd name="T2" fmla="*/ 2147483647 w 21387"/>
                <a:gd name="T3" fmla="*/ 2147483647 h 21569"/>
                <a:gd name="T4" fmla="*/ 0 w 21387"/>
                <a:gd name="T5" fmla="*/ 2147483647 h 21569"/>
                <a:gd name="T6" fmla="*/ 0 60000 65536"/>
                <a:gd name="T7" fmla="*/ 0 60000 65536"/>
                <a:gd name="T8" fmla="*/ 0 60000 65536"/>
                <a:gd name="T9" fmla="*/ 0 w 21387"/>
                <a:gd name="T10" fmla="*/ 0 h 21569"/>
                <a:gd name="T11" fmla="*/ 21387 w 21387"/>
                <a:gd name="T12" fmla="*/ 21569 h 21569"/>
              </a:gdLst>
              <a:ahLst/>
              <a:cxnLst>
                <a:cxn ang="T6">
                  <a:pos x="T0" y="T1"/>
                </a:cxn>
                <a:cxn ang="T7">
                  <a:pos x="T2" y="T3"/>
                </a:cxn>
                <a:cxn ang="T8">
                  <a:pos x="T4" y="T5"/>
                </a:cxn>
              </a:cxnLst>
              <a:rect l="T9" t="T10" r="T11" b="T12"/>
              <a:pathLst>
                <a:path w="21387" h="21569" fill="none" extrusionOk="0">
                  <a:moveTo>
                    <a:pt x="1139" y="-1"/>
                  </a:moveTo>
                  <a:cubicBezTo>
                    <a:pt x="11455" y="543"/>
                    <a:pt x="19942" y="8317"/>
                    <a:pt x="21387" y="18546"/>
                  </a:cubicBezTo>
                </a:path>
                <a:path w="21387" h="21569" stroke="0" extrusionOk="0">
                  <a:moveTo>
                    <a:pt x="1139" y="-1"/>
                  </a:moveTo>
                  <a:cubicBezTo>
                    <a:pt x="11455" y="543"/>
                    <a:pt x="19942" y="8317"/>
                    <a:pt x="21387" y="18546"/>
                  </a:cubicBezTo>
                  <a:lnTo>
                    <a:pt x="0" y="21569"/>
                  </a:lnTo>
                  <a:lnTo>
                    <a:pt x="1139" y="-1"/>
                  </a:lnTo>
                  <a:close/>
                </a:path>
              </a:pathLst>
            </a:custGeom>
            <a:noFill/>
            <a:ln w="28575">
              <a:solidFill>
                <a:srgbClr val="2CA9DF"/>
              </a:solidFill>
              <a:round/>
              <a:headEnd type="stealth" w="lg" len="med"/>
              <a:tailEnd/>
            </a:ln>
            <a:extLst>
              <a:ext uri="{909E8E84-426E-40DD-AFC4-6F175D3DCCD1}">
                <a14:hiddenFill xmlns:a14="http://schemas.microsoft.com/office/drawing/2010/main">
                  <a:solidFill>
                    <a:srgbClr val="FFFFFF"/>
                  </a:solidFill>
                </a14:hiddenFill>
              </a:ext>
            </a:extLst>
          </p:spPr>
          <p:txBody>
            <a:bodyPr anchor="ctr"/>
            <a:lstStyle/>
            <a:p>
              <a:endParaRPr lang="en-US" sz="1800" dirty="0"/>
            </a:p>
          </p:txBody>
        </p:sp>
        <p:sp>
          <p:nvSpPr>
            <p:cNvPr id="4125" name="Arc 26"/>
            <p:cNvSpPr>
              <a:spLocks/>
            </p:cNvSpPr>
            <p:nvPr/>
          </p:nvSpPr>
          <p:spPr bwMode="auto">
            <a:xfrm rot="1205886" flipH="1">
              <a:off x="5581050" y="1904228"/>
              <a:ext cx="1139825" cy="1443037"/>
            </a:xfrm>
            <a:custGeom>
              <a:avLst/>
              <a:gdLst>
                <a:gd name="T0" fmla="*/ 2147483647 w 20844"/>
                <a:gd name="T1" fmla="*/ 0 h 17575"/>
                <a:gd name="T2" fmla="*/ 2147483647 w 20844"/>
                <a:gd name="T3" fmla="*/ 2147483647 h 17575"/>
                <a:gd name="T4" fmla="*/ 0 w 20844"/>
                <a:gd name="T5" fmla="*/ 2147483647 h 17575"/>
                <a:gd name="T6" fmla="*/ 0 60000 65536"/>
                <a:gd name="T7" fmla="*/ 0 60000 65536"/>
                <a:gd name="T8" fmla="*/ 0 60000 65536"/>
                <a:gd name="T9" fmla="*/ 0 w 20844"/>
                <a:gd name="T10" fmla="*/ 0 h 17575"/>
                <a:gd name="T11" fmla="*/ 20844 w 20844"/>
                <a:gd name="T12" fmla="*/ 17575 h 17575"/>
              </a:gdLst>
              <a:ahLst/>
              <a:cxnLst>
                <a:cxn ang="T6">
                  <a:pos x="T0" y="T1"/>
                </a:cxn>
                <a:cxn ang="T7">
                  <a:pos x="T2" y="T3"/>
                </a:cxn>
                <a:cxn ang="T8">
                  <a:pos x="T4" y="T5"/>
                </a:cxn>
              </a:cxnLst>
              <a:rect l="T9" t="T10" r="T11" b="T12"/>
              <a:pathLst>
                <a:path w="20844" h="17575" fill="none" extrusionOk="0">
                  <a:moveTo>
                    <a:pt x="12556" y="-1"/>
                  </a:moveTo>
                  <a:cubicBezTo>
                    <a:pt x="16609" y="2895"/>
                    <a:pt x="19537" y="7103"/>
                    <a:pt x="20844" y="11910"/>
                  </a:cubicBezTo>
                </a:path>
                <a:path w="20844" h="17575" stroke="0" extrusionOk="0">
                  <a:moveTo>
                    <a:pt x="12556" y="-1"/>
                  </a:moveTo>
                  <a:cubicBezTo>
                    <a:pt x="16609" y="2895"/>
                    <a:pt x="19537" y="7103"/>
                    <a:pt x="20844" y="11910"/>
                  </a:cubicBezTo>
                  <a:lnTo>
                    <a:pt x="0" y="17575"/>
                  </a:lnTo>
                  <a:lnTo>
                    <a:pt x="12556" y="-1"/>
                  </a:lnTo>
                  <a:close/>
                </a:path>
              </a:pathLst>
            </a:custGeom>
            <a:noFill/>
            <a:ln w="28575">
              <a:solidFill>
                <a:srgbClr val="95AD36"/>
              </a:solidFill>
              <a:round/>
              <a:headEnd type="stealth" w="lg" len="med"/>
              <a:tailEnd/>
            </a:ln>
            <a:extLst>
              <a:ext uri="{909E8E84-426E-40DD-AFC4-6F175D3DCCD1}">
                <a14:hiddenFill xmlns:a14="http://schemas.microsoft.com/office/drawing/2010/main">
                  <a:solidFill>
                    <a:srgbClr val="FFFFFF"/>
                  </a:solidFill>
                </a14:hiddenFill>
              </a:ext>
            </a:extLst>
          </p:spPr>
          <p:txBody>
            <a:bodyPr anchor="ctr"/>
            <a:lstStyle/>
            <a:p>
              <a:endParaRPr lang="en-US" sz="1800" dirty="0"/>
            </a:p>
          </p:txBody>
        </p:sp>
        <p:sp>
          <p:nvSpPr>
            <p:cNvPr id="4126" name="Text Box 27"/>
            <p:cNvSpPr txBox="1">
              <a:spLocks noChangeArrowheads="1"/>
            </p:cNvSpPr>
            <p:nvPr/>
          </p:nvSpPr>
          <p:spPr bwMode="auto">
            <a:xfrm>
              <a:off x="5957888" y="2609850"/>
              <a:ext cx="7366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525" b="1" dirty="0">
                  <a:solidFill>
                    <a:srgbClr val="000000"/>
                  </a:solidFill>
                </a:rPr>
                <a:t>Success in High School</a:t>
              </a:r>
              <a:endParaRPr lang="en-US" altLang="en-US" sz="525" dirty="0">
                <a:latin typeface="Times" pitchFamily="-110" charset="0"/>
              </a:endParaRPr>
            </a:p>
          </p:txBody>
        </p:sp>
        <p:sp>
          <p:nvSpPr>
            <p:cNvPr id="4127" name="Text Box 28"/>
            <p:cNvSpPr txBox="1">
              <a:spLocks noChangeArrowheads="1"/>
            </p:cNvSpPr>
            <p:nvPr/>
          </p:nvSpPr>
          <p:spPr bwMode="auto">
            <a:xfrm>
              <a:off x="4932363" y="3768725"/>
              <a:ext cx="95091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525" b="1" dirty="0">
                  <a:solidFill>
                    <a:srgbClr val="000000"/>
                  </a:solidFill>
                </a:rPr>
                <a:t>Success in Elementary School</a:t>
              </a:r>
              <a:endParaRPr lang="en-US" altLang="en-US" sz="525" dirty="0">
                <a:latin typeface="Times" pitchFamily="-110" charset="0"/>
              </a:endParaRPr>
            </a:p>
          </p:txBody>
        </p:sp>
        <p:sp>
          <p:nvSpPr>
            <p:cNvPr id="4128" name="Text Box 29"/>
            <p:cNvSpPr txBox="1">
              <a:spLocks noChangeArrowheads="1"/>
            </p:cNvSpPr>
            <p:nvPr/>
          </p:nvSpPr>
          <p:spPr bwMode="auto">
            <a:xfrm>
              <a:off x="914400" y="5476050"/>
              <a:ext cx="558800" cy="3151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lgn="ctr">
                <a:spcBef>
                  <a:spcPct val="50000"/>
                </a:spcBef>
                <a:buClrTx/>
                <a:buSzTx/>
                <a:buFontTx/>
                <a:buNone/>
              </a:pPr>
              <a:r>
                <a:rPr lang="en-US" altLang="en-US" sz="900" dirty="0">
                  <a:solidFill>
                    <a:schemeClr val="bg1"/>
                  </a:solidFill>
                </a:rPr>
                <a:t>RISK</a:t>
              </a:r>
            </a:p>
          </p:txBody>
        </p:sp>
        <p:sp>
          <p:nvSpPr>
            <p:cNvPr id="4129" name="Rectangle 30"/>
            <p:cNvSpPr>
              <a:spLocks noChangeArrowheads="1"/>
            </p:cNvSpPr>
            <p:nvPr/>
          </p:nvSpPr>
          <p:spPr bwMode="auto">
            <a:xfrm>
              <a:off x="7264400" y="5483225"/>
              <a:ext cx="1219200" cy="304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lgn="ctr">
                <a:spcBef>
                  <a:spcPct val="0"/>
                </a:spcBef>
                <a:buClrTx/>
                <a:buSzTx/>
                <a:buFontTx/>
                <a:buNone/>
              </a:pPr>
              <a:r>
                <a:rPr lang="en-US" altLang="en-US" sz="900" dirty="0">
                  <a:solidFill>
                    <a:schemeClr val="bg1"/>
                  </a:solidFill>
                </a:rPr>
                <a:t>RESILIENCE</a:t>
              </a:r>
            </a:p>
          </p:txBody>
        </p:sp>
        <p:cxnSp>
          <p:nvCxnSpPr>
            <p:cNvPr id="4130" name="AutoShape 32"/>
            <p:cNvCxnSpPr>
              <a:cxnSpLocks noChangeShapeType="1"/>
              <a:stCxn id="4128" idx="3"/>
              <a:endCxn id="4129" idx="1"/>
            </p:cNvCxnSpPr>
            <p:nvPr/>
          </p:nvCxnSpPr>
          <p:spPr bwMode="auto">
            <a:xfrm flipV="1">
              <a:off x="1473200" y="5635625"/>
              <a:ext cx="5791200" cy="13745"/>
            </a:xfrm>
            <a:prstGeom prst="straightConnector1">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4131" name="Text Box 34"/>
            <p:cNvSpPr txBox="1">
              <a:spLocks noChangeArrowheads="1"/>
            </p:cNvSpPr>
            <p:nvPr/>
          </p:nvSpPr>
          <p:spPr bwMode="auto">
            <a:xfrm>
              <a:off x="3975556" y="402227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525" b="1" dirty="0">
                  <a:solidFill>
                    <a:srgbClr val="000000"/>
                  </a:solidFill>
                </a:rPr>
                <a:t>Early Childhood Transition Period (0-5)</a:t>
              </a:r>
              <a:endParaRPr lang="en-US" altLang="en-US" sz="525" dirty="0">
                <a:latin typeface="Times" pitchFamily="-110" charset="0"/>
              </a:endParaRPr>
            </a:p>
          </p:txBody>
        </p:sp>
        <p:sp>
          <p:nvSpPr>
            <p:cNvPr id="4132" name="Text Box 35"/>
            <p:cNvSpPr txBox="1">
              <a:spLocks noChangeArrowheads="1"/>
            </p:cNvSpPr>
            <p:nvPr/>
          </p:nvSpPr>
          <p:spPr bwMode="auto">
            <a:xfrm>
              <a:off x="4923056" y="2748643"/>
              <a:ext cx="80739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525" b="1" dirty="0">
                  <a:solidFill>
                    <a:srgbClr val="000000"/>
                  </a:solidFill>
                </a:rPr>
                <a:t>Early Adolescence Transition Period (10-14)</a:t>
              </a:r>
              <a:endParaRPr lang="en-US" altLang="en-US" sz="525" dirty="0">
                <a:latin typeface="Times" pitchFamily="-110" charset="0"/>
              </a:endParaRPr>
            </a:p>
          </p:txBody>
        </p:sp>
        <p:sp>
          <p:nvSpPr>
            <p:cNvPr id="4133" name="Text Box 36"/>
            <p:cNvSpPr txBox="1">
              <a:spLocks noChangeArrowheads="1"/>
            </p:cNvSpPr>
            <p:nvPr/>
          </p:nvSpPr>
          <p:spPr bwMode="auto">
            <a:xfrm>
              <a:off x="6234980" y="1191986"/>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525" b="1" dirty="0">
                  <a:solidFill>
                    <a:srgbClr val="000000"/>
                  </a:solidFill>
                </a:rPr>
                <a:t>Late Adolescence Transition Period (18-25)</a:t>
              </a:r>
              <a:endParaRPr lang="en-US" altLang="en-US" sz="525" dirty="0">
                <a:latin typeface="Times" pitchFamily="-110" charset="0"/>
              </a:endParaRPr>
            </a:p>
          </p:txBody>
        </p:sp>
        <p:sp>
          <p:nvSpPr>
            <p:cNvPr id="4134" name="Arc 37"/>
            <p:cNvSpPr>
              <a:spLocks/>
            </p:cNvSpPr>
            <p:nvPr/>
          </p:nvSpPr>
          <p:spPr bwMode="auto">
            <a:xfrm rot="16200000" flipH="1">
              <a:off x="4741708" y="3348152"/>
              <a:ext cx="836613" cy="911225"/>
            </a:xfrm>
            <a:custGeom>
              <a:avLst/>
              <a:gdLst>
                <a:gd name="T0" fmla="*/ 2147483647 w 21600"/>
                <a:gd name="T1" fmla="*/ 0 h 19836"/>
                <a:gd name="T2" fmla="*/ 2147483647 w 21600"/>
                <a:gd name="T3" fmla="*/ 2147483647 h 19836"/>
                <a:gd name="T4" fmla="*/ 0 w 21600"/>
                <a:gd name="T5" fmla="*/ 2147483647 h 19836"/>
                <a:gd name="T6" fmla="*/ 0 60000 65536"/>
                <a:gd name="T7" fmla="*/ 0 60000 65536"/>
                <a:gd name="T8" fmla="*/ 0 60000 65536"/>
                <a:gd name="T9" fmla="*/ 0 w 21600"/>
                <a:gd name="T10" fmla="*/ 0 h 19836"/>
                <a:gd name="T11" fmla="*/ 21600 w 21600"/>
                <a:gd name="T12" fmla="*/ 19836 h 19836"/>
              </a:gdLst>
              <a:ahLst/>
              <a:cxnLst>
                <a:cxn ang="T6">
                  <a:pos x="T0" y="T1"/>
                </a:cxn>
                <a:cxn ang="T7">
                  <a:pos x="T2" y="T3"/>
                </a:cxn>
                <a:cxn ang="T8">
                  <a:pos x="T4" y="T5"/>
                </a:cxn>
              </a:cxnLst>
              <a:rect l="T9" t="T10" r="T11" b="T12"/>
              <a:pathLst>
                <a:path w="21600" h="19836" fill="none" extrusionOk="0">
                  <a:moveTo>
                    <a:pt x="20447" y="-1"/>
                  </a:moveTo>
                  <a:cubicBezTo>
                    <a:pt x="21210" y="2240"/>
                    <a:pt x="21600" y="4592"/>
                    <a:pt x="21600" y="6960"/>
                  </a:cubicBezTo>
                  <a:cubicBezTo>
                    <a:pt x="21600" y="11598"/>
                    <a:pt x="20107" y="16113"/>
                    <a:pt x="17342" y="19836"/>
                  </a:cubicBezTo>
                </a:path>
                <a:path w="21600" h="19836" stroke="0" extrusionOk="0">
                  <a:moveTo>
                    <a:pt x="20447" y="-1"/>
                  </a:moveTo>
                  <a:cubicBezTo>
                    <a:pt x="21210" y="2240"/>
                    <a:pt x="21600" y="4592"/>
                    <a:pt x="21600" y="6960"/>
                  </a:cubicBezTo>
                  <a:cubicBezTo>
                    <a:pt x="21600" y="11598"/>
                    <a:pt x="20107" y="16113"/>
                    <a:pt x="17342" y="19836"/>
                  </a:cubicBezTo>
                  <a:lnTo>
                    <a:pt x="0" y="6960"/>
                  </a:lnTo>
                  <a:lnTo>
                    <a:pt x="20447" y="-1"/>
                  </a:lnTo>
                  <a:close/>
                </a:path>
              </a:pathLst>
            </a:custGeom>
            <a:noFill/>
            <a:ln w="28575">
              <a:solidFill>
                <a:srgbClr val="B826AE"/>
              </a:solidFill>
              <a:round/>
              <a:headEnd type="none" w="lg" len="lg"/>
              <a:tailEnd type="stealth" w="lg" len="med"/>
            </a:ln>
            <a:extLst>
              <a:ext uri="{909E8E84-426E-40DD-AFC4-6F175D3DCCD1}">
                <a14:hiddenFill xmlns:a14="http://schemas.microsoft.com/office/drawing/2010/main">
                  <a:solidFill>
                    <a:srgbClr val="FFFFFF"/>
                  </a:solidFill>
                </a14:hiddenFill>
              </a:ext>
            </a:extLst>
          </p:spPr>
          <p:txBody>
            <a:bodyPr vert="eaVert" anchor="ctr"/>
            <a:lstStyle/>
            <a:p>
              <a:endParaRPr lang="en-US" sz="1800" dirty="0"/>
            </a:p>
          </p:txBody>
        </p:sp>
        <p:sp>
          <p:nvSpPr>
            <p:cNvPr id="4135" name="Arc 38"/>
            <p:cNvSpPr>
              <a:spLocks/>
            </p:cNvSpPr>
            <p:nvPr/>
          </p:nvSpPr>
          <p:spPr bwMode="auto">
            <a:xfrm rot="10800000" flipH="1">
              <a:off x="5287480" y="3173186"/>
              <a:ext cx="685800" cy="762000"/>
            </a:xfrm>
            <a:custGeom>
              <a:avLst/>
              <a:gdLst>
                <a:gd name="T0" fmla="*/ 2147483647 w 21600"/>
                <a:gd name="T1" fmla="*/ 0 h 34761"/>
                <a:gd name="T2" fmla="*/ 2147483647 w 21600"/>
                <a:gd name="T3" fmla="*/ 2147483647 h 34761"/>
                <a:gd name="T4" fmla="*/ 0 w 21600"/>
                <a:gd name="T5" fmla="*/ 2147483647 h 34761"/>
                <a:gd name="T6" fmla="*/ 0 60000 65536"/>
                <a:gd name="T7" fmla="*/ 0 60000 65536"/>
                <a:gd name="T8" fmla="*/ 0 60000 65536"/>
                <a:gd name="T9" fmla="*/ 0 w 21600"/>
                <a:gd name="T10" fmla="*/ 0 h 34761"/>
                <a:gd name="T11" fmla="*/ 21600 w 21600"/>
                <a:gd name="T12" fmla="*/ 34761 h 34761"/>
              </a:gdLst>
              <a:ahLst/>
              <a:cxnLst>
                <a:cxn ang="T6">
                  <a:pos x="T0" y="T1"/>
                </a:cxn>
                <a:cxn ang="T7">
                  <a:pos x="T2" y="T3"/>
                </a:cxn>
                <a:cxn ang="T8">
                  <a:pos x="T4" y="T5"/>
                </a:cxn>
              </a:cxnLst>
              <a:rect l="T9" t="T10" r="T11" b="T12"/>
              <a:pathLst>
                <a:path w="21600" h="34761" fill="none" extrusionOk="0">
                  <a:moveTo>
                    <a:pt x="15394" y="-1"/>
                  </a:moveTo>
                  <a:cubicBezTo>
                    <a:pt x="19371" y="4039"/>
                    <a:pt x="21600" y="9481"/>
                    <a:pt x="21600" y="15151"/>
                  </a:cubicBezTo>
                  <a:cubicBezTo>
                    <a:pt x="21600" y="23574"/>
                    <a:pt x="16702" y="31229"/>
                    <a:pt x="9055" y="34761"/>
                  </a:cubicBezTo>
                </a:path>
                <a:path w="21600" h="34761" stroke="0" extrusionOk="0">
                  <a:moveTo>
                    <a:pt x="15394" y="-1"/>
                  </a:moveTo>
                  <a:cubicBezTo>
                    <a:pt x="19371" y="4039"/>
                    <a:pt x="21600" y="9481"/>
                    <a:pt x="21600" y="15151"/>
                  </a:cubicBezTo>
                  <a:cubicBezTo>
                    <a:pt x="21600" y="23574"/>
                    <a:pt x="16702" y="31229"/>
                    <a:pt x="9055" y="34761"/>
                  </a:cubicBezTo>
                  <a:lnTo>
                    <a:pt x="0" y="15151"/>
                  </a:lnTo>
                  <a:lnTo>
                    <a:pt x="15394" y="-1"/>
                  </a:lnTo>
                  <a:close/>
                </a:path>
              </a:pathLst>
            </a:custGeom>
            <a:noFill/>
            <a:ln w="28575">
              <a:solidFill>
                <a:srgbClr val="B826AE"/>
              </a:solidFill>
              <a:round/>
              <a:headEnd type="none" w="lg" len="lg"/>
              <a:tailEnd type="stealth" w="lg" len="med"/>
            </a:ln>
            <a:extLst>
              <a:ext uri="{909E8E84-426E-40DD-AFC4-6F175D3DCCD1}">
                <a14:hiddenFill xmlns:a14="http://schemas.microsoft.com/office/drawing/2010/main">
                  <a:solidFill>
                    <a:srgbClr val="FFFFFF"/>
                  </a:solidFill>
                </a14:hiddenFill>
              </a:ext>
            </a:extLst>
          </p:spPr>
          <p:txBody>
            <a:bodyPr rot="10800000" anchor="ctr"/>
            <a:lstStyle/>
            <a:p>
              <a:endParaRPr lang="en-US" sz="1800" dirty="0"/>
            </a:p>
          </p:txBody>
        </p:sp>
        <p:sp>
          <p:nvSpPr>
            <p:cNvPr id="4136" name="Arc 39"/>
            <p:cNvSpPr>
              <a:spLocks/>
            </p:cNvSpPr>
            <p:nvPr/>
          </p:nvSpPr>
          <p:spPr bwMode="auto">
            <a:xfrm rot="16200000" flipH="1">
              <a:off x="5566038" y="2058307"/>
              <a:ext cx="1219200" cy="901700"/>
            </a:xfrm>
            <a:custGeom>
              <a:avLst/>
              <a:gdLst>
                <a:gd name="T0" fmla="*/ 2147483647 w 21600"/>
                <a:gd name="T1" fmla="*/ 0 h 20195"/>
                <a:gd name="T2" fmla="*/ 2147483647 w 21600"/>
                <a:gd name="T3" fmla="*/ 2147483647 h 20195"/>
                <a:gd name="T4" fmla="*/ 0 w 21600"/>
                <a:gd name="T5" fmla="*/ 2147483647 h 20195"/>
                <a:gd name="T6" fmla="*/ 0 60000 65536"/>
                <a:gd name="T7" fmla="*/ 0 60000 65536"/>
                <a:gd name="T8" fmla="*/ 0 60000 65536"/>
                <a:gd name="T9" fmla="*/ 0 w 21600"/>
                <a:gd name="T10" fmla="*/ 0 h 20195"/>
                <a:gd name="T11" fmla="*/ 21600 w 21600"/>
                <a:gd name="T12" fmla="*/ 20195 h 20195"/>
              </a:gdLst>
              <a:ahLst/>
              <a:cxnLst>
                <a:cxn ang="T6">
                  <a:pos x="T0" y="T1"/>
                </a:cxn>
                <a:cxn ang="T7">
                  <a:pos x="T2" y="T3"/>
                </a:cxn>
                <a:cxn ang="T8">
                  <a:pos x="T4" y="T5"/>
                </a:cxn>
              </a:cxnLst>
              <a:rect l="T9" t="T10" r="T11" b="T12"/>
              <a:pathLst>
                <a:path w="21600" h="20195" fill="none" extrusionOk="0">
                  <a:moveTo>
                    <a:pt x="19834" y="-1"/>
                  </a:moveTo>
                  <a:cubicBezTo>
                    <a:pt x="20999" y="2701"/>
                    <a:pt x="21600" y="5612"/>
                    <a:pt x="21600" y="8554"/>
                  </a:cubicBezTo>
                  <a:cubicBezTo>
                    <a:pt x="21600" y="12680"/>
                    <a:pt x="20418" y="16719"/>
                    <a:pt x="18194" y="20195"/>
                  </a:cubicBezTo>
                </a:path>
                <a:path w="21600" h="20195" stroke="0" extrusionOk="0">
                  <a:moveTo>
                    <a:pt x="19834" y="-1"/>
                  </a:moveTo>
                  <a:cubicBezTo>
                    <a:pt x="20999" y="2701"/>
                    <a:pt x="21600" y="5612"/>
                    <a:pt x="21600" y="8554"/>
                  </a:cubicBezTo>
                  <a:cubicBezTo>
                    <a:pt x="21600" y="12680"/>
                    <a:pt x="20418" y="16719"/>
                    <a:pt x="18194" y="20195"/>
                  </a:cubicBezTo>
                  <a:lnTo>
                    <a:pt x="0" y="8554"/>
                  </a:lnTo>
                  <a:lnTo>
                    <a:pt x="19834" y="-1"/>
                  </a:lnTo>
                  <a:close/>
                </a:path>
              </a:pathLst>
            </a:custGeom>
            <a:noFill/>
            <a:ln w="28575">
              <a:solidFill>
                <a:srgbClr val="B826AE"/>
              </a:solidFill>
              <a:round/>
              <a:headEnd type="none" w="lg" len="lg"/>
              <a:tailEnd type="stealth" w="lg" len="med"/>
            </a:ln>
            <a:extLst>
              <a:ext uri="{909E8E84-426E-40DD-AFC4-6F175D3DCCD1}">
                <a14:hiddenFill xmlns:a14="http://schemas.microsoft.com/office/drawing/2010/main">
                  <a:solidFill>
                    <a:srgbClr val="FFFFFF"/>
                  </a:solidFill>
                </a14:hiddenFill>
              </a:ext>
            </a:extLst>
          </p:spPr>
          <p:txBody>
            <a:bodyPr vert="eaVert" anchor="ctr"/>
            <a:lstStyle/>
            <a:p>
              <a:endParaRPr lang="en-US" sz="1800" dirty="0"/>
            </a:p>
          </p:txBody>
        </p:sp>
        <p:sp>
          <p:nvSpPr>
            <p:cNvPr id="4137" name="Arc 40"/>
            <p:cNvSpPr>
              <a:spLocks/>
            </p:cNvSpPr>
            <p:nvPr/>
          </p:nvSpPr>
          <p:spPr bwMode="auto">
            <a:xfrm rot="11794257" flipH="1">
              <a:off x="6320116" y="2027496"/>
              <a:ext cx="520472" cy="655637"/>
            </a:xfrm>
            <a:custGeom>
              <a:avLst/>
              <a:gdLst>
                <a:gd name="T0" fmla="*/ 2147483647 w 21600"/>
                <a:gd name="T1" fmla="*/ 0 h 28009"/>
                <a:gd name="T2" fmla="*/ 2147483647 w 21600"/>
                <a:gd name="T3" fmla="*/ 2147483647 h 28009"/>
                <a:gd name="T4" fmla="*/ 0 w 21600"/>
                <a:gd name="T5" fmla="*/ 2147483647 h 28009"/>
                <a:gd name="T6" fmla="*/ 0 60000 65536"/>
                <a:gd name="T7" fmla="*/ 0 60000 65536"/>
                <a:gd name="T8" fmla="*/ 0 60000 65536"/>
                <a:gd name="T9" fmla="*/ 0 w 21600"/>
                <a:gd name="T10" fmla="*/ 0 h 28009"/>
                <a:gd name="T11" fmla="*/ 21600 w 21600"/>
                <a:gd name="T12" fmla="*/ 28009 h 28009"/>
              </a:gdLst>
              <a:ahLst/>
              <a:cxnLst>
                <a:cxn ang="T6">
                  <a:pos x="T0" y="T1"/>
                </a:cxn>
                <a:cxn ang="T7">
                  <a:pos x="T2" y="T3"/>
                </a:cxn>
                <a:cxn ang="T8">
                  <a:pos x="T4" y="T5"/>
                </a:cxn>
              </a:cxnLst>
              <a:rect l="T9" t="T10" r="T11" b="T12"/>
              <a:pathLst>
                <a:path w="21600" h="28009" fill="none" extrusionOk="0">
                  <a:moveTo>
                    <a:pt x="19697" y="-1"/>
                  </a:moveTo>
                  <a:cubicBezTo>
                    <a:pt x="20951" y="2786"/>
                    <a:pt x="21600" y="5807"/>
                    <a:pt x="21600" y="8864"/>
                  </a:cubicBezTo>
                  <a:cubicBezTo>
                    <a:pt x="21600" y="16908"/>
                    <a:pt x="17129" y="24286"/>
                    <a:pt x="9999" y="28010"/>
                  </a:cubicBezTo>
                </a:path>
                <a:path w="21600" h="28009" stroke="0" extrusionOk="0">
                  <a:moveTo>
                    <a:pt x="19697" y="-1"/>
                  </a:moveTo>
                  <a:cubicBezTo>
                    <a:pt x="20951" y="2786"/>
                    <a:pt x="21600" y="5807"/>
                    <a:pt x="21600" y="8864"/>
                  </a:cubicBezTo>
                  <a:cubicBezTo>
                    <a:pt x="21600" y="16908"/>
                    <a:pt x="17129" y="24286"/>
                    <a:pt x="9999" y="28010"/>
                  </a:cubicBezTo>
                  <a:lnTo>
                    <a:pt x="0" y="8864"/>
                  </a:lnTo>
                  <a:lnTo>
                    <a:pt x="19697" y="-1"/>
                  </a:lnTo>
                  <a:close/>
                </a:path>
              </a:pathLst>
            </a:custGeom>
            <a:noFill/>
            <a:ln w="28575">
              <a:solidFill>
                <a:srgbClr val="B826AE"/>
              </a:solidFill>
              <a:round/>
              <a:headEnd type="none" w="lg" len="lg"/>
              <a:tailEnd type="stealth" w="lg" len="med"/>
            </a:ln>
            <a:extLst>
              <a:ext uri="{909E8E84-426E-40DD-AFC4-6F175D3DCCD1}">
                <a14:hiddenFill xmlns:a14="http://schemas.microsoft.com/office/drawing/2010/main">
                  <a:solidFill>
                    <a:srgbClr val="FFFFFF"/>
                  </a:solidFill>
                </a14:hiddenFill>
              </a:ext>
            </a:extLst>
          </p:spPr>
          <p:txBody>
            <a:bodyPr rot="10800000" anchor="ctr"/>
            <a:lstStyle/>
            <a:p>
              <a:endParaRPr lang="en-US" sz="1800" dirty="0"/>
            </a:p>
          </p:txBody>
        </p:sp>
        <p:sp>
          <p:nvSpPr>
            <p:cNvPr id="4138" name="Arc 41"/>
            <p:cNvSpPr>
              <a:spLocks/>
            </p:cNvSpPr>
            <p:nvPr/>
          </p:nvSpPr>
          <p:spPr bwMode="auto">
            <a:xfrm rot="16200000" flipH="1">
              <a:off x="6519889" y="990601"/>
              <a:ext cx="1143000" cy="838200"/>
            </a:xfrm>
            <a:custGeom>
              <a:avLst/>
              <a:gdLst>
                <a:gd name="T0" fmla="*/ 2147483647 w 21600"/>
                <a:gd name="T1" fmla="*/ 0 h 21859"/>
                <a:gd name="T2" fmla="*/ 2147483647 w 21600"/>
                <a:gd name="T3" fmla="*/ 2147483647 h 21859"/>
                <a:gd name="T4" fmla="*/ 0 w 21600"/>
                <a:gd name="T5" fmla="*/ 2147483647 h 21859"/>
                <a:gd name="T6" fmla="*/ 0 60000 65536"/>
                <a:gd name="T7" fmla="*/ 0 60000 65536"/>
                <a:gd name="T8" fmla="*/ 0 60000 65536"/>
                <a:gd name="T9" fmla="*/ 0 w 21600"/>
                <a:gd name="T10" fmla="*/ 0 h 21859"/>
                <a:gd name="T11" fmla="*/ 21600 w 21600"/>
                <a:gd name="T12" fmla="*/ 21859 h 21859"/>
              </a:gdLst>
              <a:ahLst/>
              <a:cxnLst>
                <a:cxn ang="T6">
                  <a:pos x="T0" y="T1"/>
                </a:cxn>
                <a:cxn ang="T7">
                  <a:pos x="T2" y="T3"/>
                </a:cxn>
                <a:cxn ang="T8">
                  <a:pos x="T4" y="T5"/>
                </a:cxn>
              </a:cxnLst>
              <a:rect l="T9" t="T10" r="T11" b="T12"/>
              <a:pathLst>
                <a:path w="21600" h="21859" fill="none" extrusionOk="0">
                  <a:moveTo>
                    <a:pt x="21482" y="-1"/>
                  </a:moveTo>
                  <a:cubicBezTo>
                    <a:pt x="21560" y="746"/>
                    <a:pt x="21600" y="1497"/>
                    <a:pt x="21600" y="2248"/>
                  </a:cubicBezTo>
                  <a:cubicBezTo>
                    <a:pt x="21600" y="10672"/>
                    <a:pt x="16701" y="18328"/>
                    <a:pt x="9053" y="21859"/>
                  </a:cubicBezTo>
                </a:path>
                <a:path w="21600" h="21859" stroke="0" extrusionOk="0">
                  <a:moveTo>
                    <a:pt x="21482" y="-1"/>
                  </a:moveTo>
                  <a:cubicBezTo>
                    <a:pt x="21560" y="746"/>
                    <a:pt x="21600" y="1497"/>
                    <a:pt x="21600" y="2248"/>
                  </a:cubicBezTo>
                  <a:cubicBezTo>
                    <a:pt x="21600" y="10672"/>
                    <a:pt x="16701" y="18328"/>
                    <a:pt x="9053" y="21859"/>
                  </a:cubicBezTo>
                  <a:lnTo>
                    <a:pt x="0" y="2248"/>
                  </a:lnTo>
                  <a:lnTo>
                    <a:pt x="21482" y="-1"/>
                  </a:lnTo>
                  <a:close/>
                </a:path>
              </a:pathLst>
            </a:custGeom>
            <a:noFill/>
            <a:ln w="28575">
              <a:solidFill>
                <a:srgbClr val="B826AE"/>
              </a:solidFill>
              <a:round/>
              <a:headEnd type="none" w="lg" len="lg"/>
              <a:tailEnd type="stealth" w="lg" len="med"/>
            </a:ln>
            <a:extLst>
              <a:ext uri="{909E8E84-426E-40DD-AFC4-6F175D3DCCD1}">
                <a14:hiddenFill xmlns:a14="http://schemas.microsoft.com/office/drawing/2010/main">
                  <a:solidFill>
                    <a:srgbClr val="FFFFFF"/>
                  </a:solidFill>
                </a14:hiddenFill>
              </a:ext>
            </a:extLst>
          </p:spPr>
          <p:txBody>
            <a:bodyPr vert="eaVert" anchor="ctr"/>
            <a:lstStyle/>
            <a:p>
              <a:endParaRPr lang="en-US" sz="1800" dirty="0"/>
            </a:p>
          </p:txBody>
        </p:sp>
        <p:sp>
          <p:nvSpPr>
            <p:cNvPr id="4139" name="Line 10"/>
            <p:cNvSpPr>
              <a:spLocks noChangeShapeType="1"/>
            </p:cNvSpPr>
            <p:nvPr/>
          </p:nvSpPr>
          <p:spPr bwMode="auto">
            <a:xfrm rot="-5400000">
              <a:off x="-1041400" y="3200400"/>
              <a:ext cx="4419600" cy="0"/>
            </a:xfrm>
            <a:prstGeom prst="line">
              <a:avLst/>
            </a:prstGeom>
            <a:noFill/>
            <a:ln w="19050">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nchor="ctr"/>
            <a:lstStyle/>
            <a:p>
              <a:endParaRPr lang="en-US" sz="1800" dirty="0"/>
            </a:p>
          </p:txBody>
        </p:sp>
        <p:sp>
          <p:nvSpPr>
            <p:cNvPr id="4140" name="Text Box 20"/>
            <p:cNvSpPr txBox="1">
              <a:spLocks noChangeArrowheads="1"/>
            </p:cNvSpPr>
            <p:nvPr/>
          </p:nvSpPr>
          <p:spPr bwMode="auto">
            <a:xfrm rot="-5400000">
              <a:off x="-865188" y="3024188"/>
              <a:ext cx="3825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813" tIns="24689" rIns="14813"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lgn="ctr">
                <a:spcBef>
                  <a:spcPct val="0"/>
                </a:spcBef>
                <a:buClrTx/>
                <a:buSzTx/>
                <a:buFontTx/>
                <a:buNone/>
              </a:pPr>
              <a:r>
                <a:rPr lang="en-US" altLang="en-US" sz="675" dirty="0">
                  <a:solidFill>
                    <a:srgbClr val="000000"/>
                  </a:solidFill>
                </a:rPr>
                <a:t>Ongoing Life Course Risk Influences (Racial and Social Inequalities)</a:t>
              </a:r>
              <a:endParaRPr lang="en-US" altLang="en-US" sz="675" dirty="0">
                <a:latin typeface="Times" pitchFamily="-110" charset="0"/>
              </a:endParaRPr>
            </a:p>
          </p:txBody>
        </p:sp>
        <p:sp>
          <p:nvSpPr>
            <p:cNvPr id="4141" name="Arc 22"/>
            <p:cNvSpPr>
              <a:spLocks/>
            </p:cNvSpPr>
            <p:nvPr/>
          </p:nvSpPr>
          <p:spPr bwMode="auto">
            <a:xfrm flipH="1">
              <a:off x="3538248" y="4376058"/>
              <a:ext cx="685800" cy="1219200"/>
            </a:xfrm>
            <a:custGeom>
              <a:avLst/>
              <a:gdLst>
                <a:gd name="T0" fmla="*/ 2147483647 w 20984"/>
                <a:gd name="T1" fmla="*/ 0 h 21187"/>
                <a:gd name="T2" fmla="*/ 2147483647 w 20984"/>
                <a:gd name="T3" fmla="*/ 2147483647 h 21187"/>
                <a:gd name="T4" fmla="*/ 0 w 20984"/>
                <a:gd name="T5" fmla="*/ 2147483647 h 21187"/>
                <a:gd name="T6" fmla="*/ 0 60000 65536"/>
                <a:gd name="T7" fmla="*/ 0 60000 65536"/>
                <a:gd name="T8" fmla="*/ 0 60000 65536"/>
                <a:gd name="T9" fmla="*/ 0 w 20984"/>
                <a:gd name="T10" fmla="*/ 0 h 21187"/>
                <a:gd name="T11" fmla="*/ 20984 w 20984"/>
                <a:gd name="T12" fmla="*/ 21187 h 21187"/>
              </a:gdLst>
              <a:ahLst/>
              <a:cxnLst>
                <a:cxn ang="T6">
                  <a:pos x="T0" y="T1"/>
                </a:cxn>
                <a:cxn ang="T7">
                  <a:pos x="T2" y="T3"/>
                </a:cxn>
                <a:cxn ang="T8">
                  <a:pos x="T4" y="T5"/>
                </a:cxn>
              </a:cxnLst>
              <a:rect l="T9" t="T10" r="T11" b="T12"/>
              <a:pathLst>
                <a:path w="20984" h="21187" fill="none" extrusionOk="0">
                  <a:moveTo>
                    <a:pt x="4198" y="-2"/>
                  </a:moveTo>
                  <a:cubicBezTo>
                    <a:pt x="12443" y="1632"/>
                    <a:pt x="18991" y="7901"/>
                    <a:pt x="20984" y="16066"/>
                  </a:cubicBezTo>
                </a:path>
                <a:path w="20984" h="21187" stroke="0" extrusionOk="0">
                  <a:moveTo>
                    <a:pt x="4198" y="-2"/>
                  </a:moveTo>
                  <a:cubicBezTo>
                    <a:pt x="12443" y="1632"/>
                    <a:pt x="18991" y="7901"/>
                    <a:pt x="20984" y="16066"/>
                  </a:cubicBezTo>
                  <a:lnTo>
                    <a:pt x="0" y="21187"/>
                  </a:lnTo>
                  <a:lnTo>
                    <a:pt x="4198" y="-2"/>
                  </a:lnTo>
                  <a:close/>
                </a:path>
              </a:pathLst>
            </a:custGeom>
            <a:noFill/>
            <a:ln w="28575">
              <a:solidFill>
                <a:srgbClr val="F06734"/>
              </a:solidFill>
              <a:round/>
              <a:headEnd type="stealth" w="lg" len="med"/>
              <a:tailEnd/>
            </a:ln>
            <a:extLst>
              <a:ext uri="{909E8E84-426E-40DD-AFC4-6F175D3DCCD1}">
                <a14:hiddenFill xmlns:a14="http://schemas.microsoft.com/office/drawing/2010/main">
                  <a:solidFill>
                    <a:srgbClr val="FFFFFF"/>
                  </a:solidFill>
                </a14:hiddenFill>
              </a:ext>
            </a:extLst>
          </p:spPr>
          <p:txBody>
            <a:bodyPr anchor="ctr"/>
            <a:lstStyle/>
            <a:p>
              <a:endParaRPr lang="en-US" sz="1800" dirty="0"/>
            </a:p>
          </p:txBody>
        </p:sp>
        <p:sp>
          <p:nvSpPr>
            <p:cNvPr id="4142" name="Text Box 28"/>
            <p:cNvSpPr txBox="1">
              <a:spLocks noChangeArrowheads="1"/>
            </p:cNvSpPr>
            <p:nvPr/>
          </p:nvSpPr>
          <p:spPr bwMode="auto">
            <a:xfrm>
              <a:off x="4121325" y="4800601"/>
              <a:ext cx="950913"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525" b="1" dirty="0">
                  <a:solidFill>
                    <a:srgbClr val="000000"/>
                  </a:solidFill>
                </a:rPr>
                <a:t>Success in Early Childhood</a:t>
              </a:r>
              <a:endParaRPr lang="en-US" altLang="en-US" sz="525" dirty="0">
                <a:latin typeface="Times" pitchFamily="-110" charset="0"/>
              </a:endParaRPr>
            </a:p>
          </p:txBody>
        </p:sp>
        <p:sp>
          <p:nvSpPr>
            <p:cNvPr id="40" name="Arc 39"/>
            <p:cNvSpPr/>
            <p:nvPr/>
          </p:nvSpPr>
          <p:spPr bwMode="auto">
            <a:xfrm>
              <a:off x="3173824" y="4163786"/>
              <a:ext cx="1676916" cy="1066350"/>
            </a:xfrm>
            <a:prstGeom prst="arc">
              <a:avLst>
                <a:gd name="adj1" fmla="val 1075578"/>
                <a:gd name="adj2" fmla="val 5182021"/>
              </a:avLst>
            </a:prstGeom>
            <a:noFill/>
            <a:ln w="28575" cap="flat" cmpd="sng" algn="ctr">
              <a:solidFill>
                <a:srgbClr val="B826AE"/>
              </a:solidFill>
              <a:prstDash val="solid"/>
              <a:round/>
              <a:headEnd type="stealth" w="lg" len="med"/>
              <a:tailEnd type="none" w="med" len="med"/>
            </a:ln>
            <a:effectLst/>
          </p:spPr>
          <p:txBody>
            <a:bodyPr anchor="b"/>
            <a:lstStyle/>
            <a:p>
              <a:pPr>
                <a:defRPr/>
              </a:pPr>
              <a:endParaRPr lang="en-US" sz="1800" dirty="0">
                <a:latin typeface="Times New Roman" charset="0"/>
              </a:endParaRPr>
            </a:p>
          </p:txBody>
        </p:sp>
        <p:sp>
          <p:nvSpPr>
            <p:cNvPr id="41" name="Arc 40"/>
            <p:cNvSpPr/>
            <p:nvPr/>
          </p:nvSpPr>
          <p:spPr bwMode="auto">
            <a:xfrm>
              <a:off x="3173824" y="4163786"/>
              <a:ext cx="1676916" cy="1066350"/>
            </a:xfrm>
            <a:prstGeom prst="arc">
              <a:avLst>
                <a:gd name="adj1" fmla="val 19622784"/>
                <a:gd name="adj2" fmla="val 139695"/>
              </a:avLst>
            </a:prstGeom>
            <a:noFill/>
            <a:ln w="28575" cap="flat" cmpd="sng" algn="ctr">
              <a:solidFill>
                <a:srgbClr val="B826AE"/>
              </a:solidFill>
              <a:prstDash val="solid"/>
              <a:round/>
              <a:headEnd type="stealth" w="lg" len="med"/>
              <a:tailEnd type="none" w="med" len="med"/>
            </a:ln>
            <a:effectLst/>
          </p:spPr>
          <p:txBody>
            <a:bodyPr anchor="b"/>
            <a:lstStyle/>
            <a:p>
              <a:pPr>
                <a:defRPr/>
              </a:pPr>
              <a:endParaRPr lang="en-US" sz="1800" dirty="0">
                <a:latin typeface="Times New Roman" charset="0"/>
              </a:endParaRPr>
            </a:p>
          </p:txBody>
        </p:sp>
        <p:sp>
          <p:nvSpPr>
            <p:cNvPr id="4145" name="Line 10"/>
            <p:cNvSpPr>
              <a:spLocks noChangeShapeType="1"/>
            </p:cNvSpPr>
            <p:nvPr/>
          </p:nvSpPr>
          <p:spPr bwMode="auto">
            <a:xfrm rot="-5400000">
              <a:off x="5892800" y="3200400"/>
              <a:ext cx="4419600" cy="0"/>
            </a:xfrm>
            <a:prstGeom prst="line">
              <a:avLst/>
            </a:prstGeom>
            <a:noFill/>
            <a:ln w="19050">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nchor="ctr"/>
            <a:lstStyle/>
            <a:p>
              <a:endParaRPr lang="en-US" sz="1800" dirty="0"/>
            </a:p>
          </p:txBody>
        </p:sp>
        <p:sp>
          <p:nvSpPr>
            <p:cNvPr id="55" name="Line 11"/>
            <p:cNvSpPr>
              <a:spLocks noChangeShapeType="1"/>
            </p:cNvSpPr>
            <p:nvPr/>
          </p:nvSpPr>
          <p:spPr bwMode="auto">
            <a:xfrm flipV="1">
              <a:off x="5943441" y="4871358"/>
              <a:ext cx="1752600" cy="31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nchor="ctr"/>
            <a:lstStyle/>
            <a:p>
              <a:endParaRPr lang="en-US" sz="1800" dirty="0"/>
            </a:p>
          </p:txBody>
        </p:sp>
        <p:sp>
          <p:nvSpPr>
            <p:cNvPr id="56" name="Line 12"/>
            <p:cNvSpPr>
              <a:spLocks noChangeShapeType="1"/>
            </p:cNvSpPr>
            <p:nvPr/>
          </p:nvSpPr>
          <p:spPr bwMode="auto">
            <a:xfrm flipV="1">
              <a:off x="1424593" y="4942115"/>
              <a:ext cx="1214438"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nchor="ctr"/>
            <a:lstStyle/>
            <a:p>
              <a:endParaRPr lang="en-US" sz="1800" dirty="0"/>
            </a:p>
          </p:txBody>
        </p:sp>
      </p:grpSp>
      <p:sp>
        <p:nvSpPr>
          <p:cNvPr id="4103" name="TextBox 48"/>
          <p:cNvSpPr txBox="1">
            <a:spLocks noChangeArrowheads="1"/>
          </p:cNvSpPr>
          <p:nvPr/>
        </p:nvSpPr>
        <p:spPr bwMode="auto">
          <a:xfrm>
            <a:off x="6096000" y="4495800"/>
            <a:ext cx="16002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750" dirty="0"/>
              <a:t>Strong Family Support</a:t>
            </a:r>
          </a:p>
          <a:p>
            <a:pPr>
              <a:spcBef>
                <a:spcPct val="0"/>
              </a:spcBef>
              <a:buClrTx/>
              <a:buSzTx/>
              <a:buFontTx/>
              <a:buNone/>
            </a:pPr>
            <a:r>
              <a:rPr lang="en-US" altLang="en-US" sz="750" dirty="0"/>
              <a:t>Quality afterschool activities</a:t>
            </a:r>
          </a:p>
          <a:p>
            <a:pPr>
              <a:spcBef>
                <a:spcPct val="0"/>
              </a:spcBef>
              <a:buClrTx/>
              <a:buSzTx/>
              <a:buFontTx/>
              <a:buNone/>
            </a:pPr>
            <a:r>
              <a:rPr lang="en-US" altLang="en-US" sz="750" dirty="0"/>
              <a:t>Quality child care/development</a:t>
            </a:r>
          </a:p>
          <a:p>
            <a:pPr>
              <a:spcBef>
                <a:spcPct val="0"/>
              </a:spcBef>
              <a:buClrTx/>
              <a:buSzTx/>
              <a:buFontTx/>
              <a:buNone/>
            </a:pPr>
            <a:r>
              <a:rPr lang="en-US" altLang="en-US" sz="750" dirty="0"/>
              <a:t>Positive Father involvement</a:t>
            </a:r>
          </a:p>
          <a:p>
            <a:pPr>
              <a:spcBef>
                <a:spcPct val="0"/>
              </a:spcBef>
              <a:buClrTx/>
              <a:buSzTx/>
              <a:buFontTx/>
              <a:buNone/>
            </a:pPr>
            <a:r>
              <a:rPr lang="en-US" altLang="en-US" sz="750" dirty="0"/>
              <a:t>Healthy nutrition</a:t>
            </a:r>
          </a:p>
          <a:p>
            <a:pPr>
              <a:spcBef>
                <a:spcPct val="0"/>
              </a:spcBef>
              <a:buClrTx/>
              <a:buSzTx/>
              <a:buFontTx/>
              <a:buNone/>
            </a:pPr>
            <a:r>
              <a:rPr lang="en-US" altLang="en-US" sz="750" dirty="0"/>
              <a:t>Positive parental relationships</a:t>
            </a:r>
          </a:p>
        </p:txBody>
      </p:sp>
      <p:sp>
        <p:nvSpPr>
          <p:cNvPr id="4105" name="TextBox 53"/>
          <p:cNvSpPr txBox="1">
            <a:spLocks noChangeArrowheads="1"/>
          </p:cNvSpPr>
          <p:nvPr/>
        </p:nvSpPr>
        <p:spPr bwMode="auto">
          <a:xfrm>
            <a:off x="6324600" y="3352800"/>
            <a:ext cx="1485900"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750" dirty="0"/>
              <a:t>Quality afterschool programs</a:t>
            </a:r>
          </a:p>
          <a:p>
            <a:pPr>
              <a:spcBef>
                <a:spcPct val="0"/>
              </a:spcBef>
              <a:buClrTx/>
              <a:buSzTx/>
              <a:buFontTx/>
              <a:buNone/>
            </a:pPr>
            <a:r>
              <a:rPr lang="en-US" altLang="en-US" sz="750" dirty="0"/>
              <a:t>Effective mentoring programs</a:t>
            </a:r>
          </a:p>
          <a:p>
            <a:pPr>
              <a:spcBef>
                <a:spcPct val="0"/>
              </a:spcBef>
              <a:buClrTx/>
              <a:buSzTx/>
              <a:buFontTx/>
              <a:buNone/>
            </a:pPr>
            <a:r>
              <a:rPr lang="en-US" altLang="en-US" sz="750" dirty="0"/>
              <a:t>Safe environments</a:t>
            </a:r>
          </a:p>
          <a:p>
            <a:pPr>
              <a:spcBef>
                <a:spcPct val="0"/>
              </a:spcBef>
              <a:buClrTx/>
              <a:buSzTx/>
              <a:buFontTx/>
              <a:buNone/>
            </a:pPr>
            <a:r>
              <a:rPr lang="en-US" altLang="en-US" sz="750" dirty="0"/>
              <a:t>Parent monitoring</a:t>
            </a:r>
          </a:p>
          <a:p>
            <a:pPr>
              <a:spcBef>
                <a:spcPct val="0"/>
              </a:spcBef>
              <a:buClrTx/>
              <a:buSzTx/>
              <a:buFontTx/>
              <a:buNone/>
            </a:pPr>
            <a:r>
              <a:rPr lang="en-US" altLang="en-US" sz="750" dirty="0"/>
              <a:t>Youth entrepreneurial programs</a:t>
            </a:r>
          </a:p>
          <a:p>
            <a:pPr>
              <a:spcBef>
                <a:spcPct val="0"/>
              </a:spcBef>
              <a:buClrTx/>
              <a:buSzTx/>
              <a:buFontTx/>
              <a:buNone/>
            </a:pPr>
            <a:r>
              <a:rPr lang="en-US" altLang="en-US" sz="750" dirty="0"/>
              <a:t>Good school experiences</a:t>
            </a:r>
          </a:p>
        </p:txBody>
      </p:sp>
      <p:sp>
        <p:nvSpPr>
          <p:cNvPr id="4107" name="TextBox 56"/>
          <p:cNvSpPr txBox="1">
            <a:spLocks noChangeArrowheads="1"/>
          </p:cNvSpPr>
          <p:nvPr/>
        </p:nvSpPr>
        <p:spPr bwMode="auto">
          <a:xfrm>
            <a:off x="6781800" y="2286000"/>
            <a:ext cx="1143000"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750" dirty="0"/>
              <a:t>Higher education</a:t>
            </a:r>
          </a:p>
          <a:p>
            <a:pPr>
              <a:spcBef>
                <a:spcPct val="0"/>
              </a:spcBef>
              <a:buClrTx/>
              <a:buSzTx/>
              <a:buFontTx/>
              <a:buNone/>
            </a:pPr>
            <a:r>
              <a:rPr lang="en-US" altLang="en-US" sz="750" dirty="0"/>
              <a:t>Internship programs</a:t>
            </a:r>
          </a:p>
          <a:p>
            <a:pPr>
              <a:spcBef>
                <a:spcPct val="0"/>
              </a:spcBef>
              <a:buClrTx/>
              <a:buSzTx/>
              <a:buFontTx/>
              <a:buNone/>
            </a:pPr>
            <a:r>
              <a:rPr lang="en-US" altLang="en-US" sz="750" dirty="0"/>
              <a:t>Work force training</a:t>
            </a:r>
          </a:p>
          <a:p>
            <a:pPr>
              <a:spcBef>
                <a:spcPct val="0"/>
              </a:spcBef>
              <a:buClrTx/>
              <a:buSzTx/>
              <a:buFontTx/>
              <a:buNone/>
            </a:pPr>
            <a:r>
              <a:rPr lang="en-US" altLang="en-US" sz="750" dirty="0"/>
              <a:t>Partner selection</a:t>
            </a:r>
          </a:p>
          <a:p>
            <a:pPr>
              <a:spcBef>
                <a:spcPct val="0"/>
              </a:spcBef>
              <a:buClrTx/>
              <a:buSzTx/>
              <a:buFontTx/>
              <a:buNone/>
            </a:pPr>
            <a:r>
              <a:rPr lang="en-US" altLang="en-US" sz="750" dirty="0"/>
              <a:t>Creative enterprises</a:t>
            </a:r>
          </a:p>
        </p:txBody>
      </p:sp>
      <p:sp>
        <p:nvSpPr>
          <p:cNvPr id="51" name="Text Box 18"/>
          <p:cNvSpPr txBox="1">
            <a:spLocks noChangeArrowheads="1"/>
          </p:cNvSpPr>
          <p:nvPr/>
        </p:nvSpPr>
        <p:spPr bwMode="auto">
          <a:xfrm>
            <a:off x="838200" y="5638800"/>
            <a:ext cx="1284113" cy="360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750" dirty="0">
                <a:latin typeface="Arial" panose="020B0604020202020204" pitchFamily="34" charset="0"/>
                <a:cs typeface="Arial" panose="020B0604020202020204" pitchFamily="34" charset="0"/>
              </a:rPr>
              <a:t>Epigenetic processes</a:t>
            </a:r>
          </a:p>
          <a:p>
            <a:pPr>
              <a:spcBef>
                <a:spcPct val="0"/>
              </a:spcBef>
              <a:buClrTx/>
              <a:buSzTx/>
              <a:buFontTx/>
              <a:buNone/>
            </a:pPr>
            <a:r>
              <a:rPr lang="en-US" altLang="en-US" sz="750" dirty="0">
                <a:latin typeface="Arial" panose="020B0604020202020204" pitchFamily="34" charset="0"/>
                <a:cs typeface="Arial" panose="020B0604020202020204" pitchFamily="34" charset="0"/>
              </a:rPr>
              <a:t>Heritable characteristics</a:t>
            </a:r>
          </a:p>
        </p:txBody>
      </p:sp>
      <p:sp>
        <p:nvSpPr>
          <p:cNvPr id="3" name="Rectangle 2"/>
          <p:cNvSpPr/>
          <p:nvPr/>
        </p:nvSpPr>
        <p:spPr>
          <a:xfrm>
            <a:off x="5943600" y="5486400"/>
            <a:ext cx="1233128" cy="323165"/>
          </a:xfrm>
          <a:prstGeom prst="rect">
            <a:avLst/>
          </a:prstGeom>
        </p:spPr>
        <p:txBody>
          <a:bodyPr wrap="square">
            <a:spAutoFit/>
          </a:bodyPr>
          <a:lstStyle/>
          <a:p>
            <a:pPr>
              <a:spcBef>
                <a:spcPct val="0"/>
              </a:spcBef>
              <a:buClrTx/>
              <a:buSzTx/>
              <a:buFontTx/>
              <a:buNone/>
            </a:pPr>
            <a:r>
              <a:rPr lang="en-US" altLang="en-US" sz="750" dirty="0">
                <a:latin typeface="Arial" panose="020B0604020202020204" pitchFamily="34" charset="0"/>
                <a:cs typeface="Arial" panose="020B0604020202020204" pitchFamily="34" charset="0"/>
              </a:rPr>
              <a:t>Epigenetic processes</a:t>
            </a:r>
          </a:p>
          <a:p>
            <a:pPr>
              <a:spcBef>
                <a:spcPct val="0"/>
              </a:spcBef>
              <a:buClrTx/>
              <a:buSzTx/>
              <a:buFontTx/>
              <a:buNone/>
            </a:pPr>
            <a:r>
              <a:rPr lang="en-US" altLang="en-US" sz="750" dirty="0">
                <a:latin typeface="Arial" panose="020B0604020202020204" pitchFamily="34" charset="0"/>
                <a:cs typeface="Arial" panose="020B0604020202020204" pitchFamily="34" charset="0"/>
              </a:rPr>
              <a:t>Heritable characteristics</a:t>
            </a:r>
          </a:p>
        </p:txBody>
      </p:sp>
      <p:sp>
        <p:nvSpPr>
          <p:cNvPr id="63" name="Line 12"/>
          <p:cNvSpPr>
            <a:spLocks noChangeShapeType="1"/>
          </p:cNvSpPr>
          <p:nvPr/>
        </p:nvSpPr>
        <p:spPr bwMode="auto">
          <a:xfrm flipV="1">
            <a:off x="6477000" y="3276600"/>
            <a:ext cx="1127838" cy="11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nchor="ctr"/>
          <a:lstStyle/>
          <a:p>
            <a:endParaRPr lang="en-US" sz="1800" dirty="0"/>
          </a:p>
        </p:txBody>
      </p:sp>
      <p:sp>
        <p:nvSpPr>
          <p:cNvPr id="64" name="Line 12"/>
          <p:cNvSpPr>
            <a:spLocks noChangeShapeType="1"/>
          </p:cNvSpPr>
          <p:nvPr/>
        </p:nvSpPr>
        <p:spPr bwMode="auto">
          <a:xfrm>
            <a:off x="6096000" y="4495800"/>
            <a:ext cx="1447800"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nchor="ctr"/>
          <a:lstStyle/>
          <a:p>
            <a:endParaRPr lang="en-US" sz="1800" dirty="0"/>
          </a:p>
        </p:txBody>
      </p:sp>
      <p:sp>
        <p:nvSpPr>
          <p:cNvPr id="65" name="Line 12"/>
          <p:cNvSpPr>
            <a:spLocks noChangeShapeType="1"/>
          </p:cNvSpPr>
          <p:nvPr/>
        </p:nvSpPr>
        <p:spPr bwMode="auto">
          <a:xfrm>
            <a:off x="7086600" y="2133600"/>
            <a:ext cx="654453" cy="134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nchor="ctr"/>
          <a:lstStyle/>
          <a:p>
            <a:endParaRPr lang="en-US" sz="1800" dirty="0"/>
          </a:p>
        </p:txBody>
      </p:sp>
      <p:sp>
        <p:nvSpPr>
          <p:cNvPr id="4" name="TextBox 3"/>
          <p:cNvSpPr txBox="1"/>
          <p:nvPr/>
        </p:nvSpPr>
        <p:spPr>
          <a:xfrm>
            <a:off x="215234" y="449053"/>
            <a:ext cx="8382000" cy="646331"/>
          </a:xfrm>
          <a:prstGeom prst="rect">
            <a:avLst/>
          </a:prstGeom>
          <a:noFill/>
        </p:spPr>
        <p:txBody>
          <a:bodyPr wrap="square" rtlCol="0">
            <a:spAutoFit/>
          </a:bodyPr>
          <a:lstStyle/>
          <a:p>
            <a:r>
              <a:rPr lang="en-US" sz="1800" b="1" dirty="0">
                <a:latin typeface="+mn-lt"/>
              </a:rPr>
              <a:t>Transitional  Periods over the Life Course: Relationship impacts and Program Exemplars</a:t>
            </a:r>
          </a:p>
        </p:txBody>
      </p:sp>
      <p:sp>
        <p:nvSpPr>
          <p:cNvPr id="53" name="Line 10"/>
          <p:cNvSpPr>
            <a:spLocks noChangeShapeType="1"/>
          </p:cNvSpPr>
          <p:nvPr/>
        </p:nvSpPr>
        <p:spPr bwMode="auto">
          <a:xfrm>
            <a:off x="2514600" y="1219200"/>
            <a:ext cx="3027314"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nchor="ctr"/>
          <a:lstStyle/>
          <a:p>
            <a:endParaRPr lang="en-US" sz="1800" dirty="0"/>
          </a:p>
        </p:txBody>
      </p:sp>
      <p:sp>
        <p:nvSpPr>
          <p:cNvPr id="54" name="Text Box 16"/>
          <p:cNvSpPr txBox="1">
            <a:spLocks noChangeArrowheads="1"/>
          </p:cNvSpPr>
          <p:nvPr/>
        </p:nvSpPr>
        <p:spPr bwMode="auto">
          <a:xfrm>
            <a:off x="990600" y="1371600"/>
            <a:ext cx="144560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378" tIns="24689" rIns="49378" bIns="24689"/>
          <a:lstStyle>
            <a:lvl1pPr>
              <a:spcBef>
                <a:spcPct val="20000"/>
              </a:spcBef>
              <a:buClr>
                <a:schemeClr val="bg2"/>
              </a:buClr>
              <a:buSzPct val="75000"/>
              <a:buFont typeface="Wingdings" pitchFamily="2" charset="2"/>
              <a:buChar char="n"/>
              <a:defRPr sz="3200">
                <a:solidFill>
                  <a:schemeClr val="tx1"/>
                </a:solidFill>
                <a:latin typeface="Arial" charset="0"/>
                <a:ea typeface="ＭＳ Ｐゴシック" pitchFamily="34" charset="-128"/>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ＭＳ Ｐゴシック" pitchFamily="34" charset="-128"/>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ＭＳ Ｐゴシック" pitchFamily="34" charset="-128"/>
              </a:defRPr>
            </a:lvl4pPr>
            <a:lvl5pPr marL="2057400" indent="-228600">
              <a:spcBef>
                <a:spcPct val="20000"/>
              </a:spcBef>
              <a:buClr>
                <a:schemeClr val="bg2"/>
              </a:buClr>
              <a:buFont typeface="Wingdings" pitchFamily="2" charset="2"/>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ＭＳ Ｐゴシック" pitchFamily="34" charset="-128"/>
              </a:defRPr>
            </a:lvl9pPr>
          </a:lstStyle>
          <a:p>
            <a:pPr>
              <a:spcBef>
                <a:spcPct val="0"/>
              </a:spcBef>
              <a:buClrTx/>
              <a:buSzTx/>
              <a:buFontTx/>
              <a:buNone/>
            </a:pPr>
            <a:r>
              <a:rPr lang="en-US" altLang="en-US" sz="750" dirty="0">
                <a:solidFill>
                  <a:srgbClr val="000000"/>
                </a:solidFill>
              </a:rPr>
              <a:t>Work experiences</a:t>
            </a:r>
          </a:p>
          <a:p>
            <a:pPr>
              <a:spcBef>
                <a:spcPct val="0"/>
              </a:spcBef>
              <a:buClrTx/>
              <a:buSzTx/>
              <a:buFontTx/>
              <a:buNone/>
            </a:pPr>
            <a:r>
              <a:rPr lang="en-US" altLang="en-US" sz="750" dirty="0">
                <a:solidFill>
                  <a:srgbClr val="000000"/>
                </a:solidFill>
              </a:rPr>
              <a:t>Partner selection</a:t>
            </a:r>
          </a:p>
          <a:p>
            <a:pPr>
              <a:spcBef>
                <a:spcPct val="0"/>
              </a:spcBef>
              <a:buClrTx/>
              <a:buSzTx/>
              <a:buFontTx/>
              <a:buNone/>
            </a:pPr>
            <a:r>
              <a:rPr lang="en-US" altLang="en-US" sz="750" dirty="0">
                <a:solidFill>
                  <a:srgbClr val="000000"/>
                </a:solidFill>
              </a:rPr>
              <a:t>Education</a:t>
            </a:r>
          </a:p>
          <a:p>
            <a:pPr>
              <a:spcBef>
                <a:spcPct val="0"/>
              </a:spcBef>
              <a:buClrTx/>
              <a:buSzTx/>
              <a:buFontTx/>
              <a:buNone/>
            </a:pPr>
            <a:r>
              <a:rPr lang="en-US" altLang="en-US" sz="750" dirty="0">
                <a:solidFill>
                  <a:srgbClr val="000000"/>
                </a:solidFill>
              </a:rPr>
              <a:t>Economic Independence </a:t>
            </a:r>
          </a:p>
          <a:p>
            <a:pPr>
              <a:spcBef>
                <a:spcPct val="0"/>
              </a:spcBef>
              <a:buClrTx/>
              <a:buSzTx/>
              <a:buFontTx/>
              <a:buNone/>
            </a:pPr>
            <a:r>
              <a:rPr lang="en-US" altLang="en-US" sz="750" dirty="0">
                <a:solidFill>
                  <a:srgbClr val="000000"/>
                </a:solidFill>
              </a:rPr>
              <a:t>Family responsibilities</a:t>
            </a:r>
          </a:p>
          <a:p>
            <a:pPr>
              <a:spcBef>
                <a:spcPct val="0"/>
              </a:spcBef>
              <a:buClrTx/>
              <a:buSzTx/>
              <a:buFontTx/>
              <a:buNone/>
            </a:pPr>
            <a:endParaRPr lang="en-US" altLang="en-US" sz="750" dirty="0">
              <a:solidFill>
                <a:srgbClr val="000000"/>
              </a:solidFill>
            </a:endParaRPr>
          </a:p>
          <a:p>
            <a:pPr>
              <a:spcBef>
                <a:spcPct val="0"/>
              </a:spcBef>
              <a:buClrTx/>
              <a:buSzTx/>
              <a:buFontTx/>
              <a:buNone/>
            </a:pPr>
            <a:endParaRPr lang="en-US" altLang="en-US" sz="600" dirty="0"/>
          </a:p>
          <a:p>
            <a:pPr>
              <a:spcBef>
                <a:spcPct val="0"/>
              </a:spcBef>
              <a:buClrTx/>
              <a:buSzTx/>
              <a:buFontTx/>
              <a:buNone/>
            </a:pPr>
            <a:endParaRPr lang="en-US" altLang="en-US" sz="1350" dirty="0">
              <a:latin typeface="Times" pitchFamily="-110" charset="0"/>
            </a:endParaRPr>
          </a:p>
        </p:txBody>
      </p:sp>
    </p:spTree>
    <p:extLst>
      <p:ext uri="{BB962C8B-B14F-4D97-AF65-F5344CB8AC3E}">
        <p14:creationId xmlns:p14="http://schemas.microsoft.com/office/powerpoint/2010/main" val="1684668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533400"/>
            <a:ext cx="8458200" cy="685800"/>
          </a:xfrm>
          <a:noFill/>
        </p:spPr>
        <p:txBody>
          <a:bodyPr/>
          <a:lstStyle/>
          <a:p>
            <a:pPr eaLnBrk="1" hangingPunct="1"/>
            <a:r>
              <a:rPr lang="en-US" sz="2800" dirty="0">
                <a:solidFill>
                  <a:schemeClr val="tx1"/>
                </a:solidFill>
                <a:latin typeface="Times New Roman" panose="02020603050405020304" pitchFamily="18" charset="0"/>
                <a:ea typeface="ＭＳ Ｐゴシック" pitchFamily="34" charset="-128"/>
                <a:cs typeface="Times New Roman" panose="02020603050405020304" pitchFamily="18" charset="0"/>
              </a:rPr>
              <a:t>Systemic Sources of Risk Development</a:t>
            </a:r>
          </a:p>
        </p:txBody>
      </p:sp>
      <p:sp>
        <p:nvSpPr>
          <p:cNvPr id="10243" name="Rectangle 3"/>
          <p:cNvSpPr>
            <a:spLocks noGrp="1" noChangeArrowheads="1"/>
          </p:cNvSpPr>
          <p:nvPr>
            <p:ph idx="1"/>
          </p:nvPr>
        </p:nvSpPr>
        <p:spPr>
          <a:xfrm>
            <a:off x="762000" y="1371600"/>
            <a:ext cx="7620000" cy="5283200"/>
          </a:xfrm>
        </p:spPr>
        <p:txBody>
          <a:bodyPr/>
          <a:lstStyle/>
          <a:p>
            <a:pPr eaLnBrk="1" hangingPunct="1">
              <a:lnSpc>
                <a:spcPct val="80000"/>
              </a:lnSpc>
            </a:pPr>
            <a:r>
              <a:rPr lang="en-US" sz="1600" b="1" dirty="0">
                <a:solidFill>
                  <a:schemeClr val="tx1"/>
                </a:solidFill>
                <a:latin typeface="Times New Roman" panose="02020603050405020304" pitchFamily="18" charset="0"/>
                <a:ea typeface="ＭＳ Ｐゴシック" pitchFamily="34" charset="-128"/>
                <a:cs typeface="Times New Roman" panose="02020603050405020304" pitchFamily="18" charset="0"/>
              </a:rPr>
              <a:t>Through Family Characteristics</a:t>
            </a:r>
            <a:endPar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endParaRP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Children of alcoholics and other drug-using parents</a:t>
            </a: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Children of parents with antisocial personality disorder</a:t>
            </a: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Children of parents with clinical depression</a:t>
            </a: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Children of parents in conflict</a:t>
            </a: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Children of parents with low family resources</a:t>
            </a: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Children with poor prenatal &amp; perinatal histories</a:t>
            </a:r>
          </a:p>
          <a:p>
            <a:pPr lvl="1" eaLnBrk="1" hangingPunct="1">
              <a:lnSpc>
                <a:spcPct val="80000"/>
              </a:lnSpc>
            </a:pPr>
            <a:endPar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endParaRPr>
          </a:p>
          <a:p>
            <a:pPr eaLnBrk="1" hangingPunct="1">
              <a:lnSpc>
                <a:spcPct val="80000"/>
              </a:lnSpc>
            </a:pPr>
            <a:r>
              <a:rPr lang="en-US" sz="1600" b="1" dirty="0">
                <a:solidFill>
                  <a:schemeClr val="tx1"/>
                </a:solidFill>
                <a:latin typeface="Times New Roman" panose="02020603050405020304" pitchFamily="18" charset="0"/>
                <a:ea typeface="ＭＳ Ｐゴシック" pitchFamily="34" charset="-128"/>
                <a:cs typeface="Times New Roman" panose="02020603050405020304" pitchFamily="18" charset="0"/>
              </a:rPr>
              <a:t>Through Individual Characteristics</a:t>
            </a:r>
            <a:endPar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endParaRP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Externalizing behavior, aggression, behavioral </a:t>
            </a:r>
            <a:r>
              <a:rPr lang="en-US" sz="1600" dirty="0" err="1">
                <a:solidFill>
                  <a:schemeClr val="tx1"/>
                </a:solidFill>
                <a:latin typeface="Times New Roman" panose="02020603050405020304" pitchFamily="18" charset="0"/>
                <a:ea typeface="ＭＳ Ｐゴシック" pitchFamily="34" charset="-128"/>
                <a:cs typeface="Times New Roman" panose="02020603050405020304" pitchFamily="18" charset="0"/>
              </a:rPr>
              <a:t>undercontrol</a:t>
            </a: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 oppositional defiant disorder</a:t>
            </a: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Negative emotionality, depression</a:t>
            </a: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Attention problems, ADHD</a:t>
            </a: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Shyness, social withdrawal, social phobias</a:t>
            </a: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Biological diathesis (genetic, congenital, perinatal)</a:t>
            </a:r>
          </a:p>
          <a:p>
            <a:pPr lvl="1" eaLnBrk="1" hangingPunct="1">
              <a:lnSpc>
                <a:spcPct val="80000"/>
              </a:lnSpc>
            </a:pPr>
            <a:endParaRPr lang="en-US" sz="1600" dirty="0">
              <a:solidFill>
                <a:srgbClr val="550056"/>
              </a:solidFill>
              <a:latin typeface="Times New Roman" panose="02020603050405020304" pitchFamily="18" charset="0"/>
              <a:ea typeface="ＭＳ Ｐゴシック" pitchFamily="34" charset="-128"/>
              <a:cs typeface="Times New Roman" panose="02020603050405020304" pitchFamily="18" charset="0"/>
            </a:endParaRPr>
          </a:p>
          <a:p>
            <a:pPr eaLnBrk="1" hangingPunct="1">
              <a:lnSpc>
                <a:spcPct val="80000"/>
              </a:lnSpc>
            </a:pPr>
            <a:r>
              <a:rPr lang="en-US" sz="1600" b="1" dirty="0">
                <a:solidFill>
                  <a:schemeClr val="tx1"/>
                </a:solidFill>
                <a:latin typeface="Times New Roman" panose="02020603050405020304" pitchFamily="18" charset="0"/>
                <a:ea typeface="ＭＳ Ｐゴシック" pitchFamily="34" charset="-128"/>
                <a:cs typeface="Times New Roman" panose="02020603050405020304" pitchFamily="18" charset="0"/>
              </a:rPr>
              <a:t>Through Social Environments</a:t>
            </a:r>
            <a:endPar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endParaRP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High drug use environments</a:t>
            </a: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High stress environments (violence, poverty, unemployment)</a:t>
            </a:r>
          </a:p>
          <a:p>
            <a:pPr lvl="1" eaLnBrk="1" hangingPunct="1">
              <a:lnSpc>
                <a:spcPct val="80000"/>
              </a:lnSpc>
            </a:pPr>
            <a:r>
              <a:rPr lang="en-US" sz="1600" dirty="0">
                <a:solidFill>
                  <a:schemeClr val="tx1"/>
                </a:solidFill>
                <a:latin typeface="Times New Roman" panose="02020603050405020304" pitchFamily="18" charset="0"/>
                <a:ea typeface="ＭＳ Ｐゴシック" pitchFamily="34" charset="-128"/>
                <a:cs typeface="Times New Roman" panose="02020603050405020304" pitchFamily="18" charset="0"/>
              </a:rPr>
              <a:t>Chronic exposure to toxic risk</a:t>
            </a:r>
          </a:p>
        </p:txBody>
      </p:sp>
    </p:spTree>
    <p:extLst>
      <p:ext uri="{BB962C8B-B14F-4D97-AF65-F5344CB8AC3E}">
        <p14:creationId xmlns:p14="http://schemas.microsoft.com/office/powerpoint/2010/main" val="2995010508"/>
      </p:ext>
    </p:extLst>
  </p:cSld>
  <p:clrMapOvr>
    <a:masterClrMapping/>
  </p:clrMapOvr>
  <p:transition spd="med">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711200" y="812800"/>
            <a:ext cx="7975600" cy="965200"/>
          </a:xfrm>
        </p:spPr>
        <p:txBody>
          <a:bodyPr/>
          <a:lstStyle/>
          <a:p>
            <a:pPr algn="ctr" eaLnBrk="1" hangingPunct="1"/>
            <a:r>
              <a:rPr lang="en-US" sz="2800" dirty="0">
                <a:solidFill>
                  <a:schemeClr val="tx1"/>
                </a:solidFill>
                <a:latin typeface="Times New Roman" panose="02020603050405020304" pitchFamily="18" charset="0"/>
                <a:ea typeface="ＭＳ Ｐゴシック" pitchFamily="34" charset="-128"/>
                <a:cs typeface="Times New Roman" panose="02020603050405020304" pitchFamily="18" charset="0"/>
              </a:rPr>
              <a:t>Critical Development Transitions</a:t>
            </a:r>
          </a:p>
        </p:txBody>
      </p:sp>
      <p:sp>
        <p:nvSpPr>
          <p:cNvPr id="30723" name="Rectangle 3"/>
          <p:cNvSpPr>
            <a:spLocks noGrp="1" noChangeArrowheads="1"/>
          </p:cNvSpPr>
          <p:nvPr>
            <p:ph idx="4294967295"/>
          </p:nvPr>
        </p:nvSpPr>
        <p:spPr>
          <a:xfrm>
            <a:off x="1028700" y="1714500"/>
            <a:ext cx="7924800" cy="4400550"/>
          </a:xfrm>
        </p:spPr>
        <p:txBody>
          <a:bodyPr/>
          <a:lstStyle/>
          <a:p>
            <a:pPr eaLnBrk="1" hangingPunct="1">
              <a:lnSpc>
                <a:spcPct val="80000"/>
              </a:lnSpc>
            </a:pPr>
            <a:endParaRPr lang="en-US" sz="1800" b="1" dirty="0">
              <a:ea typeface="ＭＳ Ｐゴシック" pitchFamily="34" charset="-128"/>
            </a:endParaRPr>
          </a:p>
          <a:p>
            <a:pPr eaLnBrk="1" hangingPunct="1">
              <a:lnSpc>
                <a:spcPct val="80000"/>
              </a:lnSpc>
            </a:pPr>
            <a:r>
              <a:rPr lang="en-US" sz="1800" b="1" dirty="0">
                <a:solidFill>
                  <a:schemeClr val="tx1"/>
                </a:solidFill>
                <a:latin typeface="Times New Roman" panose="02020603050405020304" pitchFamily="18" charset="0"/>
                <a:ea typeface="ＭＳ Ｐゴシック" pitchFamily="34" charset="-128"/>
                <a:cs typeface="Times New Roman" panose="02020603050405020304" pitchFamily="18" charset="0"/>
              </a:rPr>
              <a:t>Prenatal through Early Childhood</a:t>
            </a:r>
            <a:r>
              <a:rPr lang="en-US" sz="1800" dirty="0">
                <a:solidFill>
                  <a:schemeClr val="tx1"/>
                </a:solidFill>
                <a:latin typeface="Times New Roman" panose="02020603050405020304" pitchFamily="18" charset="0"/>
                <a:ea typeface="ＭＳ Ｐゴシック" pitchFamily="34" charset="-128"/>
                <a:cs typeface="Times New Roman" panose="02020603050405020304" pitchFamily="18" charset="0"/>
              </a:rPr>
              <a:t> (0 to 5 years)</a:t>
            </a:r>
          </a:p>
          <a:p>
            <a:pPr marL="669925" lvl="1" indent="-325438" eaLnBrk="1" hangingPunct="1">
              <a:lnSpc>
                <a:spcPct val="80000"/>
              </a:lnSpc>
            </a:pPr>
            <a:r>
              <a:rPr lang="en-US" sz="1800" dirty="0">
                <a:solidFill>
                  <a:schemeClr val="tx1"/>
                </a:solidFill>
                <a:latin typeface="Times New Roman" panose="02020603050405020304" pitchFamily="18" charset="0"/>
                <a:ea typeface="ＭＳ Ｐゴシック" pitchFamily="34" charset="-128"/>
                <a:cs typeface="Times New Roman" panose="02020603050405020304" pitchFamily="18" charset="0"/>
              </a:rPr>
              <a:t>Rapid physical, cognitive and socio-emotional development</a:t>
            </a:r>
          </a:p>
          <a:p>
            <a:pPr marL="669925" lvl="1" indent="-325438" eaLnBrk="1" hangingPunct="1">
              <a:lnSpc>
                <a:spcPct val="80000"/>
              </a:lnSpc>
            </a:pPr>
            <a:r>
              <a:rPr lang="en-US" sz="1800" dirty="0">
                <a:solidFill>
                  <a:schemeClr val="tx1"/>
                </a:solidFill>
                <a:latin typeface="Times New Roman" panose="02020603050405020304" pitchFamily="18" charset="0"/>
                <a:ea typeface="ＭＳ Ｐゴシック" pitchFamily="34" charset="-128"/>
                <a:cs typeface="Times New Roman" panose="02020603050405020304" pitchFamily="18" charset="0"/>
              </a:rPr>
              <a:t>Neurobiological, behavioral, mental networks organization</a:t>
            </a:r>
          </a:p>
          <a:p>
            <a:pPr marL="669925" lvl="1" indent="-325438" eaLnBrk="1" hangingPunct="1">
              <a:lnSpc>
                <a:spcPct val="80000"/>
              </a:lnSpc>
            </a:pPr>
            <a:r>
              <a:rPr lang="en-US" sz="1800" dirty="0">
                <a:solidFill>
                  <a:schemeClr val="tx1"/>
                </a:solidFill>
                <a:latin typeface="Times New Roman" panose="02020603050405020304" pitchFamily="18" charset="0"/>
                <a:ea typeface="ＭＳ Ｐゴシック" pitchFamily="34" charset="-128"/>
                <a:cs typeface="Times New Roman" panose="02020603050405020304" pitchFamily="18" charset="0"/>
              </a:rPr>
              <a:t>Foundation established for transition from home to school</a:t>
            </a:r>
          </a:p>
          <a:p>
            <a:pPr marL="669925" lvl="1" indent="-325438" eaLnBrk="1" hangingPunct="1">
              <a:lnSpc>
                <a:spcPct val="80000"/>
              </a:lnSpc>
              <a:buFontTx/>
              <a:buNone/>
            </a:pPr>
            <a:endParaRPr lang="en-US" sz="1800" dirty="0">
              <a:latin typeface="Times New Roman" panose="02020603050405020304" pitchFamily="18" charset="0"/>
              <a:ea typeface="ＭＳ Ｐゴシック" pitchFamily="34" charset="-128"/>
              <a:cs typeface="Times New Roman" panose="02020603050405020304" pitchFamily="18" charset="0"/>
            </a:endParaRPr>
          </a:p>
          <a:p>
            <a:pPr eaLnBrk="1" hangingPunct="1">
              <a:lnSpc>
                <a:spcPct val="80000"/>
              </a:lnSpc>
            </a:pPr>
            <a:r>
              <a:rPr lang="en-US" sz="1800" b="1" dirty="0">
                <a:solidFill>
                  <a:schemeClr val="tx1"/>
                </a:solidFill>
                <a:latin typeface="Times New Roman" panose="02020603050405020304" pitchFamily="18" charset="0"/>
                <a:ea typeface="ＭＳ Ｐゴシック" pitchFamily="34" charset="-128"/>
                <a:cs typeface="Times New Roman" panose="02020603050405020304" pitchFamily="18" charset="0"/>
              </a:rPr>
              <a:t>Middle Childhood/Early Adolescence</a:t>
            </a:r>
            <a:r>
              <a:rPr lang="en-US" sz="1800" dirty="0">
                <a:solidFill>
                  <a:schemeClr val="tx1"/>
                </a:solidFill>
                <a:latin typeface="Times New Roman" panose="02020603050405020304" pitchFamily="18" charset="0"/>
                <a:ea typeface="ＭＳ Ｐゴシック" pitchFamily="34" charset="-128"/>
                <a:cs typeface="Times New Roman" panose="02020603050405020304" pitchFamily="18" charset="0"/>
              </a:rPr>
              <a:t> (10 to 15 years)</a:t>
            </a:r>
          </a:p>
          <a:p>
            <a:pPr marL="669925" lvl="1" indent="-325438" eaLnBrk="1" hangingPunct="1">
              <a:lnSpc>
                <a:spcPct val="80000"/>
              </a:lnSpc>
            </a:pPr>
            <a:r>
              <a:rPr lang="en-US" sz="1800" dirty="0">
                <a:solidFill>
                  <a:schemeClr val="tx1"/>
                </a:solidFill>
                <a:latin typeface="Times New Roman" panose="02020603050405020304" pitchFamily="18" charset="0"/>
                <a:ea typeface="ＭＳ Ｐゴシック" pitchFamily="34" charset="-128"/>
                <a:cs typeface="Times New Roman" panose="02020603050405020304" pitchFamily="18" charset="0"/>
              </a:rPr>
              <a:t>Rapid neurobiological/biological and psychological changes</a:t>
            </a:r>
          </a:p>
          <a:p>
            <a:pPr marL="669925" lvl="1" indent="-325438" eaLnBrk="1" hangingPunct="1">
              <a:lnSpc>
                <a:spcPct val="80000"/>
              </a:lnSpc>
            </a:pPr>
            <a:r>
              <a:rPr lang="en-US" sz="1800" dirty="0">
                <a:solidFill>
                  <a:schemeClr val="tx1"/>
                </a:solidFill>
                <a:latin typeface="Times New Roman" panose="02020603050405020304" pitchFamily="18" charset="0"/>
                <a:ea typeface="ＭＳ Ｐゴシック" pitchFamily="34" charset="-128"/>
                <a:cs typeface="Times New Roman" panose="02020603050405020304" pitchFamily="18" charset="0"/>
              </a:rPr>
              <a:t>More autonomy and skill development but increased exposure to risk</a:t>
            </a:r>
          </a:p>
          <a:p>
            <a:pPr marL="669925" lvl="1" indent="-325438" eaLnBrk="1" hangingPunct="1">
              <a:lnSpc>
                <a:spcPct val="80000"/>
              </a:lnSpc>
            </a:pPr>
            <a:r>
              <a:rPr lang="en-US" sz="1800" dirty="0">
                <a:solidFill>
                  <a:schemeClr val="tx1"/>
                </a:solidFill>
                <a:latin typeface="Times New Roman" panose="02020603050405020304" pitchFamily="18" charset="0"/>
                <a:ea typeface="ＭＳ Ｐゴシック" pitchFamily="34" charset="-128"/>
                <a:cs typeface="Times New Roman" panose="02020603050405020304" pitchFamily="18" charset="0"/>
              </a:rPr>
              <a:t>Sets trajectory for success in high school</a:t>
            </a:r>
          </a:p>
          <a:p>
            <a:pPr eaLnBrk="1" hangingPunct="1">
              <a:lnSpc>
                <a:spcPct val="80000"/>
              </a:lnSpc>
            </a:pPr>
            <a:endParaRPr lang="en-US" sz="1800" dirty="0">
              <a:solidFill>
                <a:schemeClr val="tx1"/>
              </a:solidFill>
              <a:latin typeface="Times New Roman" panose="02020603050405020304" pitchFamily="18" charset="0"/>
              <a:ea typeface="ＭＳ Ｐゴシック" pitchFamily="34" charset="-128"/>
              <a:cs typeface="Times New Roman" panose="02020603050405020304" pitchFamily="18" charset="0"/>
            </a:endParaRPr>
          </a:p>
          <a:p>
            <a:pPr eaLnBrk="1" hangingPunct="1">
              <a:lnSpc>
                <a:spcPct val="80000"/>
              </a:lnSpc>
            </a:pPr>
            <a:r>
              <a:rPr lang="en-US" sz="1800" b="1" dirty="0">
                <a:solidFill>
                  <a:schemeClr val="tx1"/>
                </a:solidFill>
                <a:latin typeface="Times New Roman" panose="02020603050405020304" pitchFamily="18" charset="0"/>
                <a:ea typeface="ＭＳ Ｐゴシック" pitchFamily="34" charset="-128"/>
                <a:cs typeface="Times New Roman" panose="02020603050405020304" pitchFamily="18" charset="0"/>
              </a:rPr>
              <a:t>Late Adolescence/Early Adulthood</a:t>
            </a:r>
            <a:r>
              <a:rPr lang="en-US" sz="1800" dirty="0">
                <a:solidFill>
                  <a:schemeClr val="tx1"/>
                </a:solidFill>
                <a:latin typeface="Times New Roman" panose="02020603050405020304" pitchFamily="18" charset="0"/>
                <a:ea typeface="ＭＳ Ｐゴシック" pitchFamily="34" charset="-128"/>
                <a:cs typeface="Times New Roman" panose="02020603050405020304" pitchFamily="18" charset="0"/>
              </a:rPr>
              <a:t> (18 to 25 years)</a:t>
            </a:r>
          </a:p>
          <a:p>
            <a:pPr marL="669925" lvl="1" indent="-325438" eaLnBrk="1" hangingPunct="1">
              <a:lnSpc>
                <a:spcPct val="80000"/>
              </a:lnSpc>
            </a:pPr>
            <a:r>
              <a:rPr lang="en-US" sz="1800" dirty="0">
                <a:solidFill>
                  <a:schemeClr val="tx1"/>
                </a:solidFill>
                <a:latin typeface="Times New Roman" panose="02020603050405020304" pitchFamily="18" charset="0"/>
                <a:ea typeface="ＭＳ Ｐゴシック" pitchFamily="34" charset="-128"/>
                <a:cs typeface="Times New Roman" panose="02020603050405020304" pitchFamily="18" charset="0"/>
              </a:rPr>
              <a:t>Transition from home and school to post-secondary education, employment, and self-sufficiency</a:t>
            </a:r>
          </a:p>
          <a:p>
            <a:pPr marL="669925" lvl="1" indent="-325438" eaLnBrk="1" hangingPunct="1">
              <a:lnSpc>
                <a:spcPct val="80000"/>
              </a:lnSpc>
            </a:pPr>
            <a:r>
              <a:rPr lang="en-US" sz="1800" dirty="0">
                <a:solidFill>
                  <a:schemeClr val="tx1"/>
                </a:solidFill>
                <a:latin typeface="Times New Roman" panose="02020603050405020304" pitchFamily="18" charset="0"/>
                <a:ea typeface="ＭＳ Ｐゴシック" pitchFamily="34" charset="-128"/>
                <a:cs typeface="Times New Roman" panose="02020603050405020304" pitchFamily="18" charset="0"/>
              </a:rPr>
              <a:t>Must acquire skills and attitudes to be successful in rapidly changing workplace</a:t>
            </a:r>
          </a:p>
        </p:txBody>
      </p:sp>
    </p:spTree>
    <p:extLst>
      <p:ext uri="{BB962C8B-B14F-4D97-AF65-F5344CB8AC3E}">
        <p14:creationId xmlns:p14="http://schemas.microsoft.com/office/powerpoint/2010/main" val="2517347144"/>
      </p:ext>
    </p:extLst>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609600" y="533400"/>
            <a:ext cx="7848600" cy="5867400"/>
          </a:xfrm>
          <a:prstGeom prst="rect">
            <a:avLst/>
          </a:prstGeom>
        </p:spPr>
      </p:pic>
    </p:spTree>
    <p:extLst>
      <p:ext uri="{BB962C8B-B14F-4D97-AF65-F5344CB8AC3E}">
        <p14:creationId xmlns:p14="http://schemas.microsoft.com/office/powerpoint/2010/main" val="3183467914"/>
      </p:ext>
    </p:extLst>
  </p:cSld>
  <p:clrMapOvr>
    <a:masterClrMapping/>
  </p:clrMapOvr>
  <p:transition spd="med">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305800" cy="609600"/>
          </a:xfrm>
        </p:spPr>
        <p:txBody>
          <a:bodyPr/>
          <a:lstStyle/>
          <a:p>
            <a:r>
              <a:rPr lang="en-US" sz="1800" dirty="0">
                <a:solidFill>
                  <a:schemeClr val="tx1"/>
                </a:solidFill>
                <a:latin typeface="Times New Roman" panose="02020603050405020304" pitchFamily="18" charset="0"/>
                <a:cs typeface="Times New Roman" panose="02020603050405020304" pitchFamily="18" charset="0"/>
              </a:rPr>
              <a:t>Prevalence of Specific Reported Adverse Childhood Experiences (ACEs), Total and Age </a:t>
            </a:r>
            <a:r>
              <a:rPr lang="en-US" sz="1400" dirty="0">
                <a:solidFill>
                  <a:schemeClr val="tx1"/>
                </a:solidFill>
                <a:latin typeface="Times New Roman" panose="02020603050405020304" pitchFamily="18" charset="0"/>
                <a:cs typeface="Times New Roman" panose="02020603050405020304" pitchFamily="18" charset="0"/>
              </a:rPr>
              <a:t>(adapted from Sachs, Murphy &amp; Moore, 2014)</a:t>
            </a:r>
            <a:endParaRPr lang="en-US" sz="14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0378524"/>
              </p:ext>
            </p:extLst>
          </p:nvPr>
        </p:nvGraphicFramePr>
        <p:xfrm>
          <a:off x="533400" y="1143000"/>
          <a:ext cx="7717790" cy="4312920"/>
        </p:xfrm>
        <a:graphic>
          <a:graphicData uri="http://schemas.openxmlformats.org/drawingml/2006/table">
            <a:tbl>
              <a:tblPr firstRow="1" bandRow="1">
                <a:tableStyleId>{5C22544A-7EE6-4342-B048-85BDC9FD1C3A}</a:tableStyleId>
              </a:tblPr>
              <a:tblGrid>
                <a:gridCol w="3374390">
                  <a:extLst>
                    <a:ext uri="{9D8B030D-6E8A-4147-A177-3AD203B41FA5}">
                      <a16:colId xmlns:a16="http://schemas.microsoft.com/office/drawing/2014/main" val="2587645069"/>
                    </a:ext>
                  </a:extLst>
                </a:gridCol>
                <a:gridCol w="1066800">
                  <a:extLst>
                    <a:ext uri="{9D8B030D-6E8A-4147-A177-3AD203B41FA5}">
                      <a16:colId xmlns:a16="http://schemas.microsoft.com/office/drawing/2014/main" val="20082767"/>
                    </a:ext>
                  </a:extLst>
                </a:gridCol>
                <a:gridCol w="1066800">
                  <a:extLst>
                    <a:ext uri="{9D8B030D-6E8A-4147-A177-3AD203B41FA5}">
                      <a16:colId xmlns:a16="http://schemas.microsoft.com/office/drawing/2014/main" val="78984931"/>
                    </a:ext>
                  </a:extLst>
                </a:gridCol>
                <a:gridCol w="1066800">
                  <a:extLst>
                    <a:ext uri="{9D8B030D-6E8A-4147-A177-3AD203B41FA5}">
                      <a16:colId xmlns:a16="http://schemas.microsoft.com/office/drawing/2014/main" val="3863619757"/>
                    </a:ext>
                  </a:extLst>
                </a:gridCol>
                <a:gridCol w="1143000">
                  <a:extLst>
                    <a:ext uri="{9D8B030D-6E8A-4147-A177-3AD203B41FA5}">
                      <a16:colId xmlns:a16="http://schemas.microsoft.com/office/drawing/2014/main" val="2660222537"/>
                    </a:ext>
                  </a:extLst>
                </a:gridCol>
              </a:tblGrid>
              <a:tr h="370840">
                <a:tc>
                  <a:txBody>
                    <a:bodyPr/>
                    <a:lstStyle/>
                    <a:p>
                      <a:pPr algn="l"/>
                      <a:r>
                        <a:rPr lang="en-US" sz="1200" dirty="0">
                          <a:solidFill>
                            <a:schemeClr val="tx1"/>
                          </a:solidFill>
                          <a:latin typeface="Times New Roman" panose="02020603050405020304" pitchFamily="18" charset="0"/>
                          <a:cs typeface="Times New Roman" panose="02020603050405020304" pitchFamily="18" charset="0"/>
                        </a:rPr>
                        <a:t>Adverse</a:t>
                      </a:r>
                      <a:r>
                        <a:rPr lang="en-US" sz="1200" baseline="0" dirty="0">
                          <a:solidFill>
                            <a:schemeClr val="tx1"/>
                          </a:solidFill>
                          <a:latin typeface="Times New Roman" panose="02020603050405020304" pitchFamily="18" charset="0"/>
                          <a:cs typeface="Times New Roman" panose="02020603050405020304" pitchFamily="18" charset="0"/>
                        </a:rPr>
                        <a:t> Childhood Experiences</a:t>
                      </a:r>
                      <a:endParaRPr lang="en-US" sz="1200" dirty="0">
                        <a:solidFill>
                          <a:schemeClr val="tx1"/>
                        </a:solidFill>
                        <a:latin typeface="Times New Roman" panose="02020603050405020304" pitchFamily="18" charset="0"/>
                        <a:cs typeface="Times New Roman" panose="02020603050405020304" pitchFamily="18" charset="0"/>
                      </a:endParaRPr>
                    </a:p>
                  </a:txBody>
                  <a:tcPr/>
                </a:tc>
                <a:tc gridSpan="4">
                  <a:txBody>
                    <a:bodyPr/>
                    <a:lstStyle/>
                    <a:p>
                      <a:pPr algn="ctr"/>
                      <a:r>
                        <a:rPr lang="en-US" sz="1200" dirty="0">
                          <a:solidFill>
                            <a:schemeClr val="tx1"/>
                          </a:solidFill>
                          <a:latin typeface="Times New Roman" panose="02020603050405020304" pitchFamily="18" charset="0"/>
                          <a:cs typeface="Times New Roman" panose="02020603050405020304" pitchFamily="18" charset="0"/>
                        </a:rPr>
                        <a:t>National</a:t>
                      </a:r>
                      <a:r>
                        <a:rPr lang="en-US" sz="1200" baseline="0" dirty="0">
                          <a:solidFill>
                            <a:schemeClr val="tx1"/>
                          </a:solidFill>
                          <a:latin typeface="Times New Roman" panose="02020603050405020304" pitchFamily="18" charset="0"/>
                          <a:cs typeface="Times New Roman" panose="02020603050405020304" pitchFamily="18" charset="0"/>
                        </a:rPr>
                        <a:t> Percentage of Children</a:t>
                      </a:r>
                      <a:endParaRPr lang="en-US" sz="1200" dirty="0">
                        <a:solidFill>
                          <a:schemeClr val="tx1"/>
                        </a:solidFill>
                        <a:latin typeface="Times New Roman" panose="02020603050405020304" pitchFamily="18" charset="0"/>
                        <a:cs typeface="Times New Roman" panose="02020603050405020304" pitchFamily="18" charset="0"/>
                      </a:endParaRPr>
                    </a:p>
                  </a:txBody>
                  <a:tcPr/>
                </a:tc>
                <a:tc hMerge="1">
                  <a:txBody>
                    <a:bodyPr/>
                    <a:lstStyle/>
                    <a:p>
                      <a:pPr algn="ctr"/>
                      <a:endParaRPr lang="en-US" sz="1200" dirty="0">
                        <a:solidFill>
                          <a:schemeClr val="tx1"/>
                        </a:solidFill>
                      </a:endParaRP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419737575"/>
                  </a:ext>
                </a:extLst>
              </a:tr>
              <a:tr h="370840">
                <a:tc>
                  <a:txBody>
                    <a:bodyPr/>
                    <a:lstStyle/>
                    <a:p>
                      <a:r>
                        <a:rPr lang="en-US" sz="1200" b="1" dirty="0">
                          <a:latin typeface="Times New Roman" panose="02020603050405020304" pitchFamily="18" charset="0"/>
                          <a:cs typeface="Times New Roman" panose="02020603050405020304" pitchFamily="18" charset="0"/>
                        </a:rPr>
                        <a:t>Child ages:</a:t>
                      </a:r>
                    </a:p>
                  </a:txBody>
                  <a:tcPr/>
                </a:tc>
                <a:tc>
                  <a:txBody>
                    <a:bodyPr/>
                    <a:lstStyle/>
                    <a:p>
                      <a:pPr algn="ctr"/>
                      <a:r>
                        <a:rPr lang="en-US" sz="1200" b="1" dirty="0">
                          <a:latin typeface="Times New Roman" panose="02020603050405020304" pitchFamily="18" charset="0"/>
                          <a:cs typeface="Times New Roman" panose="02020603050405020304" pitchFamily="18" charset="0"/>
                        </a:rPr>
                        <a:t>All</a:t>
                      </a:r>
                    </a:p>
                  </a:txBody>
                  <a:tcPr/>
                </a:tc>
                <a:tc>
                  <a:txBody>
                    <a:bodyPr/>
                    <a:lstStyle/>
                    <a:p>
                      <a:pPr algn="ctr"/>
                      <a:r>
                        <a:rPr lang="en-US" sz="1200" b="1" dirty="0">
                          <a:latin typeface="Times New Roman" panose="02020603050405020304" pitchFamily="18" charset="0"/>
                          <a:cs typeface="Times New Roman" panose="02020603050405020304" pitchFamily="18" charset="0"/>
                        </a:rPr>
                        <a:t>0-5</a:t>
                      </a:r>
                    </a:p>
                  </a:txBody>
                  <a:tcPr/>
                </a:tc>
                <a:tc>
                  <a:txBody>
                    <a:bodyPr/>
                    <a:lstStyle/>
                    <a:p>
                      <a:pPr algn="ctr"/>
                      <a:r>
                        <a:rPr lang="en-US" sz="1200" b="1" dirty="0">
                          <a:latin typeface="Times New Roman" panose="02020603050405020304" pitchFamily="18" charset="0"/>
                          <a:cs typeface="Times New Roman" panose="02020603050405020304" pitchFamily="18" charset="0"/>
                        </a:rPr>
                        <a:t>6-11</a:t>
                      </a:r>
                    </a:p>
                  </a:txBody>
                  <a:tcPr/>
                </a:tc>
                <a:tc>
                  <a:txBody>
                    <a:bodyPr/>
                    <a:lstStyle/>
                    <a:p>
                      <a:pPr algn="ctr"/>
                      <a:r>
                        <a:rPr lang="en-US" sz="1200" b="1" dirty="0">
                          <a:latin typeface="Times New Roman" panose="02020603050405020304" pitchFamily="18" charset="0"/>
                          <a:cs typeface="Times New Roman" panose="02020603050405020304" pitchFamily="18" charset="0"/>
                        </a:rPr>
                        <a:t>12-17</a:t>
                      </a:r>
                    </a:p>
                  </a:txBody>
                  <a:tcPr/>
                </a:tc>
                <a:extLst>
                  <a:ext uri="{0D108BD9-81ED-4DB2-BD59-A6C34878D82A}">
                    <a16:rowId xmlns:a16="http://schemas.microsoft.com/office/drawing/2014/main" val="1983078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Low income</a:t>
                      </a:r>
                    </a:p>
                    <a:p>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a:latin typeface="Times New Roman" panose="02020603050405020304" pitchFamily="18" charset="0"/>
                          <a:cs typeface="Times New Roman" panose="02020603050405020304" pitchFamily="18" charset="0"/>
                        </a:rPr>
                        <a:t>26</a:t>
                      </a:r>
                    </a:p>
                  </a:txBody>
                  <a:tcPr/>
                </a:tc>
                <a:tc>
                  <a:txBody>
                    <a:bodyPr/>
                    <a:lstStyle/>
                    <a:p>
                      <a:pPr algn="ctr"/>
                      <a:r>
                        <a:rPr lang="en-US" sz="1200" dirty="0">
                          <a:latin typeface="Times New Roman" panose="02020603050405020304" pitchFamily="18" charset="0"/>
                          <a:cs typeface="Times New Roman" panose="02020603050405020304" pitchFamily="18" charset="0"/>
                        </a:rPr>
                        <a:t>25</a:t>
                      </a:r>
                    </a:p>
                  </a:txBody>
                  <a:tcPr/>
                </a:tc>
                <a:tc>
                  <a:txBody>
                    <a:bodyPr/>
                    <a:lstStyle/>
                    <a:p>
                      <a:pPr algn="ctr"/>
                      <a:r>
                        <a:rPr lang="en-US" sz="1200" dirty="0">
                          <a:latin typeface="Times New Roman" panose="02020603050405020304" pitchFamily="18" charset="0"/>
                          <a:cs typeface="Times New Roman" panose="02020603050405020304" pitchFamily="18" charset="0"/>
                        </a:rPr>
                        <a:t>26</a:t>
                      </a:r>
                    </a:p>
                  </a:txBody>
                  <a:tcPr/>
                </a:tc>
                <a:tc>
                  <a:txBody>
                    <a:bodyPr/>
                    <a:lstStyle/>
                    <a:p>
                      <a:pPr algn="ctr"/>
                      <a:r>
                        <a:rPr lang="en-US" sz="1200" dirty="0">
                          <a:latin typeface="Times New Roman" panose="02020603050405020304" pitchFamily="18" charset="0"/>
                          <a:cs typeface="Times New Roman" panose="02020603050405020304" pitchFamily="18" charset="0"/>
                        </a:rPr>
                        <a:t>26</a:t>
                      </a:r>
                    </a:p>
                  </a:txBody>
                  <a:tcPr/>
                </a:tc>
                <a:extLst>
                  <a:ext uri="{0D108BD9-81ED-4DB2-BD59-A6C34878D82A}">
                    <a16:rowId xmlns:a16="http://schemas.microsoft.com/office/drawing/2014/main" val="1967185577"/>
                  </a:ext>
                </a:extLst>
              </a:tr>
              <a:tr h="370840">
                <a:tc>
                  <a:txBody>
                    <a:bodyPr/>
                    <a:lstStyle/>
                    <a:p>
                      <a:r>
                        <a:rPr lang="en-US" sz="1200" dirty="0">
                          <a:latin typeface="Times New Roman" panose="02020603050405020304" pitchFamily="18" charset="0"/>
                          <a:cs typeface="Times New Roman" panose="02020603050405020304" pitchFamily="18" charset="0"/>
                        </a:rPr>
                        <a:t>Separation/Divorce</a:t>
                      </a:r>
                    </a:p>
                  </a:txBody>
                  <a:tcPr/>
                </a:tc>
                <a:tc>
                  <a:txBody>
                    <a:bodyPr/>
                    <a:lstStyle/>
                    <a:p>
                      <a:pPr algn="ctr"/>
                      <a:r>
                        <a:rPr lang="en-US" sz="1200" dirty="0">
                          <a:latin typeface="Times New Roman" panose="02020603050405020304" pitchFamily="18" charset="0"/>
                          <a:cs typeface="Times New Roman" panose="02020603050405020304" pitchFamily="18" charset="0"/>
                        </a:rPr>
                        <a:t>20</a:t>
                      </a:r>
                    </a:p>
                  </a:txBody>
                  <a:tcPr/>
                </a:tc>
                <a:tc>
                  <a:txBody>
                    <a:bodyPr/>
                    <a:lstStyle/>
                    <a:p>
                      <a:pPr algn="ctr"/>
                      <a:r>
                        <a:rPr lang="en-US" sz="1200" dirty="0">
                          <a:latin typeface="Times New Roman" panose="02020603050405020304" pitchFamily="18" charset="0"/>
                          <a:cs typeface="Times New Roman" panose="02020603050405020304" pitchFamily="18" charset="0"/>
                        </a:rPr>
                        <a:t>10</a:t>
                      </a:r>
                    </a:p>
                  </a:txBody>
                  <a:tcPr/>
                </a:tc>
                <a:tc>
                  <a:txBody>
                    <a:bodyPr/>
                    <a:lstStyle/>
                    <a:p>
                      <a:pPr algn="ctr"/>
                      <a:r>
                        <a:rPr lang="en-US" sz="1200" dirty="0">
                          <a:latin typeface="Times New Roman" panose="02020603050405020304" pitchFamily="18" charset="0"/>
                          <a:cs typeface="Times New Roman" panose="02020603050405020304" pitchFamily="18" charset="0"/>
                        </a:rPr>
                        <a:t>22</a:t>
                      </a:r>
                    </a:p>
                  </a:txBody>
                  <a:tcPr/>
                </a:tc>
                <a:tc>
                  <a:txBody>
                    <a:bodyPr/>
                    <a:lstStyle/>
                    <a:p>
                      <a:pPr algn="ctr"/>
                      <a:r>
                        <a:rPr lang="en-US" sz="1200" dirty="0">
                          <a:latin typeface="Times New Roman" panose="02020603050405020304" pitchFamily="18" charset="0"/>
                          <a:cs typeface="Times New Roman" panose="02020603050405020304" pitchFamily="18" charset="0"/>
                        </a:rPr>
                        <a:t>28</a:t>
                      </a:r>
                    </a:p>
                  </a:txBody>
                  <a:tcPr/>
                </a:tc>
                <a:extLst>
                  <a:ext uri="{0D108BD9-81ED-4DB2-BD59-A6C34878D82A}">
                    <a16:rowId xmlns:a16="http://schemas.microsoft.com/office/drawing/2014/main" val="37558341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Family Alcohol/Drug Problems</a:t>
                      </a:r>
                    </a:p>
                    <a:p>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a:latin typeface="Times New Roman" panose="02020603050405020304" pitchFamily="18" charset="0"/>
                          <a:cs typeface="Times New Roman" panose="02020603050405020304" pitchFamily="18" charset="0"/>
                        </a:rPr>
                        <a:t>11</a:t>
                      </a:r>
                    </a:p>
                  </a:txBody>
                  <a:tcPr/>
                </a:tc>
                <a:tc>
                  <a:txBody>
                    <a:bodyPr/>
                    <a:lstStyle/>
                    <a:p>
                      <a:pPr algn="ctr"/>
                      <a:r>
                        <a:rPr lang="en-US" sz="1200" dirty="0">
                          <a:latin typeface="Times New Roman" panose="02020603050405020304" pitchFamily="18" charset="0"/>
                          <a:cs typeface="Times New Roman" panose="02020603050405020304" pitchFamily="18" charset="0"/>
                        </a:rPr>
                        <a:t>6</a:t>
                      </a:r>
                    </a:p>
                  </a:txBody>
                  <a:tcPr/>
                </a:tc>
                <a:tc>
                  <a:txBody>
                    <a:bodyPr/>
                    <a:lstStyle/>
                    <a:p>
                      <a:pPr algn="ctr"/>
                      <a:r>
                        <a:rPr lang="en-US" sz="1200" dirty="0">
                          <a:latin typeface="Times New Roman" panose="02020603050405020304" pitchFamily="18" charset="0"/>
                          <a:cs typeface="Times New Roman" panose="02020603050405020304" pitchFamily="18" charset="0"/>
                        </a:rPr>
                        <a:t>12</a:t>
                      </a:r>
                    </a:p>
                  </a:txBody>
                  <a:tcPr/>
                </a:tc>
                <a:tc>
                  <a:txBody>
                    <a:bodyPr/>
                    <a:lstStyle/>
                    <a:p>
                      <a:pPr algn="ctr"/>
                      <a:r>
                        <a:rPr lang="en-US" sz="1200" dirty="0">
                          <a:latin typeface="Times New Roman" panose="02020603050405020304" pitchFamily="18" charset="0"/>
                          <a:cs typeface="Times New Roman" panose="02020603050405020304" pitchFamily="18" charset="0"/>
                        </a:rPr>
                        <a:t>15</a:t>
                      </a:r>
                    </a:p>
                  </a:txBody>
                  <a:tcPr/>
                </a:tc>
                <a:extLst>
                  <a:ext uri="{0D108BD9-81ED-4DB2-BD59-A6C34878D82A}">
                    <a16:rowId xmlns:a16="http://schemas.microsoft.com/office/drawing/2014/main" val="28276637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Family Mental</a:t>
                      </a:r>
                      <a:r>
                        <a:rPr lang="en-US" sz="1200" baseline="0" dirty="0">
                          <a:latin typeface="Times New Roman" panose="02020603050405020304" pitchFamily="18" charset="0"/>
                          <a:cs typeface="Times New Roman" panose="02020603050405020304" pitchFamily="18" charset="0"/>
                        </a:rPr>
                        <a:t> Illness</a:t>
                      </a: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a:latin typeface="Times New Roman" panose="02020603050405020304" pitchFamily="18" charset="0"/>
                          <a:cs typeface="Times New Roman" panose="02020603050405020304" pitchFamily="18" charset="0"/>
                        </a:rPr>
                        <a:t>9</a:t>
                      </a:r>
                    </a:p>
                  </a:txBody>
                  <a:tcPr/>
                </a:tc>
                <a:tc>
                  <a:txBody>
                    <a:bodyPr/>
                    <a:lstStyle/>
                    <a:p>
                      <a:pPr algn="ctr"/>
                      <a:r>
                        <a:rPr lang="en-US" sz="1200" dirty="0">
                          <a:latin typeface="Times New Roman" panose="02020603050405020304" pitchFamily="18" charset="0"/>
                          <a:cs typeface="Times New Roman" panose="02020603050405020304" pitchFamily="18" charset="0"/>
                        </a:rPr>
                        <a:t>6</a:t>
                      </a:r>
                    </a:p>
                  </a:txBody>
                  <a:tcPr/>
                </a:tc>
                <a:tc>
                  <a:txBody>
                    <a:bodyPr/>
                    <a:lstStyle/>
                    <a:p>
                      <a:pPr algn="ctr"/>
                      <a:r>
                        <a:rPr lang="en-US" sz="1200" dirty="0">
                          <a:latin typeface="Times New Roman" panose="02020603050405020304" pitchFamily="18" charset="0"/>
                          <a:cs typeface="Times New Roman" panose="02020603050405020304" pitchFamily="18" charset="0"/>
                        </a:rPr>
                        <a:t>8</a:t>
                      </a:r>
                    </a:p>
                  </a:txBody>
                  <a:tcPr/>
                </a:tc>
                <a:tc>
                  <a:txBody>
                    <a:bodyPr/>
                    <a:lstStyle/>
                    <a:p>
                      <a:pPr algn="ctr"/>
                      <a:r>
                        <a:rPr lang="en-US" sz="1200" dirty="0">
                          <a:latin typeface="Times New Roman" panose="02020603050405020304" pitchFamily="18" charset="0"/>
                          <a:cs typeface="Times New Roman" panose="02020603050405020304" pitchFamily="18" charset="0"/>
                        </a:rPr>
                        <a:t>11</a:t>
                      </a:r>
                    </a:p>
                  </a:txBody>
                  <a:tcPr/>
                </a:tc>
                <a:extLst>
                  <a:ext uri="{0D108BD9-81ED-4DB2-BD59-A6C34878D82A}">
                    <a16:rowId xmlns:a16="http://schemas.microsoft.com/office/drawing/2014/main" val="6388258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Witness Neighborhood Violence</a:t>
                      </a:r>
                    </a:p>
                    <a:p>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a:latin typeface="Times New Roman" panose="02020603050405020304" pitchFamily="18" charset="0"/>
                          <a:cs typeface="Times New Roman" panose="02020603050405020304" pitchFamily="18" charset="0"/>
                        </a:rPr>
                        <a:t>9</a:t>
                      </a:r>
                    </a:p>
                  </a:txBody>
                  <a:tcPr/>
                </a:tc>
                <a:tc>
                  <a:txBody>
                    <a:bodyPr/>
                    <a:lstStyle/>
                    <a:p>
                      <a:pPr algn="ctr"/>
                      <a:r>
                        <a:rPr lang="en-US" sz="1200" dirty="0">
                          <a:latin typeface="Times New Roman" panose="02020603050405020304" pitchFamily="18" charset="0"/>
                          <a:cs typeface="Times New Roman" panose="02020603050405020304" pitchFamily="18" charset="0"/>
                        </a:rPr>
                        <a:t>3</a:t>
                      </a:r>
                    </a:p>
                  </a:txBody>
                  <a:tcPr/>
                </a:tc>
                <a:tc>
                  <a:txBody>
                    <a:bodyPr/>
                    <a:lstStyle/>
                    <a:p>
                      <a:pPr algn="ctr"/>
                      <a:r>
                        <a:rPr lang="en-US" sz="1200" dirty="0">
                          <a:latin typeface="Times New Roman" panose="02020603050405020304" pitchFamily="18" charset="0"/>
                          <a:cs typeface="Times New Roman" panose="02020603050405020304" pitchFamily="18" charset="0"/>
                        </a:rPr>
                        <a:t>8</a:t>
                      </a:r>
                    </a:p>
                  </a:txBody>
                  <a:tcPr/>
                </a:tc>
                <a:tc>
                  <a:txBody>
                    <a:bodyPr/>
                    <a:lstStyle/>
                    <a:p>
                      <a:pPr algn="ctr"/>
                      <a:r>
                        <a:rPr lang="en-US" sz="1200" dirty="0">
                          <a:latin typeface="Times New Roman" panose="02020603050405020304" pitchFamily="18" charset="0"/>
                          <a:cs typeface="Times New Roman" panose="02020603050405020304" pitchFamily="18" charset="0"/>
                        </a:rPr>
                        <a:t>14</a:t>
                      </a:r>
                    </a:p>
                  </a:txBody>
                  <a:tcPr/>
                </a:tc>
                <a:extLst>
                  <a:ext uri="{0D108BD9-81ED-4DB2-BD59-A6C34878D82A}">
                    <a16:rowId xmlns:a16="http://schemas.microsoft.com/office/drawing/2014/main" val="40915692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Witness Domestic Violence</a:t>
                      </a:r>
                    </a:p>
                    <a:p>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a:latin typeface="Times New Roman" panose="02020603050405020304" pitchFamily="18" charset="0"/>
                          <a:cs typeface="Times New Roman" panose="02020603050405020304" pitchFamily="18" charset="0"/>
                        </a:rPr>
                        <a:t>7</a:t>
                      </a:r>
                    </a:p>
                  </a:txBody>
                  <a:tcPr/>
                </a:tc>
                <a:tc>
                  <a:txBody>
                    <a:bodyPr/>
                    <a:lstStyle/>
                    <a:p>
                      <a:pPr algn="ctr"/>
                      <a:r>
                        <a:rPr lang="en-US" sz="1200" dirty="0">
                          <a:latin typeface="Times New Roman" panose="02020603050405020304" pitchFamily="18" charset="0"/>
                          <a:cs typeface="Times New Roman" panose="02020603050405020304" pitchFamily="18" charset="0"/>
                        </a:rPr>
                        <a:t>4</a:t>
                      </a:r>
                    </a:p>
                  </a:txBody>
                  <a:tcPr/>
                </a:tc>
                <a:tc>
                  <a:txBody>
                    <a:bodyPr/>
                    <a:lstStyle/>
                    <a:p>
                      <a:pPr algn="ctr"/>
                      <a:r>
                        <a:rPr lang="en-US" sz="1200" dirty="0">
                          <a:latin typeface="Times New Roman" panose="02020603050405020304" pitchFamily="18" charset="0"/>
                          <a:cs typeface="Times New Roman" panose="02020603050405020304" pitchFamily="18" charset="0"/>
                        </a:rPr>
                        <a:t>8</a:t>
                      </a:r>
                    </a:p>
                  </a:txBody>
                  <a:tcPr/>
                </a:tc>
                <a:tc>
                  <a:txBody>
                    <a:bodyPr/>
                    <a:lstStyle/>
                    <a:p>
                      <a:pPr algn="ctr"/>
                      <a:r>
                        <a:rPr lang="en-US" sz="1200" dirty="0">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33037825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Parent Incarcerated Sometime</a:t>
                      </a:r>
                    </a:p>
                    <a:p>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a:latin typeface="Times New Roman" panose="02020603050405020304" pitchFamily="18" charset="0"/>
                          <a:cs typeface="Times New Roman" panose="02020603050405020304" pitchFamily="18" charset="0"/>
                        </a:rPr>
                        <a:t>7</a:t>
                      </a:r>
                    </a:p>
                  </a:txBody>
                  <a:tcPr/>
                </a:tc>
                <a:tc>
                  <a:txBody>
                    <a:bodyPr/>
                    <a:lstStyle/>
                    <a:p>
                      <a:pPr algn="ctr"/>
                      <a:r>
                        <a:rPr lang="en-US" sz="1200" dirty="0">
                          <a:latin typeface="Times New Roman" panose="02020603050405020304" pitchFamily="18" charset="0"/>
                          <a:cs typeface="Times New Roman" panose="02020603050405020304" pitchFamily="18" charset="0"/>
                        </a:rPr>
                        <a:t>5</a:t>
                      </a:r>
                    </a:p>
                  </a:txBody>
                  <a:tcPr/>
                </a:tc>
                <a:tc>
                  <a:txBody>
                    <a:bodyPr/>
                    <a:lstStyle/>
                    <a:p>
                      <a:pPr algn="ctr"/>
                      <a:r>
                        <a:rPr lang="en-US" sz="1200" dirty="0">
                          <a:latin typeface="Times New Roman" panose="02020603050405020304" pitchFamily="18" charset="0"/>
                          <a:cs typeface="Times New Roman" panose="02020603050405020304" pitchFamily="18" charset="0"/>
                        </a:rPr>
                        <a:t>8</a:t>
                      </a:r>
                    </a:p>
                  </a:txBody>
                  <a:tcPr/>
                </a:tc>
                <a:tc>
                  <a:txBody>
                    <a:bodyPr/>
                    <a:lstStyle/>
                    <a:p>
                      <a:pPr algn="ctr"/>
                      <a:r>
                        <a:rPr lang="en-US" sz="1200" dirty="0">
                          <a:latin typeface="Times New Roman" panose="02020603050405020304" pitchFamily="18" charset="0"/>
                          <a:cs typeface="Times New Roman" panose="02020603050405020304" pitchFamily="18" charset="0"/>
                        </a:rPr>
                        <a:t>8</a:t>
                      </a:r>
                    </a:p>
                  </a:txBody>
                  <a:tcPr/>
                </a:tc>
                <a:extLst>
                  <a:ext uri="{0D108BD9-81ED-4DB2-BD59-A6C34878D82A}">
                    <a16:rowId xmlns:a16="http://schemas.microsoft.com/office/drawing/2014/main" val="23438773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Parent</a:t>
                      </a:r>
                      <a:r>
                        <a:rPr lang="en-US" sz="1200" baseline="0" dirty="0">
                          <a:latin typeface="Times New Roman" panose="02020603050405020304" pitchFamily="18" charset="0"/>
                          <a:cs typeface="Times New Roman" panose="02020603050405020304" pitchFamily="18" charset="0"/>
                        </a:rPr>
                        <a:t> Death</a:t>
                      </a: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a:latin typeface="Times New Roman" panose="02020603050405020304" pitchFamily="18" charset="0"/>
                          <a:cs typeface="Times New Roman" panose="02020603050405020304" pitchFamily="18" charset="0"/>
                        </a:rPr>
                        <a:t>3</a:t>
                      </a:r>
                    </a:p>
                  </a:txBody>
                  <a:tcPr/>
                </a:tc>
                <a:tc>
                  <a:txBody>
                    <a:bodyPr/>
                    <a:lstStyle/>
                    <a:p>
                      <a:pPr algn="ctr"/>
                      <a:r>
                        <a:rPr lang="en-US" sz="1200" dirty="0">
                          <a:latin typeface="Times New Roman" panose="02020603050405020304" pitchFamily="18" charset="0"/>
                          <a:cs typeface="Times New Roman" panose="02020603050405020304" pitchFamily="18" charset="0"/>
                        </a:rPr>
                        <a:t>1</a:t>
                      </a:r>
                    </a:p>
                  </a:txBody>
                  <a:tcPr/>
                </a:tc>
                <a:tc>
                  <a:txBody>
                    <a:bodyPr/>
                    <a:lstStyle/>
                    <a:p>
                      <a:pPr algn="ctr"/>
                      <a:r>
                        <a:rPr lang="en-US" sz="1200" dirty="0">
                          <a:latin typeface="Times New Roman" panose="02020603050405020304" pitchFamily="18" charset="0"/>
                          <a:cs typeface="Times New Roman" panose="02020603050405020304" pitchFamily="18" charset="0"/>
                        </a:rPr>
                        <a:t>3</a:t>
                      </a:r>
                    </a:p>
                  </a:txBody>
                  <a:tcPr/>
                </a:tc>
                <a:tc>
                  <a:txBody>
                    <a:bodyPr/>
                    <a:lstStyle/>
                    <a:p>
                      <a:pPr algn="ctr"/>
                      <a:r>
                        <a:rPr lang="en-US" sz="1200" dirty="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1100342157"/>
                  </a:ext>
                </a:extLst>
              </a:tr>
            </a:tbl>
          </a:graphicData>
        </a:graphic>
      </p:graphicFrame>
      <p:sp>
        <p:nvSpPr>
          <p:cNvPr id="5" name="TextBox 4"/>
          <p:cNvSpPr txBox="1"/>
          <p:nvPr/>
        </p:nvSpPr>
        <p:spPr>
          <a:xfrm>
            <a:off x="533400" y="5715000"/>
            <a:ext cx="8153400" cy="738664"/>
          </a:xfrm>
          <a:prstGeom prst="rect">
            <a:avLst/>
          </a:prstGeom>
          <a:noFill/>
        </p:spPr>
        <p:txBody>
          <a:bodyPr wrap="square" rtlCol="0">
            <a:spAutoFit/>
          </a:bodyPr>
          <a:lstStyle/>
          <a:p>
            <a:pPr algn="ctr"/>
            <a:r>
              <a:rPr lang="en-US" sz="1400" dirty="0"/>
              <a:t>Percent of children nationally with 0 (54%), 1-2 (35%) or 3+ (11%) adverse experiences (aged  birth to 17).</a:t>
            </a:r>
          </a:p>
          <a:p>
            <a:pPr algn="ctr"/>
            <a:endParaRPr lang="en-US" sz="1400" dirty="0"/>
          </a:p>
          <a:p>
            <a:pPr algn="ctr"/>
            <a:r>
              <a:rPr lang="en-US" sz="1400" dirty="0"/>
              <a:t>74.2 Million children:  .11 x 74.2 = 8,162,000 children with 3 or more ACES</a:t>
            </a:r>
          </a:p>
        </p:txBody>
      </p:sp>
    </p:spTree>
    <p:extLst>
      <p:ext uri="{BB962C8B-B14F-4D97-AF65-F5344CB8AC3E}">
        <p14:creationId xmlns:p14="http://schemas.microsoft.com/office/powerpoint/2010/main" val="2007060644"/>
      </p:ext>
    </p:extLst>
  </p:cSld>
  <p:clrMapOvr>
    <a:masterClrMapping/>
  </p:clrMapOvr>
  <p:transition spd="med">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60676407"/>
              </p:ext>
            </p:extLst>
          </p:nvPr>
        </p:nvGraphicFramePr>
        <p:xfrm>
          <a:off x="457200" y="990600"/>
          <a:ext cx="4114800" cy="5709920"/>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2929953748"/>
                    </a:ext>
                  </a:extLst>
                </a:gridCol>
                <a:gridCol w="762000">
                  <a:extLst>
                    <a:ext uri="{9D8B030D-6E8A-4147-A177-3AD203B41FA5}">
                      <a16:colId xmlns:a16="http://schemas.microsoft.com/office/drawing/2014/main" val="116492780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Risk at 27-28 years: 4 or more ACES</a:t>
                      </a:r>
                    </a:p>
                    <a:p>
                      <a:endParaRPr lang="en-US" sz="1400" dirty="0">
                        <a:solidFill>
                          <a:schemeClr val="tx1"/>
                        </a:solidFill>
                      </a:endParaRPr>
                    </a:p>
                  </a:txBody>
                  <a:tcPr/>
                </a:tc>
                <a:tc>
                  <a:txBody>
                    <a:bodyPr/>
                    <a:lstStyle/>
                    <a:p>
                      <a:r>
                        <a:rPr lang="en-US" sz="1400" dirty="0">
                          <a:solidFill>
                            <a:schemeClr val="tx1"/>
                          </a:solidFill>
                        </a:rPr>
                        <a:t>OR</a:t>
                      </a:r>
                    </a:p>
                  </a:txBody>
                  <a:tcPr/>
                </a:tc>
                <a:extLst>
                  <a:ext uri="{0D108BD9-81ED-4DB2-BD59-A6C34878D82A}">
                    <a16:rowId xmlns:a16="http://schemas.microsoft.com/office/drawing/2014/main" val="497987012"/>
                  </a:ext>
                </a:extLst>
              </a:tr>
              <a:tr h="370840">
                <a:tc>
                  <a:txBody>
                    <a:bodyPr/>
                    <a:lstStyle/>
                    <a:p>
                      <a:r>
                        <a:rPr lang="en-US" sz="1400" dirty="0"/>
                        <a:t>Formally charged</a:t>
                      </a:r>
                      <a:r>
                        <a:rPr lang="en-US" sz="1400" baseline="0" dirty="0"/>
                        <a:t> by police</a:t>
                      </a:r>
                      <a:endParaRPr lang="en-US" sz="1400" dirty="0"/>
                    </a:p>
                  </a:txBody>
                  <a:tcPr/>
                </a:tc>
                <a:tc>
                  <a:txBody>
                    <a:bodyPr/>
                    <a:lstStyle/>
                    <a:p>
                      <a:r>
                        <a:rPr lang="en-US" sz="1400" dirty="0"/>
                        <a:t>6.1</a:t>
                      </a:r>
                    </a:p>
                  </a:txBody>
                  <a:tcPr/>
                </a:tc>
                <a:extLst>
                  <a:ext uri="{0D108BD9-81ED-4DB2-BD59-A6C34878D82A}">
                    <a16:rowId xmlns:a16="http://schemas.microsoft.com/office/drawing/2014/main" val="1217819405"/>
                  </a:ext>
                </a:extLst>
              </a:tr>
              <a:tr h="370840">
                <a:tc>
                  <a:txBody>
                    <a:bodyPr/>
                    <a:lstStyle/>
                    <a:p>
                      <a:r>
                        <a:rPr lang="en-US" sz="1400" dirty="0"/>
                        <a:t>Non-driving offense</a:t>
                      </a:r>
                    </a:p>
                  </a:txBody>
                  <a:tcPr/>
                </a:tc>
                <a:tc>
                  <a:txBody>
                    <a:bodyPr/>
                    <a:lstStyle/>
                    <a:p>
                      <a:r>
                        <a:rPr lang="en-US" sz="1400" dirty="0"/>
                        <a:t>4.0</a:t>
                      </a:r>
                    </a:p>
                  </a:txBody>
                  <a:tcPr/>
                </a:tc>
                <a:extLst>
                  <a:ext uri="{0D108BD9-81ED-4DB2-BD59-A6C34878D82A}">
                    <a16:rowId xmlns:a16="http://schemas.microsoft.com/office/drawing/2014/main" val="1194608984"/>
                  </a:ext>
                </a:extLst>
              </a:tr>
              <a:tr h="370840">
                <a:tc>
                  <a:txBody>
                    <a:bodyPr/>
                    <a:lstStyle/>
                    <a:p>
                      <a:r>
                        <a:rPr lang="en-US" sz="1400" dirty="0"/>
                        <a:t>Driving</a:t>
                      </a:r>
                      <a:r>
                        <a:rPr lang="en-US" sz="1400" baseline="0" dirty="0"/>
                        <a:t> offense</a:t>
                      </a:r>
                      <a:endParaRPr lang="en-US" sz="1400" dirty="0"/>
                    </a:p>
                  </a:txBody>
                  <a:tcPr/>
                </a:tc>
                <a:tc>
                  <a:txBody>
                    <a:bodyPr/>
                    <a:lstStyle/>
                    <a:p>
                      <a:r>
                        <a:rPr lang="en-US" sz="1400" dirty="0"/>
                        <a:t>1.5</a:t>
                      </a:r>
                    </a:p>
                  </a:txBody>
                  <a:tcPr/>
                </a:tc>
                <a:extLst>
                  <a:ext uri="{0D108BD9-81ED-4DB2-BD59-A6C34878D82A}">
                    <a16:rowId xmlns:a16="http://schemas.microsoft.com/office/drawing/2014/main" val="1780532703"/>
                  </a:ext>
                </a:extLst>
              </a:tr>
              <a:tr h="370840">
                <a:tc>
                  <a:txBody>
                    <a:bodyPr/>
                    <a:lstStyle/>
                    <a:p>
                      <a:r>
                        <a:rPr lang="en-US" sz="1400" dirty="0"/>
                        <a:t>Have baby before age 22</a:t>
                      </a:r>
                    </a:p>
                  </a:txBody>
                  <a:tcPr/>
                </a:tc>
                <a:tc>
                  <a:txBody>
                    <a:bodyPr/>
                    <a:lstStyle/>
                    <a:p>
                      <a:r>
                        <a:rPr lang="en-US" sz="1400" dirty="0"/>
                        <a:t>10.2</a:t>
                      </a:r>
                    </a:p>
                  </a:txBody>
                  <a:tcPr/>
                </a:tc>
                <a:extLst>
                  <a:ext uri="{0D108BD9-81ED-4DB2-BD59-A6C34878D82A}">
                    <a16:rowId xmlns:a16="http://schemas.microsoft.com/office/drawing/2014/main" val="3707783904"/>
                  </a:ext>
                </a:extLst>
              </a:tr>
              <a:tr h="370840">
                <a:tc>
                  <a:txBody>
                    <a:bodyPr/>
                    <a:lstStyle/>
                    <a:p>
                      <a:r>
                        <a:rPr lang="en-US" sz="1400" dirty="0"/>
                        <a:t>Chronic health problems</a:t>
                      </a:r>
                    </a:p>
                  </a:txBody>
                  <a:tcPr/>
                </a:tc>
                <a:tc>
                  <a:txBody>
                    <a:bodyPr/>
                    <a:lstStyle/>
                    <a:p>
                      <a:r>
                        <a:rPr lang="en-US" sz="1400" dirty="0"/>
                        <a:t>1.8</a:t>
                      </a:r>
                    </a:p>
                  </a:txBody>
                  <a:tcPr/>
                </a:tc>
                <a:extLst>
                  <a:ext uri="{0D108BD9-81ED-4DB2-BD59-A6C34878D82A}">
                    <a16:rowId xmlns:a16="http://schemas.microsoft.com/office/drawing/2014/main" val="1340510777"/>
                  </a:ext>
                </a:extLst>
              </a:tr>
              <a:tr h="370840">
                <a:tc>
                  <a:txBody>
                    <a:bodyPr/>
                    <a:lstStyle/>
                    <a:p>
                      <a:r>
                        <a:rPr lang="en-US" sz="1400" dirty="0"/>
                        <a:t>Physical</a:t>
                      </a:r>
                      <a:r>
                        <a:rPr lang="en-US" sz="1400" baseline="0" dirty="0"/>
                        <a:t> health problems</a:t>
                      </a:r>
                      <a:endParaRPr lang="en-US" sz="1400" dirty="0"/>
                    </a:p>
                  </a:txBody>
                  <a:tcPr/>
                </a:tc>
                <a:tc>
                  <a:txBody>
                    <a:bodyPr/>
                    <a:lstStyle/>
                    <a:p>
                      <a:r>
                        <a:rPr lang="en-US" sz="1400" dirty="0"/>
                        <a:t>2.9</a:t>
                      </a:r>
                    </a:p>
                  </a:txBody>
                  <a:tcPr/>
                </a:tc>
                <a:extLst>
                  <a:ext uri="{0D108BD9-81ED-4DB2-BD59-A6C34878D82A}">
                    <a16:rowId xmlns:a16="http://schemas.microsoft.com/office/drawing/2014/main" val="3752311138"/>
                  </a:ext>
                </a:extLst>
              </a:tr>
              <a:tr h="370840">
                <a:tc>
                  <a:txBody>
                    <a:bodyPr/>
                    <a:lstStyle/>
                    <a:p>
                      <a:r>
                        <a:rPr lang="en-US" sz="1400" dirty="0"/>
                        <a:t>Mental health</a:t>
                      </a:r>
                      <a:r>
                        <a:rPr lang="en-US" sz="1400" baseline="0" dirty="0"/>
                        <a:t> problems</a:t>
                      </a:r>
                      <a:endParaRPr lang="en-US" sz="1400" dirty="0"/>
                    </a:p>
                  </a:txBody>
                  <a:tcPr/>
                </a:tc>
                <a:tc>
                  <a:txBody>
                    <a:bodyPr/>
                    <a:lstStyle/>
                    <a:p>
                      <a:r>
                        <a:rPr lang="en-US" sz="1400" dirty="0"/>
                        <a:t>2.3</a:t>
                      </a:r>
                    </a:p>
                  </a:txBody>
                  <a:tcPr/>
                </a:tc>
                <a:extLst>
                  <a:ext uri="{0D108BD9-81ED-4DB2-BD59-A6C34878D82A}">
                    <a16:rowId xmlns:a16="http://schemas.microsoft.com/office/drawing/2014/main" val="12217983"/>
                  </a:ext>
                </a:extLst>
              </a:tr>
              <a:tr h="370840">
                <a:tc>
                  <a:txBody>
                    <a:bodyPr/>
                    <a:lstStyle/>
                    <a:p>
                      <a:r>
                        <a:rPr lang="en-US" sz="1400" dirty="0"/>
                        <a:t>Drank alcohol</a:t>
                      </a:r>
                      <a:r>
                        <a:rPr lang="en-US" sz="1400" baseline="0" dirty="0"/>
                        <a:t> 5+ times weekly</a:t>
                      </a:r>
                      <a:endParaRPr lang="en-US" sz="1400" dirty="0"/>
                    </a:p>
                  </a:txBody>
                  <a:tcPr/>
                </a:tc>
                <a:tc>
                  <a:txBody>
                    <a:bodyPr/>
                    <a:lstStyle/>
                    <a:p>
                      <a:r>
                        <a:rPr lang="en-US" sz="1400" dirty="0"/>
                        <a:t>1.7</a:t>
                      </a:r>
                    </a:p>
                  </a:txBody>
                  <a:tcPr/>
                </a:tc>
                <a:extLst>
                  <a:ext uri="{0D108BD9-81ED-4DB2-BD59-A6C34878D82A}">
                    <a16:rowId xmlns:a16="http://schemas.microsoft.com/office/drawing/2014/main" val="3194932908"/>
                  </a:ext>
                </a:extLst>
              </a:tr>
              <a:tr h="370840">
                <a:tc>
                  <a:txBody>
                    <a:bodyPr/>
                    <a:lstStyle/>
                    <a:p>
                      <a:r>
                        <a:rPr lang="en-US" sz="1400" dirty="0"/>
                        <a:t>Binge drinking</a:t>
                      </a:r>
                    </a:p>
                  </a:txBody>
                  <a:tcPr/>
                </a:tc>
                <a:tc>
                  <a:txBody>
                    <a:bodyPr/>
                    <a:lstStyle/>
                    <a:p>
                      <a:r>
                        <a:rPr lang="en-US" sz="1400" dirty="0"/>
                        <a:t>0.8</a:t>
                      </a:r>
                    </a:p>
                  </a:txBody>
                  <a:tcPr/>
                </a:tc>
                <a:extLst>
                  <a:ext uri="{0D108BD9-81ED-4DB2-BD59-A6C34878D82A}">
                    <a16:rowId xmlns:a16="http://schemas.microsoft.com/office/drawing/2014/main" val="3968787550"/>
                  </a:ext>
                </a:extLst>
              </a:tr>
              <a:tr h="370840">
                <a:tc>
                  <a:txBody>
                    <a:bodyPr/>
                    <a:lstStyle/>
                    <a:p>
                      <a:r>
                        <a:rPr lang="en-US" sz="1400" dirty="0"/>
                        <a:t>Daily</a:t>
                      </a:r>
                      <a:r>
                        <a:rPr lang="en-US" sz="1400" baseline="0" dirty="0"/>
                        <a:t> smoking</a:t>
                      </a:r>
                      <a:endParaRPr lang="en-US" sz="1400" dirty="0"/>
                    </a:p>
                  </a:txBody>
                  <a:tcPr/>
                </a:tc>
                <a:tc>
                  <a:txBody>
                    <a:bodyPr/>
                    <a:lstStyle/>
                    <a:p>
                      <a:r>
                        <a:rPr lang="en-US" sz="1400" dirty="0"/>
                        <a:t>2.6</a:t>
                      </a:r>
                    </a:p>
                  </a:txBody>
                  <a:tcPr/>
                </a:tc>
                <a:extLst>
                  <a:ext uri="{0D108BD9-81ED-4DB2-BD59-A6C34878D82A}">
                    <a16:rowId xmlns:a16="http://schemas.microsoft.com/office/drawing/2014/main" val="2880130669"/>
                  </a:ext>
                </a:extLst>
              </a:tr>
              <a:tr h="370840">
                <a:tc>
                  <a:txBody>
                    <a:bodyPr/>
                    <a:lstStyle/>
                    <a:p>
                      <a:r>
                        <a:rPr lang="en-US" sz="1400" dirty="0"/>
                        <a:t>Marijuana use</a:t>
                      </a:r>
                    </a:p>
                  </a:txBody>
                  <a:tcPr/>
                </a:tc>
                <a:tc>
                  <a:txBody>
                    <a:bodyPr/>
                    <a:lstStyle/>
                    <a:p>
                      <a:r>
                        <a:rPr lang="en-US" sz="1400" dirty="0"/>
                        <a:t>1.9</a:t>
                      </a:r>
                    </a:p>
                  </a:txBody>
                  <a:tcPr/>
                </a:tc>
                <a:extLst>
                  <a:ext uri="{0D108BD9-81ED-4DB2-BD59-A6C34878D82A}">
                    <a16:rowId xmlns:a16="http://schemas.microsoft.com/office/drawing/2014/main" val="2657002502"/>
                  </a:ext>
                </a:extLst>
              </a:tr>
              <a:tr h="370840">
                <a:tc>
                  <a:txBody>
                    <a:bodyPr/>
                    <a:lstStyle/>
                    <a:p>
                      <a:r>
                        <a:rPr lang="en-US" sz="1400" dirty="0"/>
                        <a:t>ASB score highest level</a:t>
                      </a:r>
                    </a:p>
                  </a:txBody>
                  <a:tcPr/>
                </a:tc>
                <a:tc>
                  <a:txBody>
                    <a:bodyPr/>
                    <a:lstStyle/>
                    <a:p>
                      <a:r>
                        <a:rPr lang="en-US" sz="1400" dirty="0"/>
                        <a:t>2.9</a:t>
                      </a:r>
                    </a:p>
                  </a:txBody>
                  <a:tcPr/>
                </a:tc>
                <a:extLst>
                  <a:ext uri="{0D108BD9-81ED-4DB2-BD59-A6C34878D82A}">
                    <a16:rowId xmlns:a16="http://schemas.microsoft.com/office/drawing/2014/main" val="3687107193"/>
                  </a:ext>
                </a:extLst>
              </a:tr>
              <a:tr h="370840">
                <a:tc>
                  <a:txBody>
                    <a:bodyPr/>
                    <a:lstStyle/>
                    <a:p>
                      <a:r>
                        <a:rPr lang="en-US" sz="1400" dirty="0"/>
                        <a:t>High school dropout</a:t>
                      </a:r>
                    </a:p>
                  </a:txBody>
                  <a:tcPr/>
                </a:tc>
                <a:tc>
                  <a:txBody>
                    <a:bodyPr/>
                    <a:lstStyle/>
                    <a:p>
                      <a:r>
                        <a:rPr lang="en-US" sz="1400" dirty="0"/>
                        <a:t>2.5</a:t>
                      </a:r>
                    </a:p>
                  </a:txBody>
                  <a:tcPr/>
                </a:tc>
                <a:extLst>
                  <a:ext uri="{0D108BD9-81ED-4DB2-BD59-A6C34878D82A}">
                    <a16:rowId xmlns:a16="http://schemas.microsoft.com/office/drawing/2014/main" val="198855711"/>
                  </a:ext>
                </a:extLst>
              </a:tr>
              <a:tr h="370840">
                <a:tc>
                  <a:txBody>
                    <a:bodyPr/>
                    <a:lstStyle/>
                    <a:p>
                      <a:r>
                        <a:rPr lang="en-US" sz="1400" dirty="0"/>
                        <a:t>Main income: Government</a:t>
                      </a:r>
                    </a:p>
                  </a:txBody>
                  <a:tcPr/>
                </a:tc>
                <a:tc>
                  <a:txBody>
                    <a:bodyPr/>
                    <a:lstStyle/>
                    <a:p>
                      <a:r>
                        <a:rPr lang="en-US" sz="1400" dirty="0"/>
                        <a:t>2.8</a:t>
                      </a:r>
                    </a:p>
                  </a:txBody>
                  <a:tcPr/>
                </a:tc>
                <a:extLst>
                  <a:ext uri="{0D108BD9-81ED-4DB2-BD59-A6C34878D82A}">
                    <a16:rowId xmlns:a16="http://schemas.microsoft.com/office/drawing/2014/main" val="3479708834"/>
                  </a:ext>
                </a:extLst>
              </a:tr>
            </a:tbl>
          </a:graphicData>
        </a:graphic>
      </p:graphicFrame>
      <p:sp>
        <p:nvSpPr>
          <p:cNvPr id="3" name="TextBox 2"/>
          <p:cNvSpPr txBox="1"/>
          <p:nvPr/>
        </p:nvSpPr>
        <p:spPr>
          <a:xfrm>
            <a:off x="228600" y="381000"/>
            <a:ext cx="7086600" cy="400110"/>
          </a:xfrm>
          <a:prstGeom prst="rect">
            <a:avLst/>
          </a:prstGeom>
          <a:noFill/>
        </p:spPr>
        <p:txBody>
          <a:bodyPr wrap="square" rtlCol="0">
            <a:spAutoFit/>
          </a:bodyPr>
          <a:lstStyle/>
          <a:p>
            <a:r>
              <a:rPr lang="en-US" sz="1800" dirty="0"/>
              <a:t>Australian Temperament Project: </a:t>
            </a:r>
            <a:r>
              <a:rPr lang="en-US" sz="2000" dirty="0"/>
              <a:t>Recruited</a:t>
            </a:r>
            <a:r>
              <a:rPr lang="en-US" sz="1800" dirty="0"/>
              <a:t> at 4-8 months old.</a:t>
            </a:r>
          </a:p>
        </p:txBody>
      </p:sp>
      <p:graphicFrame>
        <p:nvGraphicFramePr>
          <p:cNvPr id="5" name="Table 4"/>
          <p:cNvGraphicFramePr>
            <a:graphicFrameLocks noGrp="1"/>
          </p:cNvGraphicFramePr>
          <p:nvPr>
            <p:extLst>
              <p:ext uri="{D42A27DB-BD31-4B8C-83A1-F6EECF244321}">
                <p14:modId xmlns:p14="http://schemas.microsoft.com/office/powerpoint/2010/main" val="275471123"/>
              </p:ext>
            </p:extLst>
          </p:nvPr>
        </p:nvGraphicFramePr>
        <p:xfrm>
          <a:off x="5410200" y="2133600"/>
          <a:ext cx="3200400" cy="333756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773885428"/>
                    </a:ext>
                  </a:extLst>
                </a:gridCol>
              </a:tblGrid>
              <a:tr h="370840">
                <a:tc>
                  <a:txBody>
                    <a:bodyPr/>
                    <a:lstStyle/>
                    <a:p>
                      <a:r>
                        <a:rPr lang="en-US" dirty="0">
                          <a:solidFill>
                            <a:schemeClr val="tx1"/>
                          </a:solidFill>
                        </a:rPr>
                        <a:t>ACES Studied</a:t>
                      </a:r>
                    </a:p>
                  </a:txBody>
                  <a:tcPr/>
                </a:tc>
                <a:extLst>
                  <a:ext uri="{0D108BD9-81ED-4DB2-BD59-A6C34878D82A}">
                    <a16:rowId xmlns:a16="http://schemas.microsoft.com/office/drawing/2014/main" val="3720180036"/>
                  </a:ext>
                </a:extLst>
              </a:tr>
              <a:tr h="370840">
                <a:tc>
                  <a:txBody>
                    <a:bodyPr/>
                    <a:lstStyle/>
                    <a:p>
                      <a:r>
                        <a:rPr lang="en-US" dirty="0"/>
                        <a:t>Emotional</a:t>
                      </a:r>
                      <a:r>
                        <a:rPr lang="en-US" baseline="0" dirty="0"/>
                        <a:t> abuse</a:t>
                      </a:r>
                      <a:endParaRPr lang="en-US" dirty="0"/>
                    </a:p>
                  </a:txBody>
                  <a:tcPr/>
                </a:tc>
                <a:extLst>
                  <a:ext uri="{0D108BD9-81ED-4DB2-BD59-A6C34878D82A}">
                    <a16:rowId xmlns:a16="http://schemas.microsoft.com/office/drawing/2014/main" val="2249351574"/>
                  </a:ext>
                </a:extLst>
              </a:tr>
              <a:tr h="370840">
                <a:tc>
                  <a:txBody>
                    <a:bodyPr/>
                    <a:lstStyle/>
                    <a:p>
                      <a:r>
                        <a:rPr lang="en-US" dirty="0"/>
                        <a:t>Physical abuse</a:t>
                      </a:r>
                    </a:p>
                  </a:txBody>
                  <a:tcPr/>
                </a:tc>
                <a:extLst>
                  <a:ext uri="{0D108BD9-81ED-4DB2-BD59-A6C34878D82A}">
                    <a16:rowId xmlns:a16="http://schemas.microsoft.com/office/drawing/2014/main" val="3713760315"/>
                  </a:ext>
                </a:extLst>
              </a:tr>
              <a:tr h="370840">
                <a:tc>
                  <a:txBody>
                    <a:bodyPr/>
                    <a:lstStyle/>
                    <a:p>
                      <a:r>
                        <a:rPr lang="en-US" dirty="0"/>
                        <a:t>Sexual abuse</a:t>
                      </a:r>
                    </a:p>
                  </a:txBody>
                  <a:tcPr/>
                </a:tc>
                <a:extLst>
                  <a:ext uri="{0D108BD9-81ED-4DB2-BD59-A6C34878D82A}">
                    <a16:rowId xmlns:a16="http://schemas.microsoft.com/office/drawing/2014/main" val="394511211"/>
                  </a:ext>
                </a:extLst>
              </a:tr>
              <a:tr h="370840">
                <a:tc>
                  <a:txBody>
                    <a:bodyPr/>
                    <a:lstStyle/>
                    <a:p>
                      <a:r>
                        <a:rPr lang="en-US" dirty="0"/>
                        <a:t>Neglect</a:t>
                      </a:r>
                    </a:p>
                  </a:txBody>
                  <a:tcPr/>
                </a:tc>
                <a:extLst>
                  <a:ext uri="{0D108BD9-81ED-4DB2-BD59-A6C34878D82A}">
                    <a16:rowId xmlns:a16="http://schemas.microsoft.com/office/drawing/2014/main" val="691780305"/>
                  </a:ext>
                </a:extLst>
              </a:tr>
              <a:tr h="370840">
                <a:tc>
                  <a:txBody>
                    <a:bodyPr/>
                    <a:lstStyle/>
                    <a:p>
                      <a:r>
                        <a:rPr lang="en-US" dirty="0"/>
                        <a:t>Parental</a:t>
                      </a:r>
                      <a:r>
                        <a:rPr lang="en-US" baseline="0" dirty="0"/>
                        <a:t> separation</a:t>
                      </a:r>
                      <a:endParaRPr lang="en-US" dirty="0"/>
                    </a:p>
                  </a:txBody>
                  <a:tcPr/>
                </a:tc>
                <a:extLst>
                  <a:ext uri="{0D108BD9-81ED-4DB2-BD59-A6C34878D82A}">
                    <a16:rowId xmlns:a16="http://schemas.microsoft.com/office/drawing/2014/main" val="2985599542"/>
                  </a:ext>
                </a:extLst>
              </a:tr>
              <a:tr h="370840">
                <a:tc>
                  <a:txBody>
                    <a:bodyPr/>
                    <a:lstStyle/>
                    <a:p>
                      <a:r>
                        <a:rPr lang="en-US" dirty="0"/>
                        <a:t>Domestic </a:t>
                      </a:r>
                      <a:r>
                        <a:rPr lang="en-US" dirty="0" err="1"/>
                        <a:t>separaton</a:t>
                      </a:r>
                      <a:endParaRPr lang="en-US" dirty="0"/>
                    </a:p>
                  </a:txBody>
                  <a:tcPr/>
                </a:tc>
                <a:extLst>
                  <a:ext uri="{0D108BD9-81ED-4DB2-BD59-A6C34878D82A}">
                    <a16:rowId xmlns:a16="http://schemas.microsoft.com/office/drawing/2014/main" val="625340217"/>
                  </a:ext>
                </a:extLst>
              </a:tr>
              <a:tr h="370840">
                <a:tc>
                  <a:txBody>
                    <a:bodyPr/>
                    <a:lstStyle/>
                    <a:p>
                      <a:r>
                        <a:rPr lang="en-US" dirty="0"/>
                        <a:t>Household</a:t>
                      </a:r>
                      <a:r>
                        <a:rPr lang="en-US" baseline="0" dirty="0"/>
                        <a:t> mental illness</a:t>
                      </a:r>
                      <a:endParaRPr lang="en-US" dirty="0"/>
                    </a:p>
                  </a:txBody>
                  <a:tcPr/>
                </a:tc>
                <a:extLst>
                  <a:ext uri="{0D108BD9-81ED-4DB2-BD59-A6C34878D82A}">
                    <a16:rowId xmlns:a16="http://schemas.microsoft.com/office/drawing/2014/main" val="2505623163"/>
                  </a:ext>
                </a:extLst>
              </a:tr>
              <a:tr h="370840">
                <a:tc>
                  <a:txBody>
                    <a:bodyPr/>
                    <a:lstStyle/>
                    <a:p>
                      <a:r>
                        <a:rPr lang="en-US" dirty="0"/>
                        <a:t>Household</a:t>
                      </a:r>
                      <a:r>
                        <a:rPr lang="en-US" baseline="0" dirty="0"/>
                        <a:t> Substance abuse</a:t>
                      </a:r>
                      <a:endParaRPr lang="en-US" dirty="0"/>
                    </a:p>
                  </a:txBody>
                  <a:tcPr/>
                </a:tc>
                <a:extLst>
                  <a:ext uri="{0D108BD9-81ED-4DB2-BD59-A6C34878D82A}">
                    <a16:rowId xmlns:a16="http://schemas.microsoft.com/office/drawing/2014/main" val="2101696637"/>
                  </a:ext>
                </a:extLst>
              </a:tr>
            </a:tbl>
          </a:graphicData>
        </a:graphic>
      </p:graphicFrame>
    </p:spTree>
    <p:extLst>
      <p:ext uri="{BB962C8B-B14F-4D97-AF65-F5344CB8AC3E}">
        <p14:creationId xmlns:p14="http://schemas.microsoft.com/office/powerpoint/2010/main" val="221104339"/>
      </p:ext>
    </p:extLst>
  </p:cSld>
  <p:clrMapOvr>
    <a:masterClrMapping/>
  </p:clrMapOvr>
  <p:transition spd="med">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93700" y="2065338"/>
            <a:ext cx="8445500" cy="1143000"/>
          </a:xfrm>
        </p:spPr>
        <p:txBody>
          <a:bodyPr/>
          <a:lstStyle/>
          <a:p>
            <a:pPr eaLnBrk="1" hangingPunct="1"/>
            <a:r>
              <a:rPr lang="en-US" altLang="en-US" dirty="0"/>
              <a:t>Implications for Infant Mental Health Theory, Research, and Practice </a:t>
            </a:r>
          </a:p>
        </p:txBody>
      </p:sp>
    </p:spTree>
    <p:extLst>
      <p:ext uri="{BB962C8B-B14F-4D97-AF65-F5344CB8AC3E}">
        <p14:creationId xmlns:p14="http://schemas.microsoft.com/office/powerpoint/2010/main" val="4153035285"/>
      </p:ext>
    </p:extLst>
  </p:cSld>
  <p:clrMapOvr>
    <a:masterClrMapping/>
  </p:clrMapOvr>
  <p:transition spd="med">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a:t>Types of Prevention Based on Risk</a:t>
            </a:r>
          </a:p>
        </p:txBody>
      </p:sp>
      <p:sp>
        <p:nvSpPr>
          <p:cNvPr id="43011" name="Rectangle 3"/>
          <p:cNvSpPr>
            <a:spLocks noGrp="1" noChangeArrowheads="1"/>
          </p:cNvSpPr>
          <p:nvPr>
            <p:ph type="body" idx="1"/>
          </p:nvPr>
        </p:nvSpPr>
        <p:spPr>
          <a:xfrm>
            <a:off x="609600" y="1676400"/>
            <a:ext cx="7620000" cy="2743200"/>
          </a:xfrm>
        </p:spPr>
        <p:txBody>
          <a:bodyPr/>
          <a:lstStyle/>
          <a:p>
            <a:pPr marL="0" indent="0" eaLnBrk="1" hangingPunct="1">
              <a:buNone/>
            </a:pPr>
            <a:r>
              <a:rPr lang="en-US" altLang="en-US" dirty="0">
                <a:latin typeface="Times New Roman" panose="02020603050405020304" pitchFamily="18" charset="0"/>
                <a:cs typeface="Times New Roman" panose="02020603050405020304" pitchFamily="18" charset="0"/>
              </a:rPr>
              <a:t>Universal – </a:t>
            </a:r>
            <a:r>
              <a:rPr lang="en-US" altLang="en-US" sz="2000" dirty="0">
                <a:latin typeface="Times New Roman" panose="02020603050405020304" pitchFamily="18" charset="0"/>
                <a:cs typeface="Times New Roman" panose="02020603050405020304" pitchFamily="18" charset="0"/>
              </a:rPr>
              <a:t>Directed to entire population </a:t>
            </a:r>
          </a:p>
          <a:p>
            <a:pPr marL="0" indent="0" eaLnBrk="1" hangingPunct="1">
              <a:buNone/>
            </a:pPr>
            <a:endParaRPr lang="en-US" altLang="en-US" dirty="0">
              <a:latin typeface="Times New Roman" panose="02020603050405020304" pitchFamily="18" charset="0"/>
              <a:cs typeface="Times New Roman" panose="02020603050405020304" pitchFamily="18" charset="0"/>
            </a:endParaRPr>
          </a:p>
          <a:p>
            <a:pPr marL="0" indent="0" eaLnBrk="1" hangingPunct="1">
              <a:buNone/>
            </a:pPr>
            <a:r>
              <a:rPr lang="en-US" altLang="en-US" dirty="0">
                <a:latin typeface="Times New Roman" panose="02020603050405020304" pitchFamily="18" charset="0"/>
                <a:cs typeface="Times New Roman" panose="02020603050405020304" pitchFamily="18" charset="0"/>
              </a:rPr>
              <a:t>Selected Interventions -  </a:t>
            </a:r>
            <a:r>
              <a:rPr lang="en-US" altLang="en-US" sz="2000" dirty="0">
                <a:latin typeface="Times New Roman" panose="02020603050405020304" pitchFamily="18" charset="0"/>
                <a:cs typeface="Times New Roman" panose="02020603050405020304" pitchFamily="18" charset="0"/>
              </a:rPr>
              <a:t>Directed to targeted at-risk subpopulation  </a:t>
            </a:r>
          </a:p>
          <a:p>
            <a:pPr marL="0" indent="0" eaLnBrk="1" hangingPunct="1">
              <a:buNone/>
            </a:pPr>
            <a:endParaRPr lang="en-US" altLang="en-US" dirty="0">
              <a:latin typeface="Times New Roman" panose="02020603050405020304" pitchFamily="18" charset="0"/>
              <a:cs typeface="Times New Roman" panose="02020603050405020304" pitchFamily="18" charset="0"/>
            </a:endParaRPr>
          </a:p>
          <a:p>
            <a:pPr marL="0" indent="0" eaLnBrk="1" hangingPunct="1">
              <a:buNone/>
            </a:pPr>
            <a:r>
              <a:rPr lang="en-US" altLang="en-US" dirty="0">
                <a:latin typeface="Times New Roman" panose="02020603050405020304" pitchFamily="18" charset="0"/>
                <a:cs typeface="Times New Roman" panose="02020603050405020304" pitchFamily="18" charset="0"/>
              </a:rPr>
              <a:t>Indicated interventions – </a:t>
            </a:r>
            <a:r>
              <a:rPr lang="en-US" altLang="en-US" sz="2000" dirty="0">
                <a:latin typeface="Times New Roman" panose="02020603050405020304" pitchFamily="18" charset="0"/>
                <a:cs typeface="Times New Roman" panose="02020603050405020304" pitchFamily="18" charset="0"/>
              </a:rPr>
              <a:t>Directed to high-risk symptomatic populations</a:t>
            </a:r>
          </a:p>
          <a:p>
            <a:pPr marL="0" indent="0" eaLnBrk="1" hangingPunct="1">
              <a:buNone/>
            </a:pPr>
            <a:r>
              <a:rPr lang="en-US" altLang="en-US" sz="2000" dirty="0">
                <a:latin typeface="Times New Roman" panose="02020603050405020304" pitchFamily="18" charset="0"/>
                <a:cs typeface="Times New Roman" panose="02020603050405020304" pitchFamily="18" charset="0"/>
              </a:rPr>
              <a:t>	</a:t>
            </a:r>
          </a:p>
        </p:txBody>
      </p:sp>
      <p:sp>
        <p:nvSpPr>
          <p:cNvPr id="43012" name="Text Box 4"/>
          <p:cNvSpPr txBox="1">
            <a:spLocks noChangeArrowheads="1"/>
          </p:cNvSpPr>
          <p:nvPr/>
        </p:nvSpPr>
        <p:spPr bwMode="auto">
          <a:xfrm>
            <a:off x="6172200" y="6172200"/>
            <a:ext cx="2362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spcAft>
                <a:spcPct val="15000"/>
              </a:spcAft>
              <a:buClr>
                <a:srgbClr val="660066"/>
              </a:buClr>
              <a:buChar char="•"/>
              <a:defRPr sz="2200">
                <a:solidFill>
                  <a:srgbClr val="660066"/>
                </a:solidFill>
                <a:latin typeface="Arial" panose="020B0604020202020204" pitchFamily="34" charset="0"/>
              </a:defRPr>
            </a:lvl1pPr>
            <a:lvl2pPr marL="742950" indent="-285750">
              <a:spcBef>
                <a:spcPct val="20000"/>
              </a:spcBef>
              <a:buClr>
                <a:srgbClr val="5F5F5F"/>
              </a:buClr>
              <a:buFont typeface="Arial" panose="020B0604020202020204" pitchFamily="34" charset="0"/>
              <a:buChar char="–"/>
              <a:defRPr sz="2000">
                <a:solidFill>
                  <a:srgbClr val="660066"/>
                </a:solidFill>
                <a:latin typeface="Arial" panose="020B0604020202020204" pitchFamily="34" charset="0"/>
              </a:defRPr>
            </a:lvl2pPr>
            <a:lvl3pPr marL="1143000" indent="-228600">
              <a:spcBef>
                <a:spcPct val="20000"/>
              </a:spcBef>
              <a:buClr>
                <a:srgbClr val="5F5F5F"/>
              </a:buClr>
              <a:buChar char="•"/>
              <a:defRPr>
                <a:solidFill>
                  <a:srgbClr val="660066"/>
                </a:solidFill>
                <a:latin typeface="Arial" panose="020B0604020202020204" pitchFamily="34" charset="0"/>
              </a:defRPr>
            </a:lvl3pPr>
            <a:lvl4pPr marL="1600200" indent="-228600">
              <a:spcBef>
                <a:spcPct val="20000"/>
              </a:spcBef>
              <a:buClr>
                <a:srgbClr val="5F5F5F"/>
              </a:buClr>
              <a:buFont typeface="Arial" panose="020B0604020202020204" pitchFamily="34" charset="0"/>
              <a:buChar char="–"/>
              <a:defRPr sz="1600">
                <a:solidFill>
                  <a:srgbClr val="660066"/>
                </a:solidFill>
                <a:latin typeface="Arial" panose="020B0604020202020204" pitchFamily="34" charset="0"/>
              </a:defRPr>
            </a:lvl4pPr>
            <a:lvl5pPr marL="2057400" indent="-228600">
              <a:spcBef>
                <a:spcPct val="20000"/>
              </a:spcBef>
              <a:buClr>
                <a:srgbClr val="5F5F5F"/>
              </a:buClr>
              <a:buFont typeface="Arial" panose="020B0604020202020204" pitchFamily="34" charset="0"/>
              <a:buChar char="»"/>
              <a:defRPr sz="1400">
                <a:solidFill>
                  <a:srgbClr val="660066"/>
                </a:solidFill>
                <a:latin typeface="Arial" panose="020B0604020202020204" pitchFamily="34" charset="0"/>
              </a:defRPr>
            </a:lvl5pPr>
            <a:lvl6pPr marL="25146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6pPr>
            <a:lvl7pPr marL="29718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7pPr>
            <a:lvl8pPr marL="34290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8pPr>
            <a:lvl9pPr marL="38862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9pPr>
          </a:lstStyle>
          <a:p>
            <a:pPr>
              <a:spcBef>
                <a:spcPct val="50000"/>
              </a:spcBef>
              <a:spcAft>
                <a:spcPct val="0"/>
              </a:spcAft>
              <a:buClrTx/>
              <a:buFontTx/>
              <a:buNone/>
            </a:pPr>
            <a:r>
              <a:rPr lang="en-US" altLang="en-US" sz="1000" dirty="0">
                <a:latin typeface="Times New Roman" panose="02020603050405020304" pitchFamily="18" charset="0"/>
                <a:cs typeface="Times New Roman" panose="02020603050405020304" pitchFamily="18" charset="0"/>
              </a:rPr>
              <a:t>August &amp; </a:t>
            </a:r>
            <a:r>
              <a:rPr lang="en-US" altLang="en-US" sz="1000" dirty="0" err="1">
                <a:latin typeface="Times New Roman" panose="02020603050405020304" pitchFamily="18" charset="0"/>
                <a:cs typeface="Times New Roman" panose="02020603050405020304" pitchFamily="18" charset="0"/>
              </a:rPr>
              <a:t>Gewirtz</a:t>
            </a:r>
            <a:r>
              <a:rPr lang="en-US" altLang="en-US" sz="1000" dirty="0">
                <a:latin typeface="Times New Roman" panose="02020603050405020304" pitchFamily="18" charset="0"/>
                <a:cs typeface="Times New Roman" panose="02020603050405020304" pitchFamily="18" charset="0"/>
              </a:rPr>
              <a:t> (2019).</a:t>
            </a:r>
            <a:endParaRPr lang="en-US" altLang="en-US" sz="1000" b="1" u="sng" dirty="0">
              <a:latin typeface="Times New Roman" panose="02020603050405020304" pitchFamily="18" charset="0"/>
              <a:cs typeface="Times New Roman" panose="02020603050405020304" pitchFamily="18" charset="0"/>
            </a:endParaRPr>
          </a:p>
        </p:txBody>
      </p:sp>
      <p:sp>
        <p:nvSpPr>
          <p:cNvPr id="2" name="TextBox 1"/>
          <p:cNvSpPr txBox="1"/>
          <p:nvPr/>
        </p:nvSpPr>
        <p:spPr>
          <a:xfrm>
            <a:off x="838200" y="5105400"/>
            <a:ext cx="7924800" cy="369332"/>
          </a:xfrm>
          <a:prstGeom prst="rect">
            <a:avLst/>
          </a:prstGeom>
          <a:noFill/>
        </p:spPr>
        <p:txBody>
          <a:bodyPr wrap="square" rtlCol="0">
            <a:spAutoFit/>
          </a:bodyPr>
          <a:lstStyle/>
          <a:p>
            <a:r>
              <a:rPr lang="en-US" sz="1800" dirty="0"/>
              <a:t>Non system change driven: Typically produce low effect sizes, high attrition</a:t>
            </a:r>
          </a:p>
        </p:txBody>
      </p:sp>
    </p:spTree>
    <p:extLst>
      <p:ext uri="{BB962C8B-B14F-4D97-AF65-F5344CB8AC3E}">
        <p14:creationId xmlns:p14="http://schemas.microsoft.com/office/powerpoint/2010/main" val="2823572447"/>
      </p:ext>
    </p:extLst>
  </p:cSld>
  <p:clrMapOvr>
    <a:masterClrMapping/>
  </p:clrMapOvr>
  <p:transition spd="med">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86300456"/>
              </p:ext>
            </p:extLst>
          </p:nvPr>
        </p:nvGraphicFramePr>
        <p:xfrm>
          <a:off x="228600" y="304800"/>
          <a:ext cx="8077200" cy="635889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1058805567"/>
                    </a:ext>
                  </a:extLst>
                </a:gridCol>
                <a:gridCol w="838200">
                  <a:extLst>
                    <a:ext uri="{9D8B030D-6E8A-4147-A177-3AD203B41FA5}">
                      <a16:colId xmlns:a16="http://schemas.microsoft.com/office/drawing/2014/main" val="803372384"/>
                    </a:ext>
                  </a:extLst>
                </a:gridCol>
                <a:gridCol w="1143000">
                  <a:extLst>
                    <a:ext uri="{9D8B030D-6E8A-4147-A177-3AD203B41FA5}">
                      <a16:colId xmlns:a16="http://schemas.microsoft.com/office/drawing/2014/main" val="204599785"/>
                    </a:ext>
                  </a:extLst>
                </a:gridCol>
                <a:gridCol w="1143000">
                  <a:extLst>
                    <a:ext uri="{9D8B030D-6E8A-4147-A177-3AD203B41FA5}">
                      <a16:colId xmlns:a16="http://schemas.microsoft.com/office/drawing/2014/main" val="880831249"/>
                    </a:ext>
                  </a:extLst>
                </a:gridCol>
                <a:gridCol w="1143000">
                  <a:extLst>
                    <a:ext uri="{9D8B030D-6E8A-4147-A177-3AD203B41FA5}">
                      <a16:colId xmlns:a16="http://schemas.microsoft.com/office/drawing/2014/main" val="942597236"/>
                    </a:ext>
                  </a:extLst>
                </a:gridCol>
              </a:tblGrid>
              <a:tr h="308610">
                <a:tc gridSpan="5">
                  <a:txBody>
                    <a:bodyPr/>
                    <a:lstStyle/>
                    <a:p>
                      <a:r>
                        <a:rPr lang="en-US" sz="1100" b="0" dirty="0">
                          <a:solidFill>
                            <a:schemeClr val="tx1"/>
                          </a:solidFill>
                          <a:latin typeface="Times New Roman" panose="02020603050405020304" pitchFamily="18" charset="0"/>
                          <a:cs typeface="Times New Roman" panose="02020603050405020304" pitchFamily="18" charset="0"/>
                        </a:rPr>
                        <a:t>Infant/early childhood effective home visiting</a:t>
                      </a:r>
                      <a:r>
                        <a:rPr lang="en-US" sz="1100" b="0" baseline="0" dirty="0">
                          <a:solidFill>
                            <a:schemeClr val="tx1"/>
                          </a:solidFill>
                          <a:latin typeface="Times New Roman" panose="02020603050405020304" pitchFamily="18" charset="0"/>
                          <a:cs typeface="Times New Roman" panose="02020603050405020304" pitchFamily="18" charset="0"/>
                        </a:rPr>
                        <a:t> models:  Yes = outcomes with infant mental health impacts</a:t>
                      </a:r>
                      <a:endParaRPr lang="en-US" sz="1100" b="0" dirty="0">
                        <a:solidFill>
                          <a:schemeClr val="tx1"/>
                        </a:solidFill>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953545667"/>
                  </a:ext>
                </a:extLst>
              </a:tr>
              <a:tr h="308610">
                <a:tc>
                  <a:txBody>
                    <a:bodyPr/>
                    <a:lstStyle/>
                    <a:p>
                      <a:r>
                        <a:rPr lang="en-US" sz="1100" dirty="0">
                          <a:latin typeface="Times New Roman" panose="02020603050405020304" pitchFamily="18" charset="0"/>
                          <a:cs typeface="Times New Roman" panose="02020603050405020304" pitchFamily="18" charset="0"/>
                        </a:rPr>
                        <a:t>Program</a:t>
                      </a:r>
                    </a:p>
                  </a:txBody>
                  <a:tcPr/>
                </a:tc>
                <a:tc>
                  <a:txBody>
                    <a:bodyPr/>
                    <a:lstStyle/>
                    <a:p>
                      <a:r>
                        <a:rPr lang="en-US" sz="1100" dirty="0">
                          <a:latin typeface="Times New Roman" panose="02020603050405020304" pitchFamily="18" charset="0"/>
                          <a:cs typeface="Times New Roman" panose="02020603050405020304" pitchFamily="18" charset="0"/>
                        </a:rPr>
                        <a:t>Child</a:t>
                      </a:r>
                      <a:r>
                        <a:rPr lang="en-US" sz="1100" baseline="0" dirty="0">
                          <a:latin typeface="Times New Roman" panose="02020603050405020304" pitchFamily="18" charset="0"/>
                          <a:cs typeface="Times New Roman" panose="02020603050405020304" pitchFamily="18" charset="0"/>
                        </a:rPr>
                        <a:t> Health</a:t>
                      </a:r>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Maternal Health</a:t>
                      </a:r>
                    </a:p>
                  </a:txBody>
                  <a:tcPr/>
                </a:tc>
                <a:tc>
                  <a:txBody>
                    <a:bodyPr/>
                    <a:lstStyle/>
                    <a:p>
                      <a:r>
                        <a:rPr lang="en-US" sz="1100" dirty="0">
                          <a:latin typeface="Times New Roman" panose="02020603050405020304" pitchFamily="18" charset="0"/>
                          <a:cs typeface="Times New Roman" panose="02020603050405020304" pitchFamily="18" charset="0"/>
                        </a:rPr>
                        <a:t>Child Development</a:t>
                      </a:r>
                    </a:p>
                  </a:txBody>
                  <a:tcPr/>
                </a:tc>
                <a:tc>
                  <a:txBody>
                    <a:bodyPr/>
                    <a:lstStyle/>
                    <a:p>
                      <a:r>
                        <a:rPr lang="en-US" sz="1100" dirty="0">
                          <a:latin typeface="Times New Roman" panose="02020603050405020304" pitchFamily="18" charset="0"/>
                          <a:cs typeface="Times New Roman" panose="02020603050405020304" pitchFamily="18" charset="0"/>
                        </a:rPr>
                        <a:t>&lt; Child Maltreatment</a:t>
                      </a:r>
                    </a:p>
                  </a:txBody>
                  <a:tcPr/>
                </a:tc>
                <a:extLst>
                  <a:ext uri="{0D108BD9-81ED-4DB2-BD59-A6C34878D82A}">
                    <a16:rowId xmlns:a16="http://schemas.microsoft.com/office/drawing/2014/main" val="3519897635"/>
                  </a:ext>
                </a:extLst>
              </a:tr>
              <a:tr h="308610">
                <a:tc>
                  <a:txBody>
                    <a:bodyPr/>
                    <a:lstStyle/>
                    <a:p>
                      <a:r>
                        <a:rPr lang="en-US" sz="1100" dirty="0">
                          <a:latin typeface="Times New Roman" panose="02020603050405020304" pitchFamily="18" charset="0"/>
                          <a:cs typeface="Times New Roman" panose="02020603050405020304" pitchFamily="18" charset="0"/>
                        </a:rPr>
                        <a:t>Attachment</a:t>
                      </a:r>
                      <a:r>
                        <a:rPr lang="en-US" sz="1100" baseline="0" dirty="0">
                          <a:latin typeface="Times New Roman" panose="02020603050405020304" pitchFamily="18" charset="0"/>
                          <a:cs typeface="Times New Roman" panose="02020603050405020304" pitchFamily="18" charset="0"/>
                        </a:rPr>
                        <a:t> and </a:t>
                      </a:r>
                      <a:r>
                        <a:rPr lang="en-US" sz="1100" baseline="0" dirty="0" err="1">
                          <a:latin typeface="Times New Roman" panose="02020603050405020304" pitchFamily="18" charset="0"/>
                          <a:cs typeface="Times New Roman" panose="02020603050405020304" pitchFamily="18" charset="0"/>
                        </a:rPr>
                        <a:t>Biobehavorial</a:t>
                      </a:r>
                      <a:r>
                        <a:rPr lang="en-US" sz="1100" baseline="0" dirty="0">
                          <a:latin typeface="Times New Roman" panose="02020603050405020304" pitchFamily="18" charset="0"/>
                          <a:cs typeface="Times New Roman" panose="02020603050405020304" pitchFamily="18" charset="0"/>
                        </a:rPr>
                        <a:t> Catch-Up (ABD)</a:t>
                      </a:r>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endParaRPr lang="en-US" sz="11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45268682"/>
                  </a:ext>
                </a:extLst>
              </a:tr>
              <a:tr h="308610">
                <a:tc>
                  <a:txBody>
                    <a:bodyPr/>
                    <a:lstStyle/>
                    <a:p>
                      <a:r>
                        <a:rPr lang="en-US" sz="1100" dirty="0">
                          <a:latin typeface="Times New Roman" panose="02020603050405020304" pitchFamily="18" charset="0"/>
                          <a:cs typeface="Times New Roman" panose="02020603050405020304" pitchFamily="18" charset="0"/>
                        </a:rPr>
                        <a:t>Child First</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extLst>
                  <a:ext uri="{0D108BD9-81ED-4DB2-BD59-A6C34878D82A}">
                    <a16:rowId xmlns:a16="http://schemas.microsoft.com/office/drawing/2014/main" val="2605869452"/>
                  </a:ext>
                </a:extLst>
              </a:tr>
              <a:tr h="308610">
                <a:tc>
                  <a:txBody>
                    <a:bodyPr/>
                    <a:lstStyle/>
                    <a:p>
                      <a:r>
                        <a:rPr lang="en-US" sz="1100" dirty="0">
                          <a:latin typeface="Times New Roman" panose="02020603050405020304" pitchFamily="18" charset="0"/>
                          <a:cs typeface="Times New Roman" panose="02020603050405020304" pitchFamily="18" charset="0"/>
                        </a:rPr>
                        <a:t>Early</a:t>
                      </a:r>
                      <a:r>
                        <a:rPr lang="en-US" sz="1100" baseline="0" dirty="0">
                          <a:latin typeface="Times New Roman" panose="02020603050405020304" pitchFamily="18" charset="0"/>
                          <a:cs typeface="Times New Roman" panose="02020603050405020304" pitchFamily="18" charset="0"/>
                        </a:rPr>
                        <a:t> Intervention Program (teen mothers)</a:t>
                      </a:r>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92550572"/>
                  </a:ext>
                </a:extLst>
              </a:tr>
              <a:tr h="308610">
                <a:tc>
                  <a:txBody>
                    <a:bodyPr/>
                    <a:lstStyle/>
                    <a:p>
                      <a:r>
                        <a:rPr lang="en-US" sz="1100" dirty="0">
                          <a:latin typeface="Times New Roman" panose="02020603050405020304" pitchFamily="18" charset="0"/>
                          <a:cs typeface="Times New Roman" panose="02020603050405020304" pitchFamily="18" charset="0"/>
                        </a:rPr>
                        <a:t>Early Head Start Home Visiting</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extLst>
                  <a:ext uri="{0D108BD9-81ED-4DB2-BD59-A6C34878D82A}">
                    <a16:rowId xmlns:a16="http://schemas.microsoft.com/office/drawing/2014/main" val="3699079486"/>
                  </a:ext>
                </a:extLst>
              </a:tr>
              <a:tr h="308610">
                <a:tc>
                  <a:txBody>
                    <a:bodyPr/>
                    <a:lstStyle/>
                    <a:p>
                      <a:r>
                        <a:rPr lang="en-US" sz="1100" dirty="0">
                          <a:latin typeface="Times New Roman" panose="02020603050405020304" pitchFamily="18" charset="0"/>
                          <a:cs typeface="Times New Roman" panose="02020603050405020304" pitchFamily="18" charset="0"/>
                        </a:rPr>
                        <a:t>Early</a:t>
                      </a:r>
                      <a:r>
                        <a:rPr lang="en-US" sz="1100" baseline="0" dirty="0">
                          <a:latin typeface="Times New Roman" panose="02020603050405020304" pitchFamily="18" charset="0"/>
                          <a:cs typeface="Times New Roman" panose="02020603050405020304" pitchFamily="18" charset="0"/>
                        </a:rPr>
                        <a:t> Start (New Zealand)</a:t>
                      </a:r>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extLst>
                  <a:ext uri="{0D108BD9-81ED-4DB2-BD59-A6C34878D82A}">
                    <a16:rowId xmlns:a16="http://schemas.microsoft.com/office/drawing/2014/main" val="595129963"/>
                  </a:ext>
                </a:extLst>
              </a:tr>
              <a:tr h="308610">
                <a:tc>
                  <a:txBody>
                    <a:bodyPr/>
                    <a:lstStyle/>
                    <a:p>
                      <a:r>
                        <a:rPr lang="en-US" sz="1100" dirty="0">
                          <a:latin typeface="Times New Roman" panose="02020603050405020304" pitchFamily="18" charset="0"/>
                          <a:cs typeface="Times New Roman" panose="02020603050405020304" pitchFamily="18" charset="0"/>
                        </a:rPr>
                        <a:t>Family Check-up</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30356010"/>
                  </a:ext>
                </a:extLst>
              </a:tr>
              <a:tr h="308610">
                <a:tc>
                  <a:txBody>
                    <a:bodyPr/>
                    <a:lstStyle/>
                    <a:p>
                      <a:r>
                        <a:rPr lang="en-US" sz="1100" dirty="0">
                          <a:latin typeface="Times New Roman" panose="02020603050405020304" pitchFamily="18" charset="0"/>
                          <a:cs typeface="Times New Roman" panose="02020603050405020304" pitchFamily="18" charset="0"/>
                        </a:rPr>
                        <a:t>Family Connects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38668346"/>
                  </a:ext>
                </a:extLst>
              </a:tr>
              <a:tr h="308610">
                <a:tc>
                  <a:txBody>
                    <a:bodyPr/>
                    <a:lstStyle/>
                    <a:p>
                      <a:r>
                        <a:rPr lang="en-US" sz="1100" dirty="0">
                          <a:latin typeface="Times New Roman" panose="02020603050405020304" pitchFamily="18" charset="0"/>
                          <a:cs typeface="Times New Roman" panose="02020603050405020304" pitchFamily="18" charset="0"/>
                        </a:rPr>
                        <a:t>Family Spirit</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76725269"/>
                  </a:ext>
                </a:extLst>
              </a:tr>
              <a:tr h="308610">
                <a:tc>
                  <a:txBody>
                    <a:bodyPr/>
                    <a:lstStyle/>
                    <a:p>
                      <a:r>
                        <a:rPr lang="en-US" sz="1100" dirty="0">
                          <a:latin typeface="Times New Roman" panose="02020603050405020304" pitchFamily="18" charset="0"/>
                          <a:cs typeface="Times New Roman" panose="02020603050405020304" pitchFamily="18" charset="0"/>
                        </a:rPr>
                        <a:t>Health Access</a:t>
                      </a:r>
                      <a:r>
                        <a:rPr lang="en-US" sz="1100" baseline="0" dirty="0">
                          <a:latin typeface="Times New Roman" panose="02020603050405020304" pitchFamily="18" charset="0"/>
                          <a:cs typeface="Times New Roman" panose="02020603050405020304" pitchFamily="18" charset="0"/>
                        </a:rPr>
                        <a:t> Nurturing Developmental Services</a:t>
                      </a:r>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endParaRPr lang="en-US" sz="1100">
                        <a:latin typeface="Times New Roman" panose="02020603050405020304" pitchFamily="18" charset="0"/>
                        <a:cs typeface="Times New Roman" panose="02020603050405020304" pitchFamily="18" charset="0"/>
                      </a:endParaRP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77876505"/>
                  </a:ext>
                </a:extLst>
              </a:tr>
              <a:tr h="308610">
                <a:tc>
                  <a:txBody>
                    <a:bodyPr/>
                    <a:lstStyle/>
                    <a:p>
                      <a:r>
                        <a:rPr lang="en-US" sz="1100" dirty="0">
                          <a:latin typeface="Times New Roman" panose="02020603050405020304" pitchFamily="18" charset="0"/>
                          <a:cs typeface="Times New Roman" panose="02020603050405020304" pitchFamily="18" charset="0"/>
                        </a:rPr>
                        <a:t>Healthy Beginnings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91454631"/>
                  </a:ext>
                </a:extLst>
              </a:tr>
              <a:tr h="308610">
                <a:tc>
                  <a:txBody>
                    <a:bodyPr/>
                    <a:lstStyle/>
                    <a:p>
                      <a:r>
                        <a:rPr lang="en-US" sz="1100" dirty="0">
                          <a:latin typeface="Times New Roman" panose="02020603050405020304" pitchFamily="18" charset="0"/>
                          <a:cs typeface="Times New Roman" panose="02020603050405020304" pitchFamily="18" charset="0"/>
                        </a:rPr>
                        <a:t>Healthy Families</a:t>
                      </a:r>
                      <a:r>
                        <a:rPr lang="en-US" sz="1100" baseline="0" dirty="0">
                          <a:latin typeface="Times New Roman" panose="02020603050405020304" pitchFamily="18" charset="0"/>
                          <a:cs typeface="Times New Roman" panose="02020603050405020304" pitchFamily="18" charset="0"/>
                        </a:rPr>
                        <a:t> America</a:t>
                      </a:r>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extLst>
                  <a:ext uri="{0D108BD9-81ED-4DB2-BD59-A6C34878D82A}">
                    <a16:rowId xmlns:a16="http://schemas.microsoft.com/office/drawing/2014/main" val="1804021975"/>
                  </a:ext>
                </a:extLst>
              </a:tr>
              <a:tr h="308610">
                <a:tc>
                  <a:txBody>
                    <a:bodyPr/>
                    <a:lstStyle/>
                    <a:p>
                      <a:r>
                        <a:rPr lang="en-US" sz="1100" dirty="0">
                          <a:latin typeface="Times New Roman" panose="02020603050405020304" pitchFamily="18" charset="0"/>
                          <a:cs typeface="Times New Roman" panose="02020603050405020304" pitchFamily="18" charset="0"/>
                        </a:rPr>
                        <a:t>Home Instruction for Parents of Preschool Youngsters</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endParaRPr lang="en-US" sz="110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15832287"/>
                  </a:ext>
                </a:extLst>
              </a:tr>
              <a:tr h="308610">
                <a:tc>
                  <a:txBody>
                    <a:bodyPr/>
                    <a:lstStyle/>
                    <a:p>
                      <a:r>
                        <a:rPr lang="en-US" sz="1100" dirty="0">
                          <a:latin typeface="Times New Roman" panose="02020603050405020304" pitchFamily="18" charset="0"/>
                          <a:cs typeface="Times New Roman" panose="02020603050405020304" pitchFamily="18" charset="0"/>
                        </a:rPr>
                        <a:t>Maternal</a:t>
                      </a:r>
                      <a:r>
                        <a:rPr lang="en-US" sz="1100" baseline="0" dirty="0">
                          <a:latin typeface="Times New Roman" panose="02020603050405020304" pitchFamily="18" charset="0"/>
                          <a:cs typeface="Times New Roman" panose="02020603050405020304" pitchFamily="18" charset="0"/>
                        </a:rPr>
                        <a:t> Early Childhood Sustained HV Program</a:t>
                      </a:r>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 </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03836768"/>
                  </a:ext>
                </a:extLst>
              </a:tr>
              <a:tr h="308610">
                <a:tc>
                  <a:txBody>
                    <a:bodyPr/>
                    <a:lstStyle/>
                    <a:p>
                      <a:r>
                        <a:rPr lang="en-US" sz="1100" dirty="0">
                          <a:latin typeface="Times New Roman" panose="02020603050405020304" pitchFamily="18" charset="0"/>
                          <a:cs typeface="Times New Roman" panose="02020603050405020304" pitchFamily="18" charset="0"/>
                        </a:rPr>
                        <a:t>Minding</a:t>
                      </a:r>
                      <a:r>
                        <a:rPr lang="en-US" sz="1100" baseline="0" dirty="0">
                          <a:latin typeface="Times New Roman" panose="02020603050405020304" pitchFamily="18" charset="0"/>
                          <a:cs typeface="Times New Roman" panose="02020603050405020304" pitchFamily="18" charset="0"/>
                        </a:rPr>
                        <a:t> the Baby</a:t>
                      </a:r>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 </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99638831"/>
                  </a:ext>
                </a:extLst>
              </a:tr>
              <a:tr h="308610">
                <a:tc>
                  <a:txBody>
                    <a:bodyPr/>
                    <a:lstStyle/>
                    <a:p>
                      <a:r>
                        <a:rPr lang="en-US" sz="1100" dirty="0">
                          <a:latin typeface="Times New Roman" panose="02020603050405020304" pitchFamily="18" charset="0"/>
                          <a:cs typeface="Times New Roman" panose="02020603050405020304" pitchFamily="18" charset="0"/>
                        </a:rPr>
                        <a:t>Nurse Family Partnership</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extLst>
                  <a:ext uri="{0D108BD9-81ED-4DB2-BD59-A6C34878D82A}">
                    <a16:rowId xmlns:a16="http://schemas.microsoft.com/office/drawing/2014/main" val="2496792660"/>
                  </a:ext>
                </a:extLst>
              </a:tr>
              <a:tr h="308610">
                <a:tc>
                  <a:txBody>
                    <a:bodyPr/>
                    <a:lstStyle/>
                    <a:p>
                      <a:r>
                        <a:rPr lang="en-US" sz="1100" dirty="0">
                          <a:latin typeface="Times New Roman" panose="02020603050405020304" pitchFamily="18" charset="0"/>
                          <a:cs typeface="Times New Roman" panose="02020603050405020304" pitchFamily="18" charset="0"/>
                        </a:rPr>
                        <a:t>Parents as Teachers</a:t>
                      </a: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endParaRPr lang="en-US" sz="110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extLst>
                  <a:ext uri="{0D108BD9-81ED-4DB2-BD59-A6C34878D82A}">
                    <a16:rowId xmlns:a16="http://schemas.microsoft.com/office/drawing/2014/main" val="1833369416"/>
                  </a:ext>
                </a:extLst>
              </a:tr>
              <a:tr h="377190">
                <a:tc>
                  <a:txBody>
                    <a:bodyPr/>
                    <a:lstStyle/>
                    <a:p>
                      <a:r>
                        <a:rPr lang="en-US" sz="1100" dirty="0">
                          <a:latin typeface="Times New Roman" panose="02020603050405020304" pitchFamily="18" charset="0"/>
                          <a:cs typeface="Times New Roman" panose="02020603050405020304" pitchFamily="18" charset="0"/>
                        </a:rPr>
                        <a:t>Play and Learning Strategies</a:t>
                      </a:r>
                      <a:r>
                        <a:rPr lang="en-US" sz="1100" baseline="0" dirty="0">
                          <a:latin typeface="Times New Roman" panose="02020603050405020304" pitchFamily="18" charset="0"/>
                          <a:cs typeface="Times New Roman" panose="02020603050405020304" pitchFamily="18" charset="0"/>
                        </a:rPr>
                        <a:t> Infant</a:t>
                      </a:r>
                      <a:endParaRPr lang="en-US" sz="1100" dirty="0">
                        <a:latin typeface="Times New Roman" panose="02020603050405020304" pitchFamily="18" charset="0"/>
                        <a:cs typeface="Times New Roman" panose="02020603050405020304" pitchFamily="18" charset="0"/>
                      </a:endParaRPr>
                    </a:p>
                  </a:txBody>
                  <a:tcPr/>
                </a:tc>
                <a:tc>
                  <a:txBody>
                    <a:bodyPr/>
                    <a:lstStyle/>
                    <a:p>
                      <a:endParaRPr lang="en-US" sz="1100">
                        <a:latin typeface="Times New Roman" panose="02020603050405020304" pitchFamily="18" charset="0"/>
                        <a:cs typeface="Times New Roman" panose="02020603050405020304" pitchFamily="18" charset="0"/>
                      </a:endParaRPr>
                    </a:p>
                  </a:txBody>
                  <a:tcPr/>
                </a:tc>
                <a:tc>
                  <a:txBody>
                    <a:bodyPr/>
                    <a:lstStyle/>
                    <a:p>
                      <a:endParaRPr lang="en-US" sz="1100" dirty="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extLst>
                  <a:ext uri="{0D108BD9-81ED-4DB2-BD59-A6C34878D82A}">
                    <a16:rowId xmlns:a16="http://schemas.microsoft.com/office/drawing/2014/main" val="841142857"/>
                  </a:ext>
                </a:extLst>
              </a:tr>
              <a:tr h="308610">
                <a:tc>
                  <a:txBody>
                    <a:bodyPr/>
                    <a:lstStyle/>
                    <a:p>
                      <a:r>
                        <a:rPr lang="en-US" sz="1100" dirty="0">
                          <a:latin typeface="Times New Roman" panose="02020603050405020304" pitchFamily="18" charset="0"/>
                          <a:cs typeface="Times New Roman" panose="02020603050405020304" pitchFamily="18" charset="0"/>
                        </a:rPr>
                        <a:t>Self Care Augmented</a:t>
                      </a:r>
                    </a:p>
                  </a:txBody>
                  <a:tcPr/>
                </a:tc>
                <a:tc>
                  <a:txBody>
                    <a:bodyPr/>
                    <a:lstStyle/>
                    <a:p>
                      <a:endParaRPr lang="en-US" sz="1100">
                        <a:latin typeface="Times New Roman" panose="02020603050405020304" pitchFamily="18" charset="0"/>
                        <a:cs typeface="Times New Roman" panose="02020603050405020304" pitchFamily="18" charset="0"/>
                      </a:endParaRPr>
                    </a:p>
                  </a:txBody>
                  <a:tcPr/>
                </a:tc>
                <a:tc>
                  <a:txBody>
                    <a:bodyPr/>
                    <a:lstStyle/>
                    <a:p>
                      <a:endParaRPr lang="en-US" sz="1100">
                        <a:latin typeface="Times New Roman" panose="02020603050405020304" pitchFamily="18" charset="0"/>
                        <a:cs typeface="Times New Roman" panose="02020603050405020304" pitchFamily="18" charset="0"/>
                      </a:endParaRPr>
                    </a:p>
                  </a:txBody>
                  <a:tcPr/>
                </a:tc>
                <a:tc>
                  <a:txBody>
                    <a:bodyPr/>
                    <a:lstStyle/>
                    <a:p>
                      <a:endParaRPr lang="en-US" sz="1100">
                        <a:latin typeface="Times New Roman" panose="02020603050405020304" pitchFamily="18" charset="0"/>
                        <a:cs typeface="Times New Roman" panose="02020603050405020304" pitchFamily="18" charset="0"/>
                      </a:endParaRPr>
                    </a:p>
                  </a:txBody>
                  <a:tcPr/>
                </a:tc>
                <a:tc>
                  <a:txBody>
                    <a:bodyPr/>
                    <a:lstStyle/>
                    <a:p>
                      <a:r>
                        <a:rPr lang="en-US" sz="1100" dirty="0">
                          <a:latin typeface="Times New Roman" panose="02020603050405020304" pitchFamily="18" charset="0"/>
                          <a:cs typeface="Times New Roman" panose="02020603050405020304" pitchFamily="18" charset="0"/>
                        </a:rPr>
                        <a:t>Yes</a:t>
                      </a:r>
                    </a:p>
                  </a:txBody>
                  <a:tcPr/>
                </a:tc>
                <a:extLst>
                  <a:ext uri="{0D108BD9-81ED-4DB2-BD59-A6C34878D82A}">
                    <a16:rowId xmlns:a16="http://schemas.microsoft.com/office/drawing/2014/main" val="1066130784"/>
                  </a:ext>
                </a:extLst>
              </a:tr>
            </a:tbl>
          </a:graphicData>
        </a:graphic>
      </p:graphicFrame>
      <p:sp>
        <p:nvSpPr>
          <p:cNvPr id="5" name="TextBox 4"/>
          <p:cNvSpPr txBox="1"/>
          <p:nvPr/>
        </p:nvSpPr>
        <p:spPr>
          <a:xfrm>
            <a:off x="7239000" y="6627168"/>
            <a:ext cx="1676400" cy="230832"/>
          </a:xfrm>
          <a:prstGeom prst="rect">
            <a:avLst/>
          </a:prstGeom>
          <a:noFill/>
        </p:spPr>
        <p:txBody>
          <a:bodyPr wrap="square" rtlCol="0">
            <a:spAutoFit/>
          </a:bodyPr>
          <a:lstStyle/>
          <a:p>
            <a:r>
              <a:rPr lang="en-US" sz="900" dirty="0"/>
              <a:t>Fitzgerald &amp; McGreal, in press</a:t>
            </a:r>
          </a:p>
        </p:txBody>
      </p:sp>
    </p:spTree>
    <p:extLst>
      <p:ext uri="{BB962C8B-B14F-4D97-AF65-F5344CB8AC3E}">
        <p14:creationId xmlns:p14="http://schemas.microsoft.com/office/powerpoint/2010/main" val="3267436697"/>
      </p:ext>
    </p:extLst>
  </p:cSld>
  <p:clrMapOvr>
    <a:masterClrMapping/>
  </p:clrMapOvr>
  <p:transition spd="med">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chemeClr val="tx1"/>
                </a:solidFill>
                <a:latin typeface="Times New Roman" panose="02020603050405020304" pitchFamily="18" charset="0"/>
                <a:cs typeface="Times New Roman" panose="02020603050405020304" pitchFamily="18" charset="0"/>
              </a:rPr>
              <a:t>Recommended Person-based (Precision) Interventions:</a:t>
            </a:r>
          </a:p>
        </p:txBody>
      </p:sp>
      <p:sp>
        <p:nvSpPr>
          <p:cNvPr id="3" name="Content Placeholder 2"/>
          <p:cNvSpPr>
            <a:spLocks noGrp="1"/>
          </p:cNvSpPr>
          <p:nvPr>
            <p:ph idx="1"/>
          </p:nvPr>
        </p:nvSpPr>
        <p:spPr>
          <a:xfrm>
            <a:off x="533400" y="1524000"/>
            <a:ext cx="7620000" cy="4191000"/>
          </a:xfrm>
        </p:spPr>
        <p:txBody>
          <a:bodyPr/>
          <a:lstStyle/>
          <a:p>
            <a:r>
              <a:rPr lang="en-US" sz="1800" dirty="0">
                <a:latin typeface="Times New Roman" panose="02020603050405020304" pitchFamily="18" charset="0"/>
                <a:cs typeface="Times New Roman" panose="02020603050405020304" pitchFamily="18" charset="0"/>
              </a:rPr>
              <a:t>Identification of moderators: personality-based risk factors (e.g., impulsivity, depression, anxiety, sensation seeking)</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Adaptive-sequential intervention designs (change over time based on individual’s responses)</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Active engagement of participants in decision making about services received.</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Use of personalized devices for accessibility and real-time assessment (smartphones, wearable GPS units, data capture tools</a:t>
            </a:r>
            <a:r>
              <a:rPr lang="en-US" sz="1800" dirty="0"/>
              <a:t>)</a:t>
            </a:r>
          </a:p>
        </p:txBody>
      </p:sp>
      <p:sp>
        <p:nvSpPr>
          <p:cNvPr id="4" name="Rectangle 3"/>
          <p:cNvSpPr/>
          <p:nvPr/>
        </p:nvSpPr>
        <p:spPr>
          <a:xfrm>
            <a:off x="6553200" y="6172200"/>
            <a:ext cx="1540806" cy="246221"/>
          </a:xfrm>
          <a:prstGeom prst="rect">
            <a:avLst/>
          </a:prstGeom>
        </p:spPr>
        <p:txBody>
          <a:bodyPr wrap="none">
            <a:spAutoFit/>
          </a:bodyPr>
          <a:lstStyle/>
          <a:p>
            <a:pPr>
              <a:spcBef>
                <a:spcPct val="50000"/>
              </a:spcBef>
            </a:pPr>
            <a:r>
              <a:rPr lang="en-US" altLang="en-US" sz="1000" dirty="0"/>
              <a:t>August &amp; </a:t>
            </a:r>
            <a:r>
              <a:rPr lang="en-US" altLang="en-US" sz="1000" dirty="0" err="1"/>
              <a:t>Gewirtz</a:t>
            </a:r>
            <a:r>
              <a:rPr lang="en-US" altLang="en-US" sz="1000" dirty="0"/>
              <a:t> (2019).</a:t>
            </a:r>
            <a:endParaRPr lang="en-US" altLang="en-US" sz="1000" b="1" u="sng" dirty="0"/>
          </a:p>
        </p:txBody>
      </p:sp>
    </p:spTree>
    <p:extLst>
      <p:ext uri="{BB962C8B-B14F-4D97-AF65-F5344CB8AC3E}">
        <p14:creationId xmlns:p14="http://schemas.microsoft.com/office/powerpoint/2010/main" val="4248149584"/>
      </p:ext>
    </p:extLst>
  </p:cSld>
  <p:clrMapOvr>
    <a:masterClrMapping/>
  </p:clrMapOvr>
  <p:transition spd="med">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solidFill>
                  <a:schemeClr val="tx1"/>
                </a:solidFill>
                <a:latin typeface="Times New Roman" panose="02020603050405020304" pitchFamily="18" charset="0"/>
                <a:cs typeface="Times New Roman" panose="02020603050405020304" pitchFamily="18" charset="0"/>
              </a:rPr>
              <a:t>Some Data on U.S. Dads </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a:t>
            </a:r>
            <a:r>
              <a:rPr lang="en-US" sz="2000" dirty="0">
                <a:solidFill>
                  <a:schemeClr val="tx1"/>
                </a:solidFill>
                <a:latin typeface="Times New Roman" panose="02020603050405020304" pitchFamily="18" charset="0"/>
                <a:cs typeface="Times New Roman" panose="02020603050405020304" pitchFamily="18" charset="0"/>
              </a:rPr>
              <a:t>all estimates from  census statistics, 2013</a:t>
            </a:r>
          </a:p>
        </p:txBody>
      </p:sp>
      <p:sp>
        <p:nvSpPr>
          <p:cNvPr id="3" name="Content Placeholder 2"/>
          <p:cNvSpPr>
            <a:spLocks noGrp="1"/>
          </p:cNvSpPr>
          <p:nvPr>
            <p:ph idx="1"/>
          </p:nvPr>
        </p:nvSpPr>
        <p:spPr>
          <a:xfrm>
            <a:off x="685800" y="2057400"/>
            <a:ext cx="8305800" cy="3810000"/>
          </a:xfrm>
        </p:spPr>
        <p:txBody>
          <a:bodyPr/>
          <a:lstStyle/>
          <a:p>
            <a:pPr marL="0" indent="0">
              <a:buNone/>
            </a:pPr>
            <a:r>
              <a:rPr lang="en-US" sz="2000" b="1" dirty="0">
                <a:solidFill>
                  <a:schemeClr val="tx1"/>
                </a:solidFill>
                <a:latin typeface="Times New Roman" panose="02020603050405020304" pitchFamily="18" charset="0"/>
                <a:cs typeface="Times New Roman" panose="02020603050405020304" pitchFamily="18" charset="0"/>
              </a:rPr>
              <a:t>Fathers with Children less than 18 years of age:</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Number of fathers in married-couple families: 24.7 million</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Number of single father households:  2.7 million (2.5 million more than 1960) ;  Most likely: younger, minority, less educated, poorer.</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Stay at home dads:  214,000</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Number of preschoolers cared for by dads during mom’s working hours:  18%</a:t>
            </a:r>
          </a:p>
        </p:txBody>
      </p:sp>
      <p:sp>
        <p:nvSpPr>
          <p:cNvPr id="4" name="TextBox 3"/>
          <p:cNvSpPr txBox="1"/>
          <p:nvPr/>
        </p:nvSpPr>
        <p:spPr>
          <a:xfrm>
            <a:off x="2209800" y="1532456"/>
            <a:ext cx="6705600" cy="400110"/>
          </a:xfrm>
          <a:prstGeom prst="rect">
            <a:avLst/>
          </a:prstGeom>
          <a:noFill/>
        </p:spPr>
        <p:txBody>
          <a:bodyPr wrap="square" rtlCol="0">
            <a:spAutoFit/>
          </a:bodyPr>
          <a:lstStyle/>
          <a:p>
            <a:r>
              <a:rPr lang="en-US" sz="2000" dirty="0">
                <a:cs typeface="Times New Roman" panose="02020603050405020304" pitchFamily="18" charset="0"/>
              </a:rPr>
              <a:t>Number of fathers in the USA: 70.1 million</a:t>
            </a:r>
          </a:p>
        </p:txBody>
      </p:sp>
    </p:spTree>
    <p:extLst>
      <p:ext uri="{BB962C8B-B14F-4D97-AF65-F5344CB8AC3E}">
        <p14:creationId xmlns:p14="http://schemas.microsoft.com/office/powerpoint/2010/main" val="2580256969"/>
      </p:ext>
    </p:extLst>
  </p:cSld>
  <p:clrMapOvr>
    <a:masterClrMapping/>
  </p:clrMapOvr>
  <p:transition spd="med">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6367" y="1447800"/>
            <a:ext cx="7288433" cy="4495800"/>
          </a:xfrm>
          <a:prstGeom prst="rect">
            <a:avLst/>
          </a:prstGeom>
        </p:spPr>
      </p:pic>
      <p:sp>
        <p:nvSpPr>
          <p:cNvPr id="2" name="Title 1"/>
          <p:cNvSpPr>
            <a:spLocks noGrp="1"/>
          </p:cNvSpPr>
          <p:nvPr>
            <p:ph type="title"/>
          </p:nvPr>
        </p:nvSpPr>
        <p:spPr>
          <a:xfrm>
            <a:off x="381000" y="533400"/>
            <a:ext cx="8229600" cy="381000"/>
          </a:xfrm>
        </p:spPr>
        <p:txBody>
          <a:bodyPr/>
          <a:lstStyle/>
          <a:p>
            <a:r>
              <a:rPr lang="en-US" sz="1800" dirty="0">
                <a:solidFill>
                  <a:schemeClr val="tx1"/>
                </a:solidFill>
                <a:latin typeface="+mn-lt"/>
              </a:rPr>
              <a:t>Conceptual Framework to Guide Father Involvement Research</a:t>
            </a:r>
          </a:p>
        </p:txBody>
      </p:sp>
      <p:sp>
        <p:nvSpPr>
          <p:cNvPr id="3" name="TextBox 2"/>
          <p:cNvSpPr txBox="1"/>
          <p:nvPr/>
        </p:nvSpPr>
        <p:spPr>
          <a:xfrm>
            <a:off x="457199" y="6324600"/>
            <a:ext cx="8305800" cy="276999"/>
          </a:xfrm>
          <a:prstGeom prst="rect">
            <a:avLst/>
          </a:prstGeom>
          <a:noFill/>
        </p:spPr>
        <p:txBody>
          <a:bodyPr wrap="square" rtlCol="0">
            <a:spAutoFit/>
          </a:bodyPr>
          <a:lstStyle/>
          <a:p>
            <a:r>
              <a:rPr lang="en-US" sz="1200" dirty="0"/>
              <a:t>Cabrera, N., Fitzgerald, H. E., Bradley, R. &amp; Roggman, L,. (2014), </a:t>
            </a:r>
          </a:p>
        </p:txBody>
      </p:sp>
    </p:spTree>
    <p:extLst>
      <p:ext uri="{BB962C8B-B14F-4D97-AF65-F5344CB8AC3E}">
        <p14:creationId xmlns:p14="http://schemas.microsoft.com/office/powerpoint/2010/main" val="382286736"/>
      </p:ext>
    </p:extLst>
  </p:cSld>
  <p:clrMapOvr>
    <a:masterClrMapping/>
  </p:clrMapOvr>
  <p:transition spd="med">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305800" cy="461665"/>
          </a:xfrm>
          <a:prstGeom prst="rect">
            <a:avLst/>
          </a:prstGeom>
          <a:noFill/>
        </p:spPr>
        <p:txBody>
          <a:bodyPr wrap="square" rtlCol="0">
            <a:spAutoFit/>
          </a:bodyPr>
          <a:lstStyle/>
          <a:p>
            <a:r>
              <a:rPr lang="en-US" dirty="0">
                <a:cs typeface="Times New Roman" panose="02020603050405020304" pitchFamily="18" charset="0"/>
              </a:rPr>
              <a:t>Father Absence is Related to Son’s Negative Pathways:</a:t>
            </a:r>
          </a:p>
        </p:txBody>
      </p:sp>
      <p:graphicFrame>
        <p:nvGraphicFramePr>
          <p:cNvPr id="6" name="Table 5"/>
          <p:cNvGraphicFramePr>
            <a:graphicFrameLocks noGrp="1"/>
          </p:cNvGraphicFramePr>
          <p:nvPr>
            <p:extLst/>
          </p:nvPr>
        </p:nvGraphicFramePr>
        <p:xfrm>
          <a:off x="228600" y="914400"/>
          <a:ext cx="3581400" cy="2966720"/>
        </p:xfrm>
        <a:graphic>
          <a:graphicData uri="http://schemas.openxmlformats.org/drawingml/2006/table">
            <a:tbl>
              <a:tblPr firstRow="1" bandRow="1">
                <a:tableStyleId>{5C22544A-7EE6-4342-B048-85BDC9FD1C3A}</a:tableStyleId>
              </a:tblPr>
              <a:tblGrid>
                <a:gridCol w="3581400">
                  <a:extLst>
                    <a:ext uri="{9D8B030D-6E8A-4147-A177-3AD203B41FA5}">
                      <a16:colId xmlns:a16="http://schemas.microsoft.com/office/drawing/2014/main" val="722683091"/>
                    </a:ext>
                  </a:extLst>
                </a:gridCol>
              </a:tblGrid>
              <a:tr h="370840">
                <a:tc>
                  <a:txBody>
                    <a:bodyPr/>
                    <a:lstStyle/>
                    <a:p>
                      <a:r>
                        <a:rPr lang="en-US" sz="1400" dirty="0">
                          <a:solidFill>
                            <a:schemeClr val="tx1"/>
                          </a:solidFill>
                          <a:latin typeface="Times New Roman" panose="02020603050405020304" pitchFamily="18" charset="0"/>
                          <a:cs typeface="Times New Roman" panose="02020603050405020304" pitchFamily="18" charset="0"/>
                        </a:rPr>
                        <a:t>Cognitive</a:t>
                      </a:r>
                      <a:r>
                        <a:rPr lang="en-US" sz="1400" baseline="0" dirty="0">
                          <a:solidFill>
                            <a:schemeClr val="tx1"/>
                          </a:solidFill>
                          <a:latin typeface="Times New Roman" panose="02020603050405020304" pitchFamily="18" charset="0"/>
                          <a:cs typeface="Times New Roman" panose="02020603050405020304" pitchFamily="18" charset="0"/>
                        </a:rPr>
                        <a:t> Development</a:t>
                      </a:r>
                      <a:endParaRPr lang="en-US" sz="1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62045135"/>
                  </a:ext>
                </a:extLst>
              </a:tr>
              <a:tr h="370840">
                <a:tc>
                  <a:txBody>
                    <a:bodyPr/>
                    <a:lstStyle/>
                    <a:p>
                      <a:r>
                        <a:rPr lang="en-US" sz="1400" dirty="0">
                          <a:latin typeface="Times New Roman" panose="02020603050405020304" pitchFamily="18" charset="0"/>
                          <a:cs typeface="Times New Roman" panose="02020603050405020304" pitchFamily="18" charset="0"/>
                        </a:rPr>
                        <a:t>Poor school</a:t>
                      </a:r>
                      <a:r>
                        <a:rPr lang="en-US" sz="1400" baseline="0" dirty="0">
                          <a:latin typeface="Times New Roman" panose="02020603050405020304" pitchFamily="18" charset="0"/>
                          <a:cs typeface="Times New Roman" panose="02020603050405020304" pitchFamily="18" charset="0"/>
                        </a:rPr>
                        <a:t> achievement</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88072435"/>
                  </a:ext>
                </a:extLst>
              </a:tr>
              <a:tr h="370840">
                <a:tc>
                  <a:txBody>
                    <a:bodyPr/>
                    <a:lstStyle/>
                    <a:p>
                      <a:r>
                        <a:rPr lang="en-US" sz="1400" dirty="0">
                          <a:latin typeface="Times New Roman" panose="02020603050405020304" pitchFamily="18" charset="0"/>
                          <a:cs typeface="Times New Roman" panose="02020603050405020304" pitchFamily="18" charset="0"/>
                        </a:rPr>
                        <a:t>Lower scores on intelligence tests</a:t>
                      </a:r>
                    </a:p>
                  </a:txBody>
                  <a:tcPr/>
                </a:tc>
                <a:extLst>
                  <a:ext uri="{0D108BD9-81ED-4DB2-BD59-A6C34878D82A}">
                    <a16:rowId xmlns:a16="http://schemas.microsoft.com/office/drawing/2014/main" val="1696015787"/>
                  </a:ext>
                </a:extLst>
              </a:tr>
              <a:tr h="370840">
                <a:tc>
                  <a:txBody>
                    <a:bodyPr/>
                    <a:lstStyle/>
                    <a:p>
                      <a:r>
                        <a:rPr lang="en-US" sz="1400" dirty="0">
                          <a:latin typeface="Times New Roman" panose="02020603050405020304" pitchFamily="18" charset="0"/>
                          <a:cs typeface="Times New Roman" panose="02020603050405020304" pitchFamily="18" charset="0"/>
                        </a:rPr>
                        <a:t>Lower grade point averages</a:t>
                      </a:r>
                    </a:p>
                  </a:txBody>
                  <a:tcPr/>
                </a:tc>
                <a:extLst>
                  <a:ext uri="{0D108BD9-81ED-4DB2-BD59-A6C34878D82A}">
                    <a16:rowId xmlns:a16="http://schemas.microsoft.com/office/drawing/2014/main" val="2308291668"/>
                  </a:ext>
                </a:extLst>
              </a:tr>
              <a:tr h="370840">
                <a:tc>
                  <a:txBody>
                    <a:bodyPr/>
                    <a:lstStyle/>
                    <a:p>
                      <a:r>
                        <a:rPr lang="en-US" sz="1400" dirty="0">
                          <a:latin typeface="Times New Roman" panose="02020603050405020304" pitchFamily="18" charset="0"/>
                          <a:cs typeface="Times New Roman" panose="02020603050405020304" pitchFamily="18" charset="0"/>
                        </a:rPr>
                        <a:t>Trouble</a:t>
                      </a:r>
                      <a:r>
                        <a:rPr lang="en-US" sz="1400" baseline="0" dirty="0">
                          <a:latin typeface="Times New Roman" panose="02020603050405020304" pitchFamily="18" charset="0"/>
                          <a:cs typeface="Times New Roman" panose="02020603050405020304" pitchFamily="18" charset="0"/>
                        </a:rPr>
                        <a:t> with mathematical and puzzle tasks</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42480476"/>
                  </a:ext>
                </a:extLst>
              </a:tr>
              <a:tr h="370840">
                <a:tc>
                  <a:txBody>
                    <a:bodyPr/>
                    <a:lstStyle/>
                    <a:p>
                      <a:r>
                        <a:rPr lang="en-US" sz="1400" dirty="0">
                          <a:latin typeface="Times New Roman" panose="02020603050405020304" pitchFamily="18" charset="0"/>
                          <a:cs typeface="Times New Roman" panose="02020603050405020304" pitchFamily="18" charset="0"/>
                        </a:rPr>
                        <a:t>Higher likelihood of being expelled,</a:t>
                      </a:r>
                      <a:r>
                        <a:rPr lang="en-US" sz="1400" baseline="0" dirty="0">
                          <a:latin typeface="Times New Roman" panose="02020603050405020304" pitchFamily="18" charset="0"/>
                          <a:cs typeface="Times New Roman" panose="02020603050405020304" pitchFamily="18" charset="0"/>
                        </a:rPr>
                        <a:t> drop out</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05929625"/>
                  </a:ext>
                </a:extLst>
              </a:tr>
              <a:tr h="370840">
                <a:tc>
                  <a:txBody>
                    <a:bodyPr/>
                    <a:lstStyle/>
                    <a:p>
                      <a:r>
                        <a:rPr lang="en-US" sz="1400" dirty="0">
                          <a:latin typeface="Times New Roman" panose="02020603050405020304" pitchFamily="18" charset="0"/>
                          <a:cs typeface="Times New Roman" panose="02020603050405020304" pitchFamily="18" charset="0"/>
                        </a:rPr>
                        <a:t>Lower higher education attainment.</a:t>
                      </a:r>
                    </a:p>
                  </a:txBody>
                  <a:tcPr/>
                </a:tc>
                <a:extLst>
                  <a:ext uri="{0D108BD9-81ED-4DB2-BD59-A6C34878D82A}">
                    <a16:rowId xmlns:a16="http://schemas.microsoft.com/office/drawing/2014/main" val="4059740853"/>
                  </a:ext>
                </a:extLst>
              </a:tr>
              <a:tr h="370840">
                <a:tc>
                  <a:txBody>
                    <a:bodyPr/>
                    <a:lstStyle/>
                    <a:p>
                      <a:endParaRPr lang="en-US" sz="1600" dirty="0">
                        <a:latin typeface="+mj-lt"/>
                      </a:endParaRPr>
                    </a:p>
                  </a:txBody>
                  <a:tcPr/>
                </a:tc>
                <a:extLst>
                  <a:ext uri="{0D108BD9-81ED-4DB2-BD59-A6C34878D82A}">
                    <a16:rowId xmlns:a16="http://schemas.microsoft.com/office/drawing/2014/main" val="756840251"/>
                  </a:ext>
                </a:extLst>
              </a:tr>
            </a:tbl>
          </a:graphicData>
        </a:graphic>
      </p:graphicFrame>
      <p:graphicFrame>
        <p:nvGraphicFramePr>
          <p:cNvPr id="8" name="Table 7"/>
          <p:cNvGraphicFramePr>
            <a:graphicFrameLocks noGrp="1"/>
          </p:cNvGraphicFramePr>
          <p:nvPr>
            <p:extLst/>
          </p:nvPr>
        </p:nvGraphicFramePr>
        <p:xfrm>
          <a:off x="228600" y="4038601"/>
          <a:ext cx="3505200" cy="26720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482068639"/>
                    </a:ext>
                  </a:extLst>
                </a:gridCol>
              </a:tblGrid>
              <a:tr h="447040">
                <a:tc>
                  <a:txBody>
                    <a:bodyPr/>
                    <a:lstStyle/>
                    <a:p>
                      <a:r>
                        <a:rPr lang="en-US" sz="1400" dirty="0">
                          <a:solidFill>
                            <a:schemeClr val="tx1"/>
                          </a:solidFill>
                          <a:latin typeface="Times New Roman" panose="02020603050405020304" pitchFamily="18" charset="0"/>
                          <a:cs typeface="Times New Roman" panose="02020603050405020304" pitchFamily="18" charset="0"/>
                        </a:rPr>
                        <a:t>Social, Emotional and Moral Development</a:t>
                      </a:r>
                    </a:p>
                  </a:txBody>
                  <a:tcPr/>
                </a:tc>
                <a:extLst>
                  <a:ext uri="{0D108BD9-81ED-4DB2-BD59-A6C34878D82A}">
                    <a16:rowId xmlns:a16="http://schemas.microsoft.com/office/drawing/2014/main" val="991082334"/>
                  </a:ext>
                </a:extLst>
              </a:tr>
              <a:tr h="370840">
                <a:tc>
                  <a:txBody>
                    <a:bodyPr/>
                    <a:lstStyle/>
                    <a:p>
                      <a:r>
                        <a:rPr lang="en-US" sz="1400" dirty="0">
                          <a:latin typeface="Times New Roman" panose="02020603050405020304" pitchFamily="18" charset="0"/>
                          <a:cs typeface="Times New Roman" panose="02020603050405020304" pitchFamily="18" charset="0"/>
                        </a:rPr>
                        <a:t>Poor</a:t>
                      </a:r>
                      <a:r>
                        <a:rPr lang="en-US" sz="1400" baseline="0" dirty="0">
                          <a:latin typeface="Times New Roman" panose="02020603050405020304" pitchFamily="18" charset="0"/>
                          <a:cs typeface="Times New Roman" panose="02020603050405020304" pitchFamily="18" charset="0"/>
                        </a:rPr>
                        <a:t> moral development</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56216033"/>
                  </a:ext>
                </a:extLst>
              </a:tr>
              <a:tr h="370840">
                <a:tc>
                  <a:txBody>
                    <a:bodyPr/>
                    <a:lstStyle/>
                    <a:p>
                      <a:r>
                        <a:rPr lang="en-US" sz="1400" dirty="0">
                          <a:latin typeface="Times New Roman" panose="02020603050405020304" pitchFamily="18" charset="0"/>
                          <a:cs typeface="Times New Roman" panose="02020603050405020304" pitchFamily="18" charset="0"/>
                        </a:rPr>
                        <a:t>Difficulty delaying gratification</a:t>
                      </a:r>
                    </a:p>
                  </a:txBody>
                  <a:tcPr/>
                </a:tc>
                <a:extLst>
                  <a:ext uri="{0D108BD9-81ED-4DB2-BD59-A6C34878D82A}">
                    <a16:rowId xmlns:a16="http://schemas.microsoft.com/office/drawing/2014/main" val="3676392564"/>
                  </a:ext>
                </a:extLst>
              </a:tr>
              <a:tr h="370840">
                <a:tc>
                  <a:txBody>
                    <a:bodyPr/>
                    <a:lstStyle/>
                    <a:p>
                      <a:r>
                        <a:rPr lang="en-US" sz="1400" dirty="0">
                          <a:latin typeface="Times New Roman" panose="02020603050405020304" pitchFamily="18" charset="0"/>
                          <a:cs typeface="Times New Roman" panose="02020603050405020304" pitchFamily="18" charset="0"/>
                        </a:rPr>
                        <a:t>More impulsivity</a:t>
                      </a:r>
                    </a:p>
                  </a:txBody>
                  <a:tcPr/>
                </a:tc>
                <a:extLst>
                  <a:ext uri="{0D108BD9-81ED-4DB2-BD59-A6C34878D82A}">
                    <a16:rowId xmlns:a16="http://schemas.microsoft.com/office/drawing/2014/main" val="573792687"/>
                  </a:ext>
                </a:extLst>
              </a:tr>
              <a:tr h="370840">
                <a:tc>
                  <a:txBody>
                    <a:bodyPr/>
                    <a:lstStyle/>
                    <a:p>
                      <a:r>
                        <a:rPr lang="en-US" sz="1400" dirty="0">
                          <a:latin typeface="Times New Roman" panose="02020603050405020304" pitchFamily="18" charset="0"/>
                          <a:cs typeface="Times New Roman" panose="02020603050405020304" pitchFamily="18" charset="0"/>
                        </a:rPr>
                        <a:t>A weaker sense</a:t>
                      </a:r>
                      <a:r>
                        <a:rPr lang="en-US" sz="1400" baseline="0" dirty="0">
                          <a:latin typeface="Times New Roman" panose="02020603050405020304" pitchFamily="18" charset="0"/>
                          <a:cs typeface="Times New Roman" panose="02020603050405020304" pitchFamily="18" charset="0"/>
                        </a:rPr>
                        <a:t> of right and wrong</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25422643"/>
                  </a:ext>
                </a:extLst>
              </a:tr>
              <a:tr h="370840">
                <a:tc>
                  <a:txBody>
                    <a:bodyPr/>
                    <a:lstStyle/>
                    <a:p>
                      <a:r>
                        <a:rPr lang="en-US" sz="1400" dirty="0">
                          <a:latin typeface="Times New Roman" panose="02020603050405020304" pitchFamily="18" charset="0"/>
                          <a:cs typeface="Times New Roman" panose="02020603050405020304" pitchFamily="18" charset="0"/>
                        </a:rPr>
                        <a:t>Social and emotional maladjustment</a:t>
                      </a:r>
                    </a:p>
                  </a:txBody>
                  <a:tcPr/>
                </a:tc>
                <a:extLst>
                  <a:ext uri="{0D108BD9-81ED-4DB2-BD59-A6C34878D82A}">
                    <a16:rowId xmlns:a16="http://schemas.microsoft.com/office/drawing/2014/main" val="2142464692"/>
                  </a:ext>
                </a:extLst>
              </a:tr>
              <a:tr h="370840">
                <a:tc>
                  <a:txBody>
                    <a:bodyPr/>
                    <a:lstStyle/>
                    <a:p>
                      <a:r>
                        <a:rPr lang="en-US" sz="1400" dirty="0">
                          <a:latin typeface="Times New Roman" panose="02020603050405020304" pitchFamily="18" charset="0"/>
                          <a:cs typeface="Times New Roman" panose="02020603050405020304" pitchFamily="18" charset="0"/>
                        </a:rPr>
                        <a:t>Conduct and anxiety disorders</a:t>
                      </a:r>
                    </a:p>
                  </a:txBody>
                  <a:tcPr/>
                </a:tc>
                <a:extLst>
                  <a:ext uri="{0D108BD9-81ED-4DB2-BD59-A6C34878D82A}">
                    <a16:rowId xmlns:a16="http://schemas.microsoft.com/office/drawing/2014/main" val="2951478800"/>
                  </a:ext>
                </a:extLst>
              </a:tr>
            </a:tbl>
          </a:graphicData>
        </a:graphic>
      </p:graphicFrame>
      <p:graphicFrame>
        <p:nvGraphicFramePr>
          <p:cNvPr id="9" name="Table 8"/>
          <p:cNvGraphicFramePr>
            <a:graphicFrameLocks noGrp="1"/>
          </p:cNvGraphicFramePr>
          <p:nvPr>
            <p:extLst/>
          </p:nvPr>
        </p:nvGraphicFramePr>
        <p:xfrm>
          <a:off x="4114800" y="1905000"/>
          <a:ext cx="4648200" cy="3708400"/>
        </p:xfrm>
        <a:graphic>
          <a:graphicData uri="http://schemas.openxmlformats.org/drawingml/2006/table">
            <a:tbl>
              <a:tblPr firstRow="1" bandRow="1">
                <a:tableStyleId>{5C22544A-7EE6-4342-B048-85BDC9FD1C3A}</a:tableStyleId>
              </a:tblPr>
              <a:tblGrid>
                <a:gridCol w="4648200">
                  <a:extLst>
                    <a:ext uri="{9D8B030D-6E8A-4147-A177-3AD203B41FA5}">
                      <a16:colId xmlns:a16="http://schemas.microsoft.com/office/drawing/2014/main" val="1132307207"/>
                    </a:ext>
                  </a:extLst>
                </a:gridCol>
              </a:tblGrid>
              <a:tr h="370840">
                <a:tc>
                  <a:txBody>
                    <a:bodyPr/>
                    <a:lstStyle/>
                    <a:p>
                      <a:r>
                        <a:rPr lang="en-US" sz="1400" b="1" dirty="0">
                          <a:solidFill>
                            <a:schemeClr val="tx1"/>
                          </a:solidFill>
                          <a:latin typeface="Times New Roman" panose="02020603050405020304" pitchFamily="18" charset="0"/>
                          <a:cs typeface="Times New Roman" panose="02020603050405020304" pitchFamily="18" charset="0"/>
                        </a:rPr>
                        <a:t>Developmental</a:t>
                      </a:r>
                      <a:r>
                        <a:rPr lang="en-US" sz="1400" b="1" baseline="0" dirty="0">
                          <a:solidFill>
                            <a:schemeClr val="tx1"/>
                          </a:solidFill>
                          <a:latin typeface="Times New Roman" panose="02020603050405020304" pitchFamily="18" charset="0"/>
                          <a:cs typeface="Times New Roman" panose="02020603050405020304" pitchFamily="18" charset="0"/>
                        </a:rPr>
                        <a:t> Psychopathology</a:t>
                      </a:r>
                      <a:endParaRPr lang="en-US" sz="1400"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7925103"/>
                  </a:ext>
                </a:extLst>
              </a:tr>
              <a:tr h="370840">
                <a:tc>
                  <a:txBody>
                    <a:bodyPr/>
                    <a:lstStyle/>
                    <a:p>
                      <a:r>
                        <a:rPr lang="en-US" sz="1400" dirty="0">
                          <a:latin typeface="Times New Roman" panose="02020603050405020304" pitchFamily="18" charset="0"/>
                          <a:cs typeface="Times New Roman" panose="02020603050405020304" pitchFamily="18" charset="0"/>
                        </a:rPr>
                        <a:t>Suicide</a:t>
                      </a:r>
                    </a:p>
                  </a:txBody>
                  <a:tcPr/>
                </a:tc>
                <a:extLst>
                  <a:ext uri="{0D108BD9-81ED-4DB2-BD59-A6C34878D82A}">
                    <a16:rowId xmlns:a16="http://schemas.microsoft.com/office/drawing/2014/main" val="862040559"/>
                  </a:ext>
                </a:extLst>
              </a:tr>
              <a:tr h="370840">
                <a:tc>
                  <a:txBody>
                    <a:bodyPr/>
                    <a:lstStyle/>
                    <a:p>
                      <a:r>
                        <a:rPr lang="en-US" sz="1400" dirty="0">
                          <a:latin typeface="Times New Roman" panose="02020603050405020304" pitchFamily="18" charset="0"/>
                          <a:cs typeface="Times New Roman" panose="02020603050405020304" pitchFamily="18" charset="0"/>
                        </a:rPr>
                        <a:t>Deviant peer group selections</a:t>
                      </a:r>
                    </a:p>
                  </a:txBody>
                  <a:tcPr/>
                </a:tc>
                <a:extLst>
                  <a:ext uri="{0D108BD9-81ED-4DB2-BD59-A6C34878D82A}">
                    <a16:rowId xmlns:a16="http://schemas.microsoft.com/office/drawing/2014/main" val="854417956"/>
                  </a:ext>
                </a:extLst>
              </a:tr>
              <a:tr h="370840">
                <a:tc>
                  <a:txBody>
                    <a:bodyPr/>
                    <a:lstStyle/>
                    <a:p>
                      <a:r>
                        <a:rPr lang="en-US" sz="1400" dirty="0">
                          <a:latin typeface="Times New Roman" panose="02020603050405020304" pitchFamily="18" charset="0"/>
                          <a:cs typeface="Times New Roman" panose="02020603050405020304" pitchFamily="18" charset="0"/>
                        </a:rPr>
                        <a:t>High rates of physical and sexual</a:t>
                      </a:r>
                      <a:r>
                        <a:rPr lang="en-US" sz="1400" baseline="0" dirty="0">
                          <a:latin typeface="Times New Roman" panose="02020603050405020304" pitchFamily="18" charset="0"/>
                          <a:cs typeface="Times New Roman" panose="02020603050405020304" pitchFamily="18" charset="0"/>
                        </a:rPr>
                        <a:t> abuse</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33825106"/>
                  </a:ext>
                </a:extLst>
              </a:tr>
              <a:tr h="370840">
                <a:tc>
                  <a:txBody>
                    <a:bodyPr/>
                    <a:lstStyle/>
                    <a:p>
                      <a:r>
                        <a:rPr lang="en-US" sz="1400" dirty="0">
                          <a:latin typeface="Times New Roman" panose="02020603050405020304" pitchFamily="18" charset="0"/>
                          <a:cs typeface="Times New Roman" panose="02020603050405020304" pitchFamily="18" charset="0"/>
                        </a:rPr>
                        <a:t>Highe</a:t>
                      </a:r>
                      <a:r>
                        <a:rPr lang="en-US" sz="1400" baseline="0" dirty="0">
                          <a:latin typeface="Times New Roman" panose="02020603050405020304" pitchFamily="18" charset="0"/>
                          <a:cs typeface="Times New Roman" panose="02020603050405020304" pitchFamily="18" charset="0"/>
                        </a:rPr>
                        <a:t>r rates of aggression, bullying, and antisocial behavior</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24945238"/>
                  </a:ext>
                </a:extLst>
              </a:tr>
              <a:tr h="370840">
                <a:tc>
                  <a:txBody>
                    <a:bodyPr/>
                    <a:lstStyle/>
                    <a:p>
                      <a:r>
                        <a:rPr lang="en-US" sz="1400" dirty="0">
                          <a:latin typeface="Times New Roman" panose="02020603050405020304" pitchFamily="18" charset="0"/>
                          <a:cs typeface="Times New Roman" panose="02020603050405020304" pitchFamily="18" charset="0"/>
                        </a:rPr>
                        <a:t>Higher</a:t>
                      </a:r>
                      <a:r>
                        <a:rPr lang="en-US" sz="1400" baseline="0" dirty="0">
                          <a:latin typeface="Times New Roman" panose="02020603050405020304" pitchFamily="18" charset="0"/>
                          <a:cs typeface="Times New Roman" panose="02020603050405020304" pitchFamily="18" charset="0"/>
                        </a:rPr>
                        <a:t> rates of involvement with the criminal justice system</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10961424"/>
                  </a:ext>
                </a:extLst>
              </a:tr>
              <a:tr h="370840">
                <a:tc>
                  <a:txBody>
                    <a:bodyPr/>
                    <a:lstStyle/>
                    <a:p>
                      <a:r>
                        <a:rPr lang="en-US" sz="1400" dirty="0">
                          <a:latin typeface="Times New Roman" panose="02020603050405020304" pitchFamily="18" charset="0"/>
                          <a:cs typeface="Times New Roman" panose="02020603050405020304" pitchFamily="18" charset="0"/>
                        </a:rPr>
                        <a:t>Higher rates</a:t>
                      </a:r>
                      <a:r>
                        <a:rPr lang="en-US" sz="1400" baseline="0" dirty="0">
                          <a:latin typeface="Times New Roman" panose="02020603050405020304" pitchFamily="18" charset="0"/>
                          <a:cs typeface="Times New Roman" panose="02020603050405020304" pitchFamily="18" charset="0"/>
                        </a:rPr>
                        <a:t> of alcohol and other drug problems</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47151161"/>
                  </a:ext>
                </a:extLst>
              </a:tr>
              <a:tr h="370840">
                <a:tc>
                  <a:txBody>
                    <a:bodyPr/>
                    <a:lstStyle/>
                    <a:p>
                      <a:r>
                        <a:rPr lang="en-US" sz="1400" dirty="0">
                          <a:latin typeface="Times New Roman" panose="02020603050405020304" pitchFamily="18" charset="0"/>
                          <a:cs typeface="Times New Roman" panose="02020603050405020304" pitchFamily="18" charset="0"/>
                        </a:rPr>
                        <a:t>Earlier onset</a:t>
                      </a:r>
                      <a:r>
                        <a:rPr lang="en-US" sz="1400" baseline="0" dirty="0">
                          <a:latin typeface="Times New Roman" panose="02020603050405020304" pitchFamily="18" charset="0"/>
                          <a:cs typeface="Times New Roman" panose="02020603050405020304" pitchFamily="18" charset="0"/>
                        </a:rPr>
                        <a:t> of sexual intercourse, smoking and AUD</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71945899"/>
                  </a:ext>
                </a:extLst>
              </a:tr>
              <a:tr h="370840">
                <a:tc>
                  <a:txBody>
                    <a:bodyPr/>
                    <a:lstStyle/>
                    <a:p>
                      <a:r>
                        <a:rPr lang="en-US" sz="1400" dirty="0">
                          <a:latin typeface="Times New Roman" panose="02020603050405020304" pitchFamily="18" charset="0"/>
                          <a:cs typeface="Times New Roman" panose="02020603050405020304" pitchFamily="18" charset="0"/>
                        </a:rPr>
                        <a:t>Higher probability of possessing weapons</a:t>
                      </a:r>
                    </a:p>
                  </a:txBody>
                  <a:tcPr/>
                </a:tc>
                <a:extLst>
                  <a:ext uri="{0D108BD9-81ED-4DB2-BD59-A6C34878D82A}">
                    <a16:rowId xmlns:a16="http://schemas.microsoft.com/office/drawing/2014/main" val="89924227"/>
                  </a:ext>
                </a:extLst>
              </a:tr>
              <a:tr h="370840">
                <a:tc>
                  <a:txBody>
                    <a:bodyPr/>
                    <a:lstStyle/>
                    <a:p>
                      <a:endParaRPr lang="en-US" sz="1400" dirty="0">
                        <a:latin typeface="+mj-lt"/>
                      </a:endParaRPr>
                    </a:p>
                  </a:txBody>
                  <a:tcPr/>
                </a:tc>
                <a:extLst>
                  <a:ext uri="{0D108BD9-81ED-4DB2-BD59-A6C34878D82A}">
                    <a16:rowId xmlns:a16="http://schemas.microsoft.com/office/drawing/2014/main" val="1940171883"/>
                  </a:ext>
                </a:extLst>
              </a:tr>
            </a:tbl>
          </a:graphicData>
        </a:graphic>
      </p:graphicFrame>
    </p:spTree>
    <p:extLst>
      <p:ext uri="{BB962C8B-B14F-4D97-AF65-F5344CB8AC3E}">
        <p14:creationId xmlns:p14="http://schemas.microsoft.com/office/powerpoint/2010/main" val="156211550"/>
      </p:ext>
    </p:extLst>
  </p:cSld>
  <p:clrMapOvr>
    <a:masterClrMapping/>
  </p:clrMapOvr>
  <p:transition spd="med">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305800" cy="400110"/>
          </a:xfrm>
          <a:prstGeom prst="rect">
            <a:avLst/>
          </a:prstGeom>
          <a:noFill/>
        </p:spPr>
        <p:txBody>
          <a:bodyPr wrap="square" rtlCol="0">
            <a:spAutoFit/>
          </a:bodyPr>
          <a:lstStyle/>
          <a:p>
            <a:r>
              <a:rPr lang="en-US" sz="2000" dirty="0">
                <a:latin typeface="+mn-lt"/>
              </a:rPr>
              <a:t>Positive Father Involvement is Associated with</a:t>
            </a:r>
          </a:p>
        </p:txBody>
      </p:sp>
      <p:graphicFrame>
        <p:nvGraphicFramePr>
          <p:cNvPr id="4" name="Table 3"/>
          <p:cNvGraphicFramePr>
            <a:graphicFrameLocks noGrp="1"/>
          </p:cNvGraphicFramePr>
          <p:nvPr>
            <p:extLst>
              <p:ext uri="{D42A27DB-BD31-4B8C-83A1-F6EECF244321}">
                <p14:modId xmlns:p14="http://schemas.microsoft.com/office/powerpoint/2010/main" val="2342513537"/>
              </p:ext>
            </p:extLst>
          </p:nvPr>
        </p:nvGraphicFramePr>
        <p:xfrm>
          <a:off x="457200" y="990600"/>
          <a:ext cx="3886200" cy="252984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3518446470"/>
                    </a:ext>
                  </a:extLst>
                </a:gridCol>
              </a:tblGrid>
              <a:tr h="142240">
                <a:tc>
                  <a:txBody>
                    <a:bodyPr/>
                    <a:lstStyle/>
                    <a:p>
                      <a:r>
                        <a:rPr lang="en-US" sz="1400" dirty="0">
                          <a:solidFill>
                            <a:schemeClr val="tx1"/>
                          </a:solidFill>
                          <a:latin typeface="Times New Roman" panose="02020603050405020304" pitchFamily="18" charset="0"/>
                          <a:cs typeface="Times New Roman" panose="02020603050405020304" pitchFamily="18" charset="0"/>
                        </a:rPr>
                        <a:t>Language and Cognitive</a:t>
                      </a:r>
                      <a:r>
                        <a:rPr lang="en-US" sz="1400" baseline="0" dirty="0">
                          <a:solidFill>
                            <a:schemeClr val="tx1"/>
                          </a:solidFill>
                          <a:latin typeface="Times New Roman" panose="02020603050405020304" pitchFamily="18" charset="0"/>
                          <a:cs typeface="Times New Roman" panose="02020603050405020304" pitchFamily="18" charset="0"/>
                        </a:rPr>
                        <a:t> Development</a:t>
                      </a:r>
                      <a:endParaRPr lang="en-US" sz="1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90233437"/>
                  </a:ext>
                </a:extLst>
              </a:tr>
              <a:tr h="370840">
                <a:tc>
                  <a:txBody>
                    <a:bodyPr/>
                    <a:lstStyle/>
                    <a:p>
                      <a:r>
                        <a:rPr lang="en-US" sz="1400" dirty="0">
                          <a:latin typeface="Times New Roman" panose="02020603050405020304" pitchFamily="18" charset="0"/>
                          <a:cs typeface="Times New Roman" panose="02020603050405020304" pitchFamily="18" charset="0"/>
                        </a:rPr>
                        <a:t>More use of 5-W questions in language interactions</a:t>
                      </a:r>
                    </a:p>
                  </a:txBody>
                  <a:tcPr/>
                </a:tc>
                <a:extLst>
                  <a:ext uri="{0D108BD9-81ED-4DB2-BD59-A6C34878D82A}">
                    <a16:rowId xmlns:a16="http://schemas.microsoft.com/office/drawing/2014/main" val="3081078133"/>
                  </a:ext>
                </a:extLst>
              </a:tr>
              <a:tr h="370840">
                <a:tc>
                  <a:txBody>
                    <a:bodyPr/>
                    <a:lstStyle/>
                    <a:p>
                      <a:r>
                        <a:rPr lang="en-US" sz="1400" dirty="0">
                          <a:latin typeface="Times New Roman" panose="02020603050405020304" pitchFamily="18" charset="0"/>
                          <a:cs typeface="Times New Roman" panose="02020603050405020304" pitchFamily="18" charset="0"/>
                        </a:rPr>
                        <a:t>Higher</a:t>
                      </a:r>
                      <a:r>
                        <a:rPr lang="en-US" sz="1400" baseline="0" dirty="0">
                          <a:latin typeface="Times New Roman" panose="02020603050405020304" pitchFamily="18" charset="0"/>
                          <a:cs typeface="Times New Roman" panose="02020603050405020304" pitchFamily="18" charset="0"/>
                        </a:rPr>
                        <a:t> school attendance and less problems</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73481423"/>
                  </a:ext>
                </a:extLst>
              </a:tr>
              <a:tr h="370840">
                <a:tc>
                  <a:txBody>
                    <a:bodyPr/>
                    <a:lstStyle/>
                    <a:p>
                      <a:r>
                        <a:rPr lang="en-US" sz="1400" dirty="0">
                          <a:latin typeface="Times New Roman" panose="02020603050405020304" pitchFamily="18" charset="0"/>
                          <a:cs typeface="Times New Roman" panose="02020603050405020304" pitchFamily="18" charset="0"/>
                        </a:rPr>
                        <a:t>More likely to enjoy school</a:t>
                      </a:r>
                    </a:p>
                  </a:txBody>
                  <a:tcPr/>
                </a:tc>
                <a:extLst>
                  <a:ext uri="{0D108BD9-81ED-4DB2-BD59-A6C34878D82A}">
                    <a16:rowId xmlns:a16="http://schemas.microsoft.com/office/drawing/2014/main" val="3908481455"/>
                  </a:ext>
                </a:extLst>
              </a:tr>
              <a:tr h="370840">
                <a:tc>
                  <a:txBody>
                    <a:bodyPr/>
                    <a:lstStyle/>
                    <a:p>
                      <a:r>
                        <a:rPr lang="en-US" sz="1400" dirty="0">
                          <a:latin typeface="Times New Roman" panose="02020603050405020304" pitchFamily="18" charset="0"/>
                          <a:cs typeface="Times New Roman" panose="02020603050405020304" pitchFamily="18" charset="0"/>
                        </a:rPr>
                        <a:t>Higher academic achievement,</a:t>
                      </a:r>
                      <a:r>
                        <a:rPr lang="en-US" sz="1400" baseline="0" dirty="0">
                          <a:latin typeface="Times New Roman" panose="02020603050405020304" pitchFamily="18" charset="0"/>
                          <a:cs typeface="Times New Roman" panose="02020603050405020304" pitchFamily="18" charset="0"/>
                        </a:rPr>
                        <a:t> GPA, test scores</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82075037"/>
                  </a:ext>
                </a:extLst>
              </a:tr>
              <a:tr h="370840">
                <a:tc>
                  <a:txBody>
                    <a:bodyPr/>
                    <a:lstStyle/>
                    <a:p>
                      <a:r>
                        <a:rPr lang="en-US" sz="1400" dirty="0">
                          <a:latin typeface="Times New Roman" panose="02020603050405020304" pitchFamily="18" charset="0"/>
                          <a:cs typeface="Times New Roman" panose="02020603050405020304" pitchFamily="18" charset="0"/>
                        </a:rPr>
                        <a:t>Better problem solving skills</a:t>
                      </a:r>
                    </a:p>
                  </a:txBody>
                  <a:tcPr/>
                </a:tc>
                <a:extLst>
                  <a:ext uri="{0D108BD9-81ED-4DB2-BD59-A6C34878D82A}">
                    <a16:rowId xmlns:a16="http://schemas.microsoft.com/office/drawing/2014/main" val="2606624589"/>
                  </a:ext>
                </a:extLst>
              </a:tr>
              <a:tr h="370840">
                <a:tc>
                  <a:txBody>
                    <a:bodyPr/>
                    <a:lstStyle/>
                    <a:p>
                      <a:r>
                        <a:rPr lang="en-US" sz="1400" dirty="0">
                          <a:latin typeface="Times New Roman" panose="02020603050405020304" pitchFamily="18" charset="0"/>
                          <a:cs typeface="Times New Roman" panose="02020603050405020304" pitchFamily="18" charset="0"/>
                        </a:rPr>
                        <a:t>More self-direction</a:t>
                      </a:r>
                      <a:r>
                        <a:rPr lang="en-US" sz="1400" baseline="0" dirty="0">
                          <a:latin typeface="Times New Roman" panose="02020603050405020304" pitchFamily="18" charset="0"/>
                          <a:cs typeface="Times New Roman" panose="02020603050405020304" pitchFamily="18" charset="0"/>
                        </a:rPr>
                        <a:t> and initiative</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5806894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86708614"/>
              </p:ext>
            </p:extLst>
          </p:nvPr>
        </p:nvGraphicFramePr>
        <p:xfrm>
          <a:off x="5181600" y="1600200"/>
          <a:ext cx="3429000" cy="37084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4225739534"/>
                    </a:ext>
                  </a:extLst>
                </a:gridCol>
              </a:tblGrid>
              <a:tr h="370840">
                <a:tc>
                  <a:txBody>
                    <a:bodyPr/>
                    <a:lstStyle/>
                    <a:p>
                      <a:r>
                        <a:rPr lang="en-US" sz="1400" dirty="0">
                          <a:solidFill>
                            <a:schemeClr val="tx1"/>
                          </a:solidFill>
                          <a:latin typeface="Times New Roman" panose="02020603050405020304" pitchFamily="18" charset="0"/>
                          <a:cs typeface="Times New Roman" panose="02020603050405020304" pitchFamily="18" charset="0"/>
                        </a:rPr>
                        <a:t>Social, Emotional</a:t>
                      </a:r>
                      <a:r>
                        <a:rPr lang="en-US" sz="1400" baseline="0" dirty="0">
                          <a:solidFill>
                            <a:schemeClr val="tx1"/>
                          </a:solidFill>
                          <a:latin typeface="Times New Roman" panose="02020603050405020304" pitchFamily="18" charset="0"/>
                          <a:cs typeface="Times New Roman" panose="02020603050405020304" pitchFamily="18" charset="0"/>
                        </a:rPr>
                        <a:t> &amp; Moral Development</a:t>
                      </a:r>
                      <a:endParaRPr lang="en-US" sz="1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92598747"/>
                  </a:ext>
                </a:extLst>
              </a:tr>
              <a:tr h="370840">
                <a:tc>
                  <a:txBody>
                    <a:bodyPr/>
                    <a:lstStyle/>
                    <a:p>
                      <a:r>
                        <a:rPr lang="en-US" sz="1400" dirty="0">
                          <a:latin typeface="Times New Roman" panose="02020603050405020304" pitchFamily="18" charset="0"/>
                          <a:cs typeface="Times New Roman" panose="02020603050405020304" pitchFamily="18" charset="0"/>
                        </a:rPr>
                        <a:t>High life satisfaction</a:t>
                      </a:r>
                    </a:p>
                  </a:txBody>
                  <a:tcPr/>
                </a:tc>
                <a:extLst>
                  <a:ext uri="{0D108BD9-81ED-4DB2-BD59-A6C34878D82A}">
                    <a16:rowId xmlns:a16="http://schemas.microsoft.com/office/drawing/2014/main" val="838700790"/>
                  </a:ext>
                </a:extLst>
              </a:tr>
              <a:tr h="370840">
                <a:tc>
                  <a:txBody>
                    <a:bodyPr/>
                    <a:lstStyle/>
                    <a:p>
                      <a:r>
                        <a:rPr lang="en-US" sz="1400" dirty="0">
                          <a:latin typeface="Times New Roman" panose="02020603050405020304" pitchFamily="18" charset="0"/>
                          <a:cs typeface="Times New Roman" panose="02020603050405020304" pitchFamily="18" charset="0"/>
                        </a:rPr>
                        <a:t>More playful</a:t>
                      </a:r>
                    </a:p>
                  </a:txBody>
                  <a:tcPr/>
                </a:tc>
                <a:extLst>
                  <a:ext uri="{0D108BD9-81ED-4DB2-BD59-A6C34878D82A}">
                    <a16:rowId xmlns:a16="http://schemas.microsoft.com/office/drawing/2014/main" val="3398238488"/>
                  </a:ext>
                </a:extLst>
              </a:tr>
              <a:tr h="370840">
                <a:tc>
                  <a:txBody>
                    <a:bodyPr/>
                    <a:lstStyle/>
                    <a:p>
                      <a:r>
                        <a:rPr lang="en-US" sz="1400" dirty="0">
                          <a:latin typeface="Times New Roman" panose="02020603050405020304" pitchFamily="18" charset="0"/>
                          <a:cs typeface="Times New Roman" panose="02020603050405020304" pitchFamily="18" charset="0"/>
                        </a:rPr>
                        <a:t>More socially competent</a:t>
                      </a:r>
                    </a:p>
                  </a:txBody>
                  <a:tcPr/>
                </a:tc>
                <a:extLst>
                  <a:ext uri="{0D108BD9-81ED-4DB2-BD59-A6C34878D82A}">
                    <a16:rowId xmlns:a16="http://schemas.microsoft.com/office/drawing/2014/main" val="1697251439"/>
                  </a:ext>
                </a:extLst>
              </a:tr>
              <a:tr h="370840">
                <a:tc>
                  <a:txBody>
                    <a:bodyPr/>
                    <a:lstStyle/>
                    <a:p>
                      <a:r>
                        <a:rPr lang="en-US" sz="1400" dirty="0">
                          <a:latin typeface="Times New Roman" panose="02020603050405020304" pitchFamily="18" charset="0"/>
                          <a:cs typeface="Times New Roman" panose="02020603050405020304" pitchFamily="18" charset="0"/>
                        </a:rPr>
                        <a:t>More socially mature</a:t>
                      </a:r>
                    </a:p>
                  </a:txBody>
                  <a:tcPr/>
                </a:tc>
                <a:extLst>
                  <a:ext uri="{0D108BD9-81ED-4DB2-BD59-A6C34878D82A}">
                    <a16:rowId xmlns:a16="http://schemas.microsoft.com/office/drawing/2014/main" val="2866593722"/>
                  </a:ext>
                </a:extLst>
              </a:tr>
              <a:tr h="370840">
                <a:tc>
                  <a:txBody>
                    <a:bodyPr/>
                    <a:lstStyle/>
                    <a:p>
                      <a:r>
                        <a:rPr lang="en-US" sz="1400" dirty="0">
                          <a:latin typeface="Times New Roman" panose="02020603050405020304" pitchFamily="18" charset="0"/>
                          <a:cs typeface="Times New Roman" panose="02020603050405020304" pitchFamily="18" charset="0"/>
                        </a:rPr>
                        <a:t>Better capacity for relatedness</a:t>
                      </a:r>
                    </a:p>
                  </a:txBody>
                  <a:tcPr/>
                </a:tc>
                <a:extLst>
                  <a:ext uri="{0D108BD9-81ED-4DB2-BD59-A6C34878D82A}">
                    <a16:rowId xmlns:a16="http://schemas.microsoft.com/office/drawing/2014/main" val="790987271"/>
                  </a:ext>
                </a:extLst>
              </a:tr>
              <a:tr h="370840">
                <a:tc>
                  <a:txBody>
                    <a:bodyPr/>
                    <a:lstStyle/>
                    <a:p>
                      <a:r>
                        <a:rPr lang="en-US" sz="1400" dirty="0">
                          <a:latin typeface="Times New Roman" panose="02020603050405020304" pitchFamily="18" charset="0"/>
                          <a:cs typeface="Times New Roman" panose="02020603050405020304" pitchFamily="18" charset="0"/>
                        </a:rPr>
                        <a:t>More positive peer relationships</a:t>
                      </a:r>
                    </a:p>
                  </a:txBody>
                  <a:tcPr/>
                </a:tc>
                <a:extLst>
                  <a:ext uri="{0D108BD9-81ED-4DB2-BD59-A6C34878D82A}">
                    <a16:rowId xmlns:a16="http://schemas.microsoft.com/office/drawing/2014/main" val="1252931091"/>
                  </a:ext>
                </a:extLst>
              </a:tr>
              <a:tr h="370840">
                <a:tc>
                  <a:txBody>
                    <a:bodyPr/>
                    <a:lstStyle/>
                    <a:p>
                      <a:r>
                        <a:rPr lang="en-US" sz="1400" dirty="0">
                          <a:latin typeface="Times New Roman" panose="02020603050405020304" pitchFamily="18" charset="0"/>
                          <a:cs typeface="Times New Roman" panose="02020603050405020304" pitchFamily="18" charset="0"/>
                        </a:rPr>
                        <a:t>Better sibling</a:t>
                      </a:r>
                      <a:r>
                        <a:rPr lang="en-US" sz="1400" baseline="0" dirty="0">
                          <a:latin typeface="Times New Roman" panose="02020603050405020304" pitchFamily="18" charset="0"/>
                          <a:cs typeface="Times New Roman" panose="02020603050405020304" pitchFamily="18" charset="0"/>
                        </a:rPr>
                        <a:t> relationships</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27624839"/>
                  </a:ext>
                </a:extLst>
              </a:tr>
              <a:tr h="370840">
                <a:tc>
                  <a:txBody>
                    <a:bodyPr/>
                    <a:lstStyle/>
                    <a:p>
                      <a:r>
                        <a:rPr lang="en-US" sz="1400" dirty="0">
                          <a:latin typeface="Times New Roman" panose="02020603050405020304" pitchFamily="18" charset="0"/>
                          <a:cs typeface="Times New Roman" panose="02020603050405020304" pitchFamily="18" charset="0"/>
                        </a:rPr>
                        <a:t>More tolerant and </a:t>
                      </a:r>
                      <a:r>
                        <a:rPr lang="en-US" sz="1400" dirty="0" err="1">
                          <a:latin typeface="Times New Roman" panose="02020603050405020304" pitchFamily="18" charset="0"/>
                          <a:cs typeface="Times New Roman" panose="02020603050405020304" pitchFamily="18" charset="0"/>
                        </a:rPr>
                        <a:t>understandig</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37513963"/>
                  </a:ext>
                </a:extLst>
              </a:tr>
              <a:tr h="370840">
                <a:tc>
                  <a:txBody>
                    <a:bodyPr/>
                    <a:lstStyle/>
                    <a:p>
                      <a:r>
                        <a:rPr lang="en-US" sz="1400" dirty="0">
                          <a:latin typeface="Times New Roman" panose="02020603050405020304" pitchFamily="18" charset="0"/>
                          <a:cs typeface="Times New Roman" panose="02020603050405020304" pitchFamily="18" charset="0"/>
                        </a:rPr>
                        <a:t>Stronger moral values</a:t>
                      </a:r>
                    </a:p>
                  </a:txBody>
                  <a:tcPr/>
                </a:tc>
                <a:extLst>
                  <a:ext uri="{0D108BD9-81ED-4DB2-BD59-A6C34878D82A}">
                    <a16:rowId xmlns:a16="http://schemas.microsoft.com/office/drawing/2014/main" val="232468356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515251584"/>
              </p:ext>
            </p:extLst>
          </p:nvPr>
        </p:nvGraphicFramePr>
        <p:xfrm>
          <a:off x="457200" y="3886200"/>
          <a:ext cx="3810000" cy="259588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99442857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Times New Roman" panose="02020603050405020304" pitchFamily="18" charset="0"/>
                          <a:cs typeface="Times New Roman" panose="02020603050405020304" pitchFamily="18" charset="0"/>
                        </a:rPr>
                        <a:t>Developmental Psychopathology</a:t>
                      </a:r>
                    </a:p>
                  </a:txBody>
                  <a:tcPr/>
                </a:tc>
                <a:extLst>
                  <a:ext uri="{0D108BD9-81ED-4DB2-BD59-A6C34878D82A}">
                    <a16:rowId xmlns:a16="http://schemas.microsoft.com/office/drawing/2014/main" val="799770301"/>
                  </a:ext>
                </a:extLst>
              </a:tr>
              <a:tr h="370840">
                <a:tc>
                  <a:txBody>
                    <a:bodyPr/>
                    <a:lstStyle/>
                    <a:p>
                      <a:r>
                        <a:rPr lang="en-US" sz="1400" dirty="0">
                          <a:latin typeface="Times New Roman" panose="02020603050405020304" pitchFamily="18" charset="0"/>
                          <a:cs typeface="Times New Roman" panose="02020603050405020304" pitchFamily="18" charset="0"/>
                        </a:rPr>
                        <a:t>Less depression</a:t>
                      </a:r>
                    </a:p>
                  </a:txBody>
                  <a:tcPr/>
                </a:tc>
                <a:extLst>
                  <a:ext uri="{0D108BD9-81ED-4DB2-BD59-A6C34878D82A}">
                    <a16:rowId xmlns:a16="http://schemas.microsoft.com/office/drawing/2014/main" val="1681934137"/>
                  </a:ext>
                </a:extLst>
              </a:tr>
              <a:tr h="370840">
                <a:tc>
                  <a:txBody>
                    <a:bodyPr/>
                    <a:lstStyle/>
                    <a:p>
                      <a:r>
                        <a:rPr lang="en-US" sz="1400" dirty="0">
                          <a:latin typeface="Times New Roman" panose="02020603050405020304" pitchFamily="18" charset="0"/>
                          <a:cs typeface="Times New Roman" panose="02020603050405020304" pitchFamily="18" charset="0"/>
                        </a:rPr>
                        <a:t>Less stress and frustration</a:t>
                      </a:r>
                    </a:p>
                  </a:txBody>
                  <a:tcPr/>
                </a:tc>
                <a:extLst>
                  <a:ext uri="{0D108BD9-81ED-4DB2-BD59-A6C34878D82A}">
                    <a16:rowId xmlns:a16="http://schemas.microsoft.com/office/drawing/2014/main" val="3726293333"/>
                  </a:ext>
                </a:extLst>
              </a:tr>
              <a:tr h="370840">
                <a:tc>
                  <a:txBody>
                    <a:bodyPr/>
                    <a:lstStyle/>
                    <a:p>
                      <a:r>
                        <a:rPr lang="en-US" sz="1400" dirty="0">
                          <a:latin typeface="Times New Roman" panose="02020603050405020304" pitchFamily="18" charset="0"/>
                          <a:cs typeface="Times New Roman" panose="02020603050405020304" pitchFamily="18" charset="0"/>
                        </a:rPr>
                        <a:t>Less antisocial behavior</a:t>
                      </a:r>
                    </a:p>
                  </a:txBody>
                  <a:tcPr/>
                </a:tc>
                <a:extLst>
                  <a:ext uri="{0D108BD9-81ED-4DB2-BD59-A6C34878D82A}">
                    <a16:rowId xmlns:a16="http://schemas.microsoft.com/office/drawing/2014/main" val="135328202"/>
                  </a:ext>
                </a:extLst>
              </a:tr>
              <a:tr h="370840">
                <a:tc>
                  <a:txBody>
                    <a:bodyPr/>
                    <a:lstStyle/>
                    <a:p>
                      <a:r>
                        <a:rPr lang="en-US" sz="1400" dirty="0">
                          <a:latin typeface="Times New Roman" panose="02020603050405020304" pitchFamily="18" charset="0"/>
                          <a:cs typeface="Times New Roman" panose="02020603050405020304" pitchFamily="18" charset="0"/>
                        </a:rPr>
                        <a:t>Less</a:t>
                      </a:r>
                      <a:r>
                        <a:rPr lang="en-US" sz="1400" baseline="0" dirty="0">
                          <a:latin typeface="Times New Roman" panose="02020603050405020304" pitchFamily="18" charset="0"/>
                          <a:cs typeface="Times New Roman" panose="02020603050405020304" pitchFamily="18" charset="0"/>
                        </a:rPr>
                        <a:t> bullying</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46316190"/>
                  </a:ext>
                </a:extLst>
              </a:tr>
              <a:tr h="370840">
                <a:tc>
                  <a:txBody>
                    <a:bodyPr/>
                    <a:lstStyle/>
                    <a:p>
                      <a:r>
                        <a:rPr lang="en-US" sz="1400" dirty="0">
                          <a:latin typeface="Times New Roman" panose="02020603050405020304" pitchFamily="18" charset="0"/>
                          <a:cs typeface="Times New Roman" panose="02020603050405020304" pitchFamily="18" charset="0"/>
                        </a:rPr>
                        <a:t>Fewer</a:t>
                      </a:r>
                      <a:r>
                        <a:rPr lang="en-US" sz="1400" baseline="0" dirty="0">
                          <a:latin typeface="Times New Roman" panose="02020603050405020304" pitchFamily="18" charset="0"/>
                          <a:cs typeface="Times New Roman" panose="02020603050405020304" pitchFamily="18" charset="0"/>
                        </a:rPr>
                        <a:t> behavior problems, especially externalizing</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22443663"/>
                  </a:ext>
                </a:extLst>
              </a:tr>
              <a:tr h="370840">
                <a:tc>
                  <a:txBody>
                    <a:bodyPr/>
                    <a:lstStyle/>
                    <a:p>
                      <a:r>
                        <a:rPr lang="en-US" sz="1400" dirty="0">
                          <a:latin typeface="Times New Roman" panose="02020603050405020304" pitchFamily="18" charset="0"/>
                          <a:cs typeface="Times New Roman" panose="02020603050405020304" pitchFamily="18" charset="0"/>
                        </a:rPr>
                        <a:t>Less involved</a:t>
                      </a:r>
                      <a:r>
                        <a:rPr lang="en-US" sz="1400" baseline="0" dirty="0">
                          <a:latin typeface="Times New Roman" panose="02020603050405020304" pitchFamily="18" charset="0"/>
                          <a:cs typeface="Times New Roman" panose="02020603050405020304" pitchFamily="18" charset="0"/>
                        </a:rPr>
                        <a:t> with criminal justice system</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87072585"/>
                  </a:ext>
                </a:extLst>
              </a:tr>
            </a:tbl>
          </a:graphicData>
        </a:graphic>
      </p:graphicFrame>
    </p:spTree>
    <p:extLst>
      <p:ext uri="{BB962C8B-B14F-4D97-AF65-F5344CB8AC3E}">
        <p14:creationId xmlns:p14="http://schemas.microsoft.com/office/powerpoint/2010/main" val="2339730723"/>
      </p:ext>
    </p:extLst>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8305800" cy="838200"/>
          </a:xfrm>
        </p:spPr>
        <p:txBody>
          <a:bodyPr/>
          <a:lstStyle/>
          <a:p>
            <a:r>
              <a:rPr lang="en-US" sz="2800" dirty="0">
                <a:solidFill>
                  <a:schemeClr val="tx1"/>
                </a:solidFill>
                <a:latin typeface="Times New Roman" panose="02020603050405020304" pitchFamily="18" charset="0"/>
                <a:cs typeface="Times New Roman" panose="02020603050405020304" pitchFamily="18" charset="0"/>
              </a:rPr>
              <a:t>Risk – Resilience Continuum: A Developmental Systems Perspective</a:t>
            </a:r>
            <a:br>
              <a:rPr lang="en-US" sz="4000" dirty="0"/>
            </a:br>
            <a:endParaRPr lang="en-US" sz="4000" dirty="0"/>
          </a:p>
        </p:txBody>
      </p:sp>
    </p:spTree>
    <p:extLst>
      <p:ext uri="{BB962C8B-B14F-4D97-AF65-F5344CB8AC3E}">
        <p14:creationId xmlns:p14="http://schemas.microsoft.com/office/powerpoint/2010/main" val="2280371824"/>
      </p:ext>
    </p:extLst>
  </p:cSld>
  <p:clrMapOvr>
    <a:masterClrMapping/>
  </p:clrMapOvr>
  <p:transition spd="med">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305800" cy="838200"/>
          </a:xfrm>
        </p:spPr>
        <p:txBody>
          <a:bodyPr/>
          <a:lstStyle/>
          <a:p>
            <a:pPr marL="0" marR="0">
              <a:lnSpc>
                <a:spcPct val="107000"/>
              </a:lnSpc>
              <a:spcBef>
                <a:spcPts val="500"/>
              </a:spcBef>
              <a:spcAft>
                <a:spcPts val="260"/>
              </a:spcAft>
            </a:pPr>
            <a:r>
              <a:rPr lang="en-US" sz="2000" dirty="0">
                <a:solidFill>
                  <a:schemeClr val="tx1"/>
                </a:solidFill>
                <a:latin typeface="Times New Roman" panose="02020603050405020304" pitchFamily="18" charset="0"/>
                <a:cs typeface="Times New Roman" panose="02020603050405020304" pitchFamily="18" charset="0"/>
              </a:rPr>
              <a:t>Attachment Theory vs. Activation Theory and Child Confidence: Thinking differently about father’s parental role</a:t>
            </a:r>
            <a:br>
              <a:rPr lang="en-US" sz="2400" dirty="0"/>
            </a:br>
            <a:br>
              <a:rPr lang="en-US" sz="2400" dirty="0">
                <a:latin typeface="Times New Roman" panose="02020603050405020304" pitchFamily="18" charset="0"/>
                <a:ea typeface="Times New Roman" panose="02020603050405020304" pitchFamily="18" charset="0"/>
              </a:rPr>
            </a:br>
            <a:endParaRPr lang="en-US" sz="2400" dirty="0"/>
          </a:p>
        </p:txBody>
      </p:sp>
      <p:sp>
        <p:nvSpPr>
          <p:cNvPr id="12" name="Rectangle 1"/>
          <p:cNvSpPr>
            <a:spLocks noChangeArrowheads="1"/>
          </p:cNvSpPr>
          <p:nvPr/>
        </p:nvSpPr>
        <p:spPr bwMode="auto">
          <a:xfrm>
            <a:off x="29306" y="2401888"/>
            <a:ext cx="1101969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TextBox 2"/>
          <p:cNvSpPr txBox="1"/>
          <p:nvPr/>
        </p:nvSpPr>
        <p:spPr>
          <a:xfrm>
            <a:off x="228600" y="4191000"/>
            <a:ext cx="8153400" cy="1384995"/>
          </a:xfrm>
          <a:prstGeom prst="rect">
            <a:avLst/>
          </a:prstGeom>
          <a:noFill/>
        </p:spPr>
        <p:txBody>
          <a:bodyPr wrap="square" rtlCol="0">
            <a:spAutoFit/>
          </a:bodyPr>
          <a:lstStyle/>
          <a:p>
            <a:r>
              <a:rPr lang="en-US" sz="1400" b="1" dirty="0">
                <a:solidFill>
                  <a:srgbClr val="9E0000"/>
                </a:solidFill>
                <a:latin typeface="+mn-lt"/>
              </a:rPr>
              <a:t>Activation scores for boys are significantly higher than for girls</a:t>
            </a:r>
          </a:p>
          <a:p>
            <a:endParaRPr lang="en-US" sz="1400" dirty="0">
              <a:latin typeface="+mn-lt"/>
            </a:endParaRPr>
          </a:p>
          <a:p>
            <a:r>
              <a:rPr lang="en-US" sz="1400" dirty="0">
                <a:latin typeface="+mn-lt"/>
              </a:rPr>
              <a:t>24.1 percent of boys had disorganized attachments with father</a:t>
            </a:r>
          </a:p>
          <a:p>
            <a:endParaRPr lang="en-US" sz="1400" dirty="0">
              <a:latin typeface="+mn-lt"/>
            </a:endParaRPr>
          </a:p>
          <a:p>
            <a:r>
              <a:rPr lang="en-US" sz="1400" dirty="0">
                <a:latin typeface="+mn-lt"/>
              </a:rPr>
              <a:t>Confident toddlers engage in more rough and tumble play with fathers at age 3.  </a:t>
            </a:r>
          </a:p>
          <a:p>
            <a:endParaRPr lang="en-US" sz="1400" dirty="0">
              <a:latin typeface="+mn-lt"/>
            </a:endParaRPr>
          </a:p>
        </p:txBody>
      </p:sp>
      <p:sp>
        <p:nvSpPr>
          <p:cNvPr id="4" name="TextBox 3"/>
          <p:cNvSpPr txBox="1"/>
          <p:nvPr/>
        </p:nvSpPr>
        <p:spPr>
          <a:xfrm>
            <a:off x="6172200" y="6324600"/>
            <a:ext cx="8229600" cy="246221"/>
          </a:xfrm>
          <a:prstGeom prst="rect">
            <a:avLst/>
          </a:prstGeom>
          <a:noFill/>
        </p:spPr>
        <p:txBody>
          <a:bodyPr wrap="square" rtlCol="0">
            <a:spAutoFit/>
          </a:bodyPr>
          <a:lstStyle/>
          <a:p>
            <a:r>
              <a:rPr lang="en-US" sz="1000" dirty="0">
                <a:latin typeface="+mn-lt"/>
              </a:rPr>
              <a:t>Paquette, D., &amp; Dumont, C. (2013).  </a:t>
            </a:r>
          </a:p>
        </p:txBody>
      </p:sp>
      <p:graphicFrame>
        <p:nvGraphicFramePr>
          <p:cNvPr id="5" name="Table 4"/>
          <p:cNvGraphicFramePr>
            <a:graphicFrameLocks noGrp="1"/>
          </p:cNvGraphicFramePr>
          <p:nvPr>
            <p:extLst>
              <p:ext uri="{D42A27DB-BD31-4B8C-83A1-F6EECF244321}">
                <p14:modId xmlns:p14="http://schemas.microsoft.com/office/powerpoint/2010/main" val="1566790399"/>
              </p:ext>
            </p:extLst>
          </p:nvPr>
        </p:nvGraphicFramePr>
        <p:xfrm>
          <a:off x="533400" y="1981200"/>
          <a:ext cx="7696200" cy="1341120"/>
        </p:xfrm>
        <a:graphic>
          <a:graphicData uri="http://schemas.openxmlformats.org/drawingml/2006/table">
            <a:tbl>
              <a:tblPr firstRow="1" bandRow="1">
                <a:tableStyleId>{5C22544A-7EE6-4342-B048-85BDC9FD1C3A}</a:tableStyleId>
              </a:tblPr>
              <a:tblGrid>
                <a:gridCol w="1924050">
                  <a:extLst>
                    <a:ext uri="{9D8B030D-6E8A-4147-A177-3AD203B41FA5}">
                      <a16:colId xmlns:a16="http://schemas.microsoft.com/office/drawing/2014/main" val="3937410711"/>
                    </a:ext>
                  </a:extLst>
                </a:gridCol>
                <a:gridCol w="1924050">
                  <a:extLst>
                    <a:ext uri="{9D8B030D-6E8A-4147-A177-3AD203B41FA5}">
                      <a16:colId xmlns:a16="http://schemas.microsoft.com/office/drawing/2014/main" val="1296610412"/>
                    </a:ext>
                  </a:extLst>
                </a:gridCol>
                <a:gridCol w="1924050">
                  <a:extLst>
                    <a:ext uri="{9D8B030D-6E8A-4147-A177-3AD203B41FA5}">
                      <a16:colId xmlns:a16="http://schemas.microsoft.com/office/drawing/2014/main" val="983719664"/>
                    </a:ext>
                  </a:extLst>
                </a:gridCol>
                <a:gridCol w="1924050">
                  <a:extLst>
                    <a:ext uri="{9D8B030D-6E8A-4147-A177-3AD203B41FA5}">
                      <a16:colId xmlns:a16="http://schemas.microsoft.com/office/drawing/2014/main" val="2849855820"/>
                    </a:ext>
                  </a:extLst>
                </a:gridCol>
              </a:tblGrid>
              <a:tr h="0">
                <a:tc>
                  <a:txBody>
                    <a:bodyPr/>
                    <a:lstStyle/>
                    <a:p>
                      <a:r>
                        <a:rPr lang="en-US" sz="1400" dirty="0">
                          <a:solidFill>
                            <a:schemeClr val="tx1"/>
                          </a:solidFill>
                          <a:latin typeface="Times New Roman" panose="02020603050405020304" pitchFamily="18" charset="0"/>
                          <a:cs typeface="Times New Roman" panose="02020603050405020304" pitchFamily="18" charset="0"/>
                        </a:rPr>
                        <a:t>Relationship Theory</a:t>
                      </a:r>
                    </a:p>
                  </a:txBody>
                  <a:tcPr/>
                </a:tc>
                <a:tc>
                  <a:txBody>
                    <a:bodyPr/>
                    <a:lstStyle/>
                    <a:p>
                      <a:r>
                        <a:rPr lang="en-US" sz="1400" dirty="0">
                          <a:solidFill>
                            <a:schemeClr val="tx1"/>
                          </a:solidFill>
                          <a:latin typeface="Times New Roman" panose="02020603050405020304" pitchFamily="18" charset="0"/>
                          <a:cs typeface="Times New Roman" panose="02020603050405020304" pitchFamily="18" charset="0"/>
                        </a:rPr>
                        <a:t>Parental Role</a:t>
                      </a:r>
                    </a:p>
                  </a:txBody>
                  <a:tcPr/>
                </a:tc>
                <a:tc>
                  <a:txBody>
                    <a:bodyPr/>
                    <a:lstStyle/>
                    <a:p>
                      <a:r>
                        <a:rPr lang="en-US" sz="1400" dirty="0">
                          <a:solidFill>
                            <a:schemeClr val="tx1"/>
                          </a:solidFill>
                          <a:latin typeface="Times New Roman" panose="02020603050405020304" pitchFamily="18" charset="0"/>
                          <a:cs typeface="Times New Roman" panose="02020603050405020304" pitchFamily="18" charset="0"/>
                        </a:rPr>
                        <a:t>Parental Behavior</a:t>
                      </a:r>
                    </a:p>
                  </a:txBody>
                  <a:tcPr/>
                </a:tc>
                <a:tc>
                  <a:txBody>
                    <a:bodyPr/>
                    <a:lstStyle/>
                    <a:p>
                      <a:r>
                        <a:rPr lang="en-US" sz="1400" dirty="0">
                          <a:solidFill>
                            <a:schemeClr val="tx1"/>
                          </a:solidFill>
                          <a:latin typeface="Times New Roman" panose="02020603050405020304" pitchFamily="18" charset="0"/>
                          <a:cs typeface="Times New Roman" panose="02020603050405020304" pitchFamily="18" charset="0"/>
                        </a:rPr>
                        <a:t>Primary</a:t>
                      </a:r>
                      <a:r>
                        <a:rPr lang="en-US" sz="1400" baseline="0" dirty="0">
                          <a:solidFill>
                            <a:schemeClr val="tx1"/>
                          </a:solidFill>
                          <a:latin typeface="Times New Roman" panose="02020603050405020304" pitchFamily="18" charset="0"/>
                          <a:cs typeface="Times New Roman" panose="02020603050405020304" pitchFamily="18" charset="0"/>
                        </a:rPr>
                        <a:t> Parent</a:t>
                      </a:r>
                      <a:endParaRPr lang="en-US" sz="1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16711460"/>
                  </a:ext>
                </a:extLst>
              </a:tr>
              <a:tr h="370840">
                <a:tc>
                  <a:txBody>
                    <a:bodyPr/>
                    <a:lstStyle/>
                    <a:p>
                      <a:r>
                        <a:rPr lang="en-US" sz="1400" dirty="0">
                          <a:latin typeface="Times New Roman" panose="02020603050405020304" pitchFamily="18" charset="0"/>
                          <a:cs typeface="Times New Roman" panose="02020603050405020304" pitchFamily="18" charset="0"/>
                        </a:rPr>
                        <a:t>Attachment</a:t>
                      </a:r>
                    </a:p>
                  </a:txBody>
                  <a:tcPr/>
                </a:tc>
                <a:tc>
                  <a:txBody>
                    <a:bodyPr/>
                    <a:lstStyle/>
                    <a:p>
                      <a:r>
                        <a:rPr lang="en-US" sz="1400" dirty="0">
                          <a:latin typeface="Times New Roman" panose="02020603050405020304" pitchFamily="18" charset="0"/>
                          <a:cs typeface="Times New Roman" panose="02020603050405020304" pitchFamily="18" charset="0"/>
                        </a:rPr>
                        <a:t>Sensitivity</a:t>
                      </a:r>
                      <a:r>
                        <a:rPr lang="en-US" sz="1400" baseline="0" dirty="0">
                          <a:latin typeface="Times New Roman" panose="02020603050405020304" pitchFamily="18" charset="0"/>
                          <a:cs typeface="Times New Roman" panose="02020603050405020304" pitchFamily="18" charset="0"/>
                        </a:rPr>
                        <a:t> to children in times of distress</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a:latin typeface="Times New Roman" panose="02020603050405020304" pitchFamily="18" charset="0"/>
                          <a:cs typeface="Times New Roman" panose="02020603050405020304" pitchFamily="18" charset="0"/>
                        </a:rPr>
                        <a:t>Stay in close proximity (secure base)</a:t>
                      </a:r>
                    </a:p>
                  </a:txBody>
                  <a:tcPr/>
                </a:tc>
                <a:tc>
                  <a:txBody>
                    <a:bodyPr/>
                    <a:lstStyle/>
                    <a:p>
                      <a:r>
                        <a:rPr lang="en-US" sz="1400" dirty="0">
                          <a:latin typeface="Times New Roman" panose="02020603050405020304" pitchFamily="18" charset="0"/>
                          <a:cs typeface="Times New Roman" panose="02020603050405020304" pitchFamily="18" charset="0"/>
                        </a:rPr>
                        <a:t>Mother</a:t>
                      </a:r>
                    </a:p>
                  </a:txBody>
                  <a:tcPr/>
                </a:tc>
                <a:extLst>
                  <a:ext uri="{0D108BD9-81ED-4DB2-BD59-A6C34878D82A}">
                    <a16:rowId xmlns:a16="http://schemas.microsoft.com/office/drawing/2014/main" val="2967471868"/>
                  </a:ext>
                </a:extLst>
              </a:tr>
              <a:tr h="370840">
                <a:tc>
                  <a:txBody>
                    <a:bodyPr/>
                    <a:lstStyle/>
                    <a:p>
                      <a:r>
                        <a:rPr lang="en-US" sz="1400" dirty="0">
                          <a:latin typeface="Times New Roman" panose="02020603050405020304" pitchFamily="18" charset="0"/>
                          <a:cs typeface="Times New Roman" panose="02020603050405020304" pitchFamily="18" charset="0"/>
                        </a:rPr>
                        <a:t>Activation</a:t>
                      </a:r>
                    </a:p>
                  </a:txBody>
                  <a:tcPr/>
                </a:tc>
                <a:tc>
                  <a:txBody>
                    <a:bodyPr/>
                    <a:lstStyle/>
                    <a:p>
                      <a:r>
                        <a:rPr lang="en-US" sz="1400" dirty="0">
                          <a:latin typeface="Times New Roman" panose="02020603050405020304" pitchFamily="18" charset="0"/>
                          <a:cs typeface="Times New Roman" panose="02020603050405020304" pitchFamily="18" charset="0"/>
                        </a:rPr>
                        <a:t>Encourage risk taking, exploration</a:t>
                      </a:r>
                    </a:p>
                  </a:txBody>
                  <a:tcPr/>
                </a:tc>
                <a:tc>
                  <a:txBody>
                    <a:bodyPr/>
                    <a:lstStyle/>
                    <a:p>
                      <a:r>
                        <a:rPr lang="en-US" sz="1400" dirty="0">
                          <a:latin typeface="Times New Roman" panose="02020603050405020304" pitchFamily="18" charset="0"/>
                          <a:cs typeface="Times New Roman" panose="02020603050405020304" pitchFamily="18" charset="0"/>
                        </a:rPr>
                        <a:t>Discipline (limit setting,</a:t>
                      </a:r>
                      <a:r>
                        <a:rPr lang="en-US" sz="1400" baseline="0" dirty="0">
                          <a:latin typeface="Times New Roman" panose="02020603050405020304" pitchFamily="18" charset="0"/>
                          <a:cs typeface="Times New Roman" panose="02020603050405020304" pitchFamily="18" charset="0"/>
                        </a:rPr>
                        <a:t> self control)</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a:latin typeface="Times New Roman" panose="02020603050405020304" pitchFamily="18" charset="0"/>
                          <a:cs typeface="Times New Roman" panose="02020603050405020304" pitchFamily="18" charset="0"/>
                        </a:rPr>
                        <a:t>Father</a:t>
                      </a:r>
                    </a:p>
                  </a:txBody>
                  <a:tcPr/>
                </a:tc>
                <a:extLst>
                  <a:ext uri="{0D108BD9-81ED-4DB2-BD59-A6C34878D82A}">
                    <a16:rowId xmlns:a16="http://schemas.microsoft.com/office/drawing/2014/main" val="2557046844"/>
                  </a:ext>
                </a:extLst>
              </a:tr>
            </a:tbl>
          </a:graphicData>
        </a:graphic>
      </p:graphicFrame>
    </p:spTree>
    <p:extLst>
      <p:ext uri="{BB962C8B-B14F-4D97-AF65-F5344CB8AC3E}">
        <p14:creationId xmlns:p14="http://schemas.microsoft.com/office/powerpoint/2010/main" val="3849418525"/>
      </p:ext>
    </p:extLst>
  </p:cSld>
  <p:clrMapOvr>
    <a:masterClrMapping/>
  </p:clrMapOvr>
  <p:transition spd="med">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chemeClr val="tx1"/>
                </a:solidFill>
              </a:rPr>
              <a:t>Father Intervention Programs: Fletcher</a:t>
            </a:r>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6781800" y="1219200"/>
            <a:ext cx="1696959" cy="2209800"/>
          </a:xfrm>
          <a:prstGeom prst="rect">
            <a:avLst/>
          </a:prstGeom>
        </p:spPr>
      </p:pic>
      <p:sp>
        <p:nvSpPr>
          <p:cNvPr id="5" name="Rectangle 4"/>
          <p:cNvSpPr/>
          <p:nvPr/>
        </p:nvSpPr>
        <p:spPr>
          <a:xfrm>
            <a:off x="381000" y="2133600"/>
            <a:ext cx="6172200" cy="3416320"/>
          </a:xfrm>
          <a:prstGeom prst="rect">
            <a:avLst/>
          </a:prstGeom>
        </p:spPr>
        <p:txBody>
          <a:bodyPr wrap="square">
            <a:spAutoFit/>
          </a:bodyPr>
          <a:lstStyle/>
          <a:p>
            <a:r>
              <a:rPr lang="en-US" sz="1800" dirty="0">
                <a:solidFill>
                  <a:srgbClr val="333333"/>
                </a:solidFill>
                <a:cs typeface="Times New Roman" panose="02020603050405020304" pitchFamily="18" charset="0"/>
              </a:rPr>
              <a:t>SMS4dads provides new fathers with information and connections to online services through their mobile phones. The text messages with tips, information and links to other services help fathers understand and connect with their baby and support their partner. </a:t>
            </a:r>
            <a:r>
              <a:rPr lang="en-US" sz="1800" dirty="0">
                <a:cs typeface="Times New Roman" panose="02020603050405020304" pitchFamily="18" charset="0"/>
              </a:rPr>
              <a:t>Results from the feasibility study are encouraging. Of the 520 enrolled, 22% indicated distress and 87% received all messages. </a:t>
            </a:r>
          </a:p>
          <a:p>
            <a:endParaRPr lang="en-US" sz="1800" dirty="0">
              <a:cs typeface="Times New Roman" panose="02020603050405020304" pitchFamily="18" charset="0"/>
            </a:endParaRPr>
          </a:p>
          <a:p>
            <a:r>
              <a:rPr lang="en-US" sz="1800" dirty="0">
                <a:cs typeface="Times New Roman" panose="02020603050405020304" pitchFamily="18" charset="0"/>
              </a:rPr>
              <a:t>Evaluations on exit were overwhelmingly positive with 92% indicating that SMS4dads had helped them in their transition to becoming fathers and 83% responded that the program had helped their relationship with the mother</a:t>
            </a:r>
          </a:p>
        </p:txBody>
      </p:sp>
      <p:sp>
        <p:nvSpPr>
          <p:cNvPr id="6" name="TextBox 5"/>
          <p:cNvSpPr txBox="1"/>
          <p:nvPr/>
        </p:nvSpPr>
        <p:spPr>
          <a:xfrm>
            <a:off x="381000" y="1371600"/>
            <a:ext cx="4495800" cy="457200"/>
          </a:xfrm>
          <a:prstGeom prst="rect">
            <a:avLst/>
          </a:prstGeom>
          <a:noFill/>
        </p:spPr>
        <p:txBody>
          <a:bodyPr wrap="square" rtlCol="0">
            <a:spAutoFit/>
          </a:bodyPr>
          <a:lstStyle/>
          <a:p>
            <a:r>
              <a:rPr lang="en-US" dirty="0"/>
              <a:t>SMS4dads</a:t>
            </a:r>
          </a:p>
        </p:txBody>
      </p:sp>
      <p:sp>
        <p:nvSpPr>
          <p:cNvPr id="7" name="TextBox 6"/>
          <p:cNvSpPr txBox="1"/>
          <p:nvPr/>
        </p:nvSpPr>
        <p:spPr>
          <a:xfrm>
            <a:off x="5715000" y="6172200"/>
            <a:ext cx="3276600" cy="261610"/>
          </a:xfrm>
          <a:prstGeom prst="rect">
            <a:avLst/>
          </a:prstGeom>
          <a:noFill/>
        </p:spPr>
        <p:txBody>
          <a:bodyPr wrap="square" rtlCol="0">
            <a:spAutoFit/>
          </a:bodyPr>
          <a:lstStyle/>
          <a:p>
            <a:r>
              <a:rPr lang="en-US" sz="1100" dirty="0"/>
              <a:t>Fletcher, R. MacDonald &amp; St. George (in press)</a:t>
            </a:r>
          </a:p>
        </p:txBody>
      </p:sp>
    </p:spTree>
    <p:extLst>
      <p:ext uri="{BB962C8B-B14F-4D97-AF65-F5344CB8AC3E}">
        <p14:creationId xmlns:p14="http://schemas.microsoft.com/office/powerpoint/2010/main" val="332124841"/>
      </p:ext>
    </p:extLst>
  </p:cSld>
  <p:clrMapOvr>
    <a:masterClrMapping/>
  </p:clrMapOvr>
  <p:transition spd="med">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57544307"/>
              </p:ext>
            </p:extLst>
          </p:nvPr>
        </p:nvGraphicFramePr>
        <p:xfrm>
          <a:off x="457200" y="1447800"/>
          <a:ext cx="8153400" cy="3576320"/>
        </p:xfrm>
        <a:graphic>
          <a:graphicData uri="http://schemas.openxmlformats.org/drawingml/2006/table">
            <a:tbl>
              <a:tblPr firstRow="1" bandRow="1">
                <a:tableStyleId>{5C22544A-7EE6-4342-B048-85BDC9FD1C3A}</a:tableStyleId>
              </a:tblPr>
              <a:tblGrid>
                <a:gridCol w="2717800">
                  <a:extLst>
                    <a:ext uri="{9D8B030D-6E8A-4147-A177-3AD203B41FA5}">
                      <a16:colId xmlns:a16="http://schemas.microsoft.com/office/drawing/2014/main" val="1577478476"/>
                    </a:ext>
                  </a:extLst>
                </a:gridCol>
                <a:gridCol w="1838512">
                  <a:extLst>
                    <a:ext uri="{9D8B030D-6E8A-4147-A177-3AD203B41FA5}">
                      <a16:colId xmlns:a16="http://schemas.microsoft.com/office/drawing/2014/main" val="3007706014"/>
                    </a:ext>
                  </a:extLst>
                </a:gridCol>
                <a:gridCol w="3597088">
                  <a:extLst>
                    <a:ext uri="{9D8B030D-6E8A-4147-A177-3AD203B41FA5}">
                      <a16:colId xmlns:a16="http://schemas.microsoft.com/office/drawing/2014/main" val="3796111817"/>
                    </a:ext>
                  </a:extLst>
                </a:gridCol>
              </a:tblGrid>
              <a:tr h="370840">
                <a:tc gridSpan="3">
                  <a:txBody>
                    <a:bodyPr/>
                    <a:lstStyle/>
                    <a:p>
                      <a:r>
                        <a:rPr lang="en-US" sz="1800" b="1" dirty="0">
                          <a:solidFill>
                            <a:schemeClr val="tx1"/>
                          </a:solidFill>
                          <a:latin typeface="Times New Roman" panose="02020603050405020304" pitchFamily="18" charset="0"/>
                          <a:cs typeface="Times New Roman" panose="02020603050405020304" pitchFamily="18" charset="0"/>
                        </a:rPr>
                        <a:t>SMS4Dads Replication Studies</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794436471"/>
                  </a:ext>
                </a:extLst>
              </a:tr>
              <a:tr h="370840">
                <a:tc>
                  <a:txBody>
                    <a:bodyPr/>
                    <a:lstStyle/>
                    <a:p>
                      <a:r>
                        <a:rPr lang="en-US" sz="1800" dirty="0">
                          <a:latin typeface="Times New Roman" panose="02020603050405020304" pitchFamily="18" charset="0"/>
                          <a:cs typeface="Times New Roman" panose="02020603050405020304" pitchFamily="18" charset="0"/>
                        </a:rPr>
                        <a:t>SMS4Perinatal Parents</a:t>
                      </a:r>
                    </a:p>
                  </a:txBody>
                  <a:tcPr/>
                </a:tc>
                <a:tc>
                  <a:txBody>
                    <a:bodyPr/>
                    <a:lstStyle/>
                    <a:p>
                      <a:r>
                        <a:rPr lang="en-US" sz="1800" dirty="0">
                          <a:latin typeface="Times New Roman" panose="02020603050405020304" pitchFamily="18" charset="0"/>
                          <a:cs typeface="Times New Roman" panose="02020603050405020304" pitchFamily="18" charset="0"/>
                        </a:rPr>
                        <a:t>Queensland</a:t>
                      </a:r>
                    </a:p>
                  </a:txBody>
                  <a:tcPr/>
                </a:tc>
                <a:tc>
                  <a:txBody>
                    <a:bodyPr/>
                    <a:lstStyle/>
                    <a:p>
                      <a:r>
                        <a:rPr lang="en-US" sz="1800" dirty="0">
                          <a:latin typeface="Times New Roman" panose="02020603050405020304" pitchFamily="18" charset="0"/>
                          <a:cs typeface="Times New Roman" panose="02020603050405020304" pitchFamily="18" charset="0"/>
                        </a:rPr>
                        <a:t>Sending messages to</a:t>
                      </a:r>
                      <a:r>
                        <a:rPr lang="en-US" sz="1800" baseline="0" dirty="0">
                          <a:latin typeface="Times New Roman" panose="02020603050405020304" pitchFamily="18" charset="0"/>
                          <a:cs typeface="Times New Roman" panose="02020603050405020304" pitchFamily="18" charset="0"/>
                        </a:rPr>
                        <a:t> mothers with severe mental illness and their partners</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61683871"/>
                  </a:ext>
                </a:extLst>
              </a:tr>
              <a:tr h="370840">
                <a:tc>
                  <a:txBody>
                    <a:bodyPr/>
                    <a:lstStyle/>
                    <a:p>
                      <a:r>
                        <a:rPr lang="en-US" sz="1800" dirty="0">
                          <a:latin typeface="Times New Roman" panose="02020603050405020304" pitchFamily="18" charset="0"/>
                          <a:cs typeface="Times New Roman" panose="02020603050405020304" pitchFamily="18" charset="0"/>
                        </a:rPr>
                        <a:t>SNS4Dads</a:t>
                      </a:r>
                    </a:p>
                  </a:txBody>
                  <a:tcPr/>
                </a:tc>
                <a:tc>
                  <a:txBody>
                    <a:bodyPr/>
                    <a:lstStyle/>
                    <a:p>
                      <a:r>
                        <a:rPr lang="en-US" sz="1800" dirty="0">
                          <a:latin typeface="Times New Roman" panose="02020603050405020304" pitchFamily="18" charset="0"/>
                          <a:cs typeface="Times New Roman" panose="02020603050405020304" pitchFamily="18" charset="0"/>
                        </a:rPr>
                        <a:t>South Australia</a:t>
                      </a:r>
                    </a:p>
                  </a:txBody>
                  <a:tcPr/>
                </a:tc>
                <a:tc>
                  <a:txBody>
                    <a:bodyPr/>
                    <a:lstStyle/>
                    <a:p>
                      <a:r>
                        <a:rPr lang="en-US" sz="1800" dirty="0">
                          <a:latin typeface="Times New Roman" panose="02020603050405020304" pitchFamily="18" charset="0"/>
                          <a:cs typeface="Times New Roman" panose="02020603050405020304" pitchFamily="18" charset="0"/>
                        </a:rPr>
                        <a:t>Version II</a:t>
                      </a:r>
                    </a:p>
                  </a:txBody>
                  <a:tcPr/>
                </a:tc>
                <a:extLst>
                  <a:ext uri="{0D108BD9-81ED-4DB2-BD59-A6C34878D82A}">
                    <a16:rowId xmlns:a16="http://schemas.microsoft.com/office/drawing/2014/main" val="4239777057"/>
                  </a:ext>
                </a:extLst>
              </a:tr>
              <a:tr h="370840">
                <a:tc>
                  <a:txBody>
                    <a:bodyPr/>
                    <a:lstStyle/>
                    <a:p>
                      <a:r>
                        <a:rPr lang="en-US" sz="1800" dirty="0">
                          <a:latin typeface="Times New Roman" panose="02020603050405020304" pitchFamily="18" charset="0"/>
                          <a:cs typeface="Times New Roman" panose="02020603050405020304" pitchFamily="18" charset="0"/>
                        </a:rPr>
                        <a:t>SNS4Families</a:t>
                      </a:r>
                    </a:p>
                  </a:txBody>
                  <a:tcPr/>
                </a:tc>
                <a:tc>
                  <a:txBody>
                    <a:bodyPr/>
                    <a:lstStyle/>
                    <a:p>
                      <a:r>
                        <a:rPr lang="en-US" sz="1800" dirty="0">
                          <a:latin typeface="Times New Roman" panose="02020603050405020304" pitchFamily="18" charset="0"/>
                          <a:cs typeface="Times New Roman" panose="02020603050405020304" pitchFamily="18" charset="0"/>
                        </a:rPr>
                        <a:t>Victoria</a:t>
                      </a:r>
                    </a:p>
                  </a:txBody>
                  <a:tcPr/>
                </a:tc>
                <a:tc>
                  <a:txBody>
                    <a:bodyPr/>
                    <a:lstStyle/>
                    <a:p>
                      <a:r>
                        <a:rPr lang="en-US" sz="1800" dirty="0">
                          <a:latin typeface="Times New Roman" panose="02020603050405020304" pitchFamily="18" charset="0"/>
                          <a:cs typeface="Times New Roman" panose="02020603050405020304" pitchFamily="18" charset="0"/>
                        </a:rPr>
                        <a:t>Messages</a:t>
                      </a:r>
                      <a:r>
                        <a:rPr lang="en-US" sz="1800" baseline="0" dirty="0">
                          <a:latin typeface="Times New Roman" panose="02020603050405020304" pitchFamily="18" charset="0"/>
                          <a:cs typeface="Times New Roman" panose="02020603050405020304" pitchFamily="18" charset="0"/>
                        </a:rPr>
                        <a:t> for mothers and fathers with Primary Health Network</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37170915"/>
                  </a:ext>
                </a:extLst>
              </a:tr>
              <a:tr h="370840">
                <a:tc>
                  <a:txBody>
                    <a:bodyPr/>
                    <a:lstStyle/>
                    <a:p>
                      <a:r>
                        <a:rPr lang="en-US" sz="1800" dirty="0">
                          <a:latin typeface="Times New Roman" panose="02020603050405020304" pitchFamily="18" charset="0"/>
                          <a:cs typeface="Times New Roman" panose="02020603050405020304" pitchFamily="18" charset="0"/>
                        </a:rPr>
                        <a:t>SMS4Dads</a:t>
                      </a:r>
                    </a:p>
                  </a:txBody>
                  <a:tcPr/>
                </a:tc>
                <a:tc>
                  <a:txBody>
                    <a:bodyPr/>
                    <a:lstStyle/>
                    <a:p>
                      <a:r>
                        <a:rPr lang="en-US" sz="1800" dirty="0">
                          <a:latin typeface="Times New Roman" panose="02020603050405020304" pitchFamily="18" charset="0"/>
                          <a:cs typeface="Times New Roman" panose="02020603050405020304" pitchFamily="18" charset="0"/>
                        </a:rPr>
                        <a:t>Aboriginal fathers</a:t>
                      </a:r>
                    </a:p>
                  </a:txBody>
                  <a:tcPr/>
                </a:tc>
                <a:tc>
                  <a:txBody>
                    <a:bodyPr/>
                    <a:lstStyle/>
                    <a:p>
                      <a:r>
                        <a:rPr lang="en-US" sz="1800" dirty="0">
                          <a:latin typeface="Times New Roman" panose="02020603050405020304" pitchFamily="18" charset="0"/>
                          <a:cs typeface="Times New Roman" panose="02020603050405020304" pitchFamily="18" charset="0"/>
                        </a:rPr>
                        <a:t>Part of </a:t>
                      </a:r>
                      <a:r>
                        <a:rPr lang="en-US" sz="1800" dirty="0" err="1">
                          <a:latin typeface="Times New Roman" panose="02020603050405020304" pitchFamily="18" charset="0"/>
                          <a:cs typeface="Times New Roman" panose="02020603050405020304" pitchFamily="18" charset="0"/>
                        </a:rPr>
                        <a:t>Stavin</a:t>
                      </a:r>
                      <a:r>
                        <a:rPr lang="en-US" sz="1800" baseline="0" dirty="0">
                          <a:latin typeface="Times New Roman" panose="02020603050405020304" pitchFamily="18" charset="0"/>
                          <a:cs typeface="Times New Roman" panose="02020603050405020304" pitchFamily="18" charset="0"/>
                        </a:rPr>
                        <a:t> on Track project</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40379758"/>
                  </a:ext>
                </a:extLst>
              </a:tr>
              <a:tr h="370840">
                <a:tc>
                  <a:txBody>
                    <a:bodyPr/>
                    <a:lstStyle/>
                    <a:p>
                      <a:r>
                        <a:rPr lang="en-US" sz="1800" dirty="0">
                          <a:latin typeface="Times New Roman" panose="02020603050405020304" pitchFamily="18" charset="0"/>
                          <a:cs typeface="Times New Roman" panose="02020603050405020304" pitchFamily="18" charset="0"/>
                        </a:rPr>
                        <a:t>SMS4dnm</a:t>
                      </a:r>
                    </a:p>
                  </a:txBody>
                  <a:tcPr/>
                </a:tc>
                <a:tc>
                  <a:txBody>
                    <a:bodyPr/>
                    <a:lstStyle/>
                    <a:p>
                      <a:r>
                        <a:rPr lang="en-US" sz="1800" dirty="0">
                          <a:latin typeface="Times New Roman" panose="02020603050405020304" pitchFamily="18" charset="0"/>
                          <a:cs typeface="Times New Roman" panose="02020603050405020304" pitchFamily="18" charset="0"/>
                        </a:rPr>
                        <a:t>New South Wales</a:t>
                      </a:r>
                    </a:p>
                  </a:txBody>
                  <a:tcPr/>
                </a:tc>
                <a:tc>
                  <a:txBody>
                    <a:bodyPr/>
                    <a:lstStyle/>
                    <a:p>
                      <a:r>
                        <a:rPr lang="en-US" sz="1800" dirty="0">
                          <a:latin typeface="Times New Roman" panose="02020603050405020304" pitchFamily="18" charset="0"/>
                          <a:cs typeface="Times New Roman" panose="02020603050405020304" pitchFamily="18" charset="0"/>
                        </a:rPr>
                        <a:t>Messages</a:t>
                      </a:r>
                      <a:r>
                        <a:rPr lang="en-US" sz="1800" baseline="0" dirty="0">
                          <a:latin typeface="Times New Roman" panose="02020603050405020304" pitchFamily="18" charset="0"/>
                          <a:cs typeface="Times New Roman" panose="02020603050405020304" pitchFamily="18" charset="0"/>
                        </a:rPr>
                        <a:t> to mothers and fathers in Hunter valley</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16100894"/>
                  </a:ext>
                </a:extLst>
              </a:tr>
            </a:tbl>
          </a:graphicData>
        </a:graphic>
      </p:graphicFrame>
    </p:spTree>
    <p:extLst>
      <p:ext uri="{BB962C8B-B14F-4D97-AF65-F5344CB8AC3E}">
        <p14:creationId xmlns:p14="http://schemas.microsoft.com/office/powerpoint/2010/main" val="2507724366"/>
      </p:ext>
    </p:extLst>
  </p:cSld>
  <p:clrMapOvr>
    <a:masterClrMapping/>
  </p:clrMapOvr>
  <p:transition spd="med">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chemeClr val="tx1"/>
                </a:solidFill>
                <a:latin typeface="Times New Roman" panose="02020603050405020304" pitchFamily="18" charset="0"/>
                <a:cs typeface="Times New Roman" panose="02020603050405020304" pitchFamily="18" charset="0"/>
              </a:rPr>
              <a:t>Supporting Father Involvement: Pruett &amp; Pruett</a:t>
            </a:r>
          </a:p>
        </p:txBody>
      </p:sp>
      <p:sp>
        <p:nvSpPr>
          <p:cNvPr id="3" name="Content Placeholder 2"/>
          <p:cNvSpPr>
            <a:spLocks noGrp="1"/>
          </p:cNvSpPr>
          <p:nvPr>
            <p:ph idx="1"/>
          </p:nvPr>
        </p:nvSpPr>
        <p:spPr>
          <a:xfrm>
            <a:off x="685800" y="1524000"/>
            <a:ext cx="7620000" cy="4343400"/>
          </a:xfrm>
        </p:spPr>
        <p:txBody>
          <a:bodyPr/>
          <a:lstStyle/>
          <a:p>
            <a:pPr marL="0" indent="0">
              <a:buNone/>
            </a:pPr>
            <a:r>
              <a:rPr lang="en-US" sz="1800" dirty="0">
                <a:latin typeface="Times New Roman" panose="02020603050405020304" pitchFamily="18" charset="0"/>
                <a:cs typeface="Times New Roman" panose="02020603050405020304" pitchFamily="18" charset="0"/>
              </a:rPr>
              <a:t>We rely on two decades of the Supporting Father Involvement (SFI) program as an example of an initiative that has been effective at recruiting and retaining fathers and mothers in various cultural and national contexts. </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When programs are inclusive in content and focus on process, are sensitive to differences within and across families, and recognize parents as experts on their children, they are more successful in recruiting and retaining diverse groups of fathers and families.</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SFI has been linked to reducing couple conflict, anxious and harsh parenting, and enhanced child outcomes.  </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Has been applied to diverse populations with generally equal success.</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324600" y="6096000"/>
            <a:ext cx="1981200" cy="276999"/>
          </a:xfrm>
          <a:prstGeom prst="rect">
            <a:avLst/>
          </a:prstGeom>
          <a:noFill/>
        </p:spPr>
        <p:txBody>
          <a:bodyPr wrap="square" rtlCol="0">
            <a:spAutoFit/>
          </a:bodyPr>
          <a:lstStyle/>
          <a:p>
            <a:r>
              <a:rPr lang="en-US" sz="1200" dirty="0"/>
              <a:t>Pruett &amp; Pruett (in press</a:t>
            </a:r>
            <a:r>
              <a:rPr lang="en-US" sz="1100" dirty="0"/>
              <a:t>)</a:t>
            </a:r>
          </a:p>
        </p:txBody>
      </p:sp>
    </p:spTree>
    <p:extLst>
      <p:ext uri="{BB962C8B-B14F-4D97-AF65-F5344CB8AC3E}">
        <p14:creationId xmlns:p14="http://schemas.microsoft.com/office/powerpoint/2010/main" val="1692107034"/>
      </p:ext>
    </p:extLst>
  </p:cSld>
  <p:clrMapOvr>
    <a:masterClrMapping/>
  </p:clrMapOvr>
  <p:transition spd="med">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7696200" cy="609600"/>
          </a:xfrm>
        </p:spPr>
        <p:txBody>
          <a:bodyPr/>
          <a:lstStyle/>
          <a:p>
            <a:r>
              <a:rPr lang="en-US" sz="2000" dirty="0">
                <a:solidFill>
                  <a:schemeClr val="tx1"/>
                </a:solidFill>
                <a:latin typeface="Times New Roman" panose="02020603050405020304" pitchFamily="18" charset="0"/>
                <a:cs typeface="Times New Roman" panose="02020603050405020304" pitchFamily="18" charset="0"/>
              </a:rPr>
              <a:t>BEHAVIORAL TRAINING APPROACHES (</a:t>
            </a:r>
            <a:r>
              <a:rPr lang="en-US" sz="2000" dirty="0" err="1">
                <a:solidFill>
                  <a:schemeClr val="tx1"/>
                </a:solidFill>
                <a:latin typeface="Times New Roman" panose="02020603050405020304" pitchFamily="18" charset="0"/>
                <a:cs typeface="Times New Roman" panose="02020603050405020304" pitchFamily="18" charset="0"/>
              </a:rPr>
              <a:t>DeGarmo</a:t>
            </a:r>
            <a:r>
              <a:rPr lang="en-US" sz="2000" dirty="0">
                <a:solidFill>
                  <a:schemeClr val="tx1"/>
                </a:solidFill>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381000" y="1371600"/>
            <a:ext cx="7620000" cy="4343400"/>
          </a:xfrm>
        </p:spPr>
        <p:txBody>
          <a:bodyPr/>
          <a:lstStyle/>
          <a:p>
            <a:endParaRPr lang="en-US" dirty="0"/>
          </a:p>
          <a:p>
            <a:pPr marL="0" indent="0">
              <a:buNone/>
            </a:pPr>
            <a:r>
              <a:rPr lang="en-US" sz="2000" dirty="0">
                <a:latin typeface="Times New Roman" panose="02020603050405020304" pitchFamily="18" charset="0"/>
                <a:cs typeface="Times New Roman" panose="02020603050405020304" pitchFamily="18" charset="0"/>
              </a:rPr>
              <a:t>Using a father-centric perspective, we developed evidence-based behavioral parent training specifically for fathers. </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The focus is on cognitive and behavioral moderators that can be utilized for adapting curricula and intervention content to be more salient for participating fathers and in turn enhance effectiveness. </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Adaptive intervention designs are also introduced and illustrated as a rigorous formal way to test modifications to existing programs specifically for fathers</a:t>
            </a:r>
          </a:p>
        </p:txBody>
      </p:sp>
      <p:sp>
        <p:nvSpPr>
          <p:cNvPr id="5" name="TextBox 4"/>
          <p:cNvSpPr txBox="1"/>
          <p:nvPr/>
        </p:nvSpPr>
        <p:spPr>
          <a:xfrm>
            <a:off x="6629400" y="6019800"/>
            <a:ext cx="1828800" cy="307777"/>
          </a:xfrm>
          <a:prstGeom prst="rect">
            <a:avLst/>
          </a:prstGeom>
          <a:noFill/>
        </p:spPr>
        <p:txBody>
          <a:bodyPr wrap="square" rtlCol="0">
            <a:spAutoFit/>
          </a:bodyPr>
          <a:lstStyle/>
          <a:p>
            <a:r>
              <a:rPr lang="en-US" sz="1400" dirty="0" err="1"/>
              <a:t>DeGarmo</a:t>
            </a:r>
            <a:r>
              <a:rPr lang="en-US" sz="1400" dirty="0"/>
              <a:t>, in press</a:t>
            </a:r>
          </a:p>
        </p:txBody>
      </p:sp>
    </p:spTree>
    <p:extLst>
      <p:ext uri="{BB962C8B-B14F-4D97-AF65-F5344CB8AC3E}">
        <p14:creationId xmlns:p14="http://schemas.microsoft.com/office/powerpoint/2010/main" val="2398288702"/>
      </p:ext>
    </p:extLst>
  </p:cSld>
  <p:clrMapOvr>
    <a:masterClrMapping/>
  </p:clrMapOvr>
  <p:transition spd="med">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2950"/>
            <a:ext cx="8305800" cy="609600"/>
          </a:xfrm>
        </p:spPr>
        <p:txBody>
          <a:bodyPr/>
          <a:lstStyle/>
          <a:p>
            <a:r>
              <a:rPr lang="en-US" dirty="0">
                <a:solidFill>
                  <a:schemeClr val="tx1"/>
                </a:solidFill>
              </a:rPr>
              <a:t>Intersubjectivity and Meaning Making</a:t>
            </a:r>
          </a:p>
        </p:txBody>
      </p:sp>
      <p:sp>
        <p:nvSpPr>
          <p:cNvPr id="3" name="Content Placeholder 2"/>
          <p:cNvSpPr>
            <a:spLocks noGrp="1"/>
          </p:cNvSpPr>
          <p:nvPr>
            <p:ph idx="1"/>
          </p:nvPr>
        </p:nvSpPr>
        <p:spPr>
          <a:xfrm>
            <a:off x="762000" y="2286000"/>
            <a:ext cx="7620000" cy="3048000"/>
          </a:xfrm>
        </p:spPr>
        <p:txBody>
          <a:bodyPr/>
          <a:lstStyle/>
          <a:p>
            <a:pPr marL="0" indent="0">
              <a:buNone/>
            </a:pPr>
            <a:r>
              <a:rPr lang="en-US" dirty="0"/>
              <a:t>All relationship based theories support the notion that,</a:t>
            </a:r>
          </a:p>
          <a:p>
            <a:pPr marL="0" indent="0">
              <a:buNone/>
            </a:pPr>
            <a:r>
              <a:rPr lang="en-US" dirty="0"/>
              <a:t> “</a:t>
            </a:r>
            <a:r>
              <a:rPr lang="en-US" dirty="0">
                <a:solidFill>
                  <a:schemeClr val="tx1"/>
                </a:solidFill>
              </a:rPr>
              <a:t>children derive meaning about themselves through parent-child interactions</a:t>
            </a:r>
            <a:r>
              <a:rPr lang="en-US" dirty="0"/>
              <a:t>, determining constructed paradigms of self, other, and self-other relationships.” </a:t>
            </a:r>
          </a:p>
          <a:p>
            <a:pPr marL="0" indent="0">
              <a:buNone/>
            </a:pPr>
            <a:r>
              <a:rPr lang="en-US" dirty="0"/>
              <a:t> Relationship dynamics also generate intersubjectivity, or the construction of the phenomenological or existential self.</a:t>
            </a:r>
          </a:p>
          <a:p>
            <a:pPr marL="0" indent="0">
              <a:buNone/>
            </a:pPr>
            <a:endParaRPr lang="en-US" sz="1800" dirty="0"/>
          </a:p>
          <a:p>
            <a:pPr marL="0" indent="0">
              <a:buNone/>
            </a:pPr>
            <a:endParaRPr lang="en-US" sz="1800" dirty="0"/>
          </a:p>
        </p:txBody>
      </p:sp>
      <p:sp>
        <p:nvSpPr>
          <p:cNvPr id="4" name="TextBox 3"/>
          <p:cNvSpPr txBox="1"/>
          <p:nvPr/>
        </p:nvSpPr>
        <p:spPr>
          <a:xfrm>
            <a:off x="5029200" y="6172200"/>
            <a:ext cx="3962400" cy="246221"/>
          </a:xfrm>
          <a:prstGeom prst="rect">
            <a:avLst/>
          </a:prstGeom>
          <a:noFill/>
        </p:spPr>
        <p:txBody>
          <a:bodyPr wrap="square" rtlCol="0">
            <a:spAutoFit/>
          </a:bodyPr>
          <a:lstStyle/>
          <a:p>
            <a:r>
              <a:rPr lang="en-US" sz="1000" dirty="0"/>
              <a:t>Bocknek, Brophy-Herb,  Fitzgerald, Burns-</a:t>
            </a:r>
            <a:r>
              <a:rPr lang="en-US" sz="1000" dirty="0" err="1"/>
              <a:t>Jager</a:t>
            </a:r>
            <a:r>
              <a:rPr lang="en-US" sz="1000" dirty="0"/>
              <a:t>, &amp; </a:t>
            </a:r>
            <a:r>
              <a:rPr lang="en-US" sz="1000" dirty="0" err="1"/>
              <a:t>Carolan</a:t>
            </a:r>
            <a:r>
              <a:rPr lang="en-US" sz="1000" dirty="0"/>
              <a:t>, (2012).   </a:t>
            </a:r>
          </a:p>
        </p:txBody>
      </p:sp>
    </p:spTree>
    <p:extLst>
      <p:ext uri="{BB962C8B-B14F-4D97-AF65-F5344CB8AC3E}">
        <p14:creationId xmlns:p14="http://schemas.microsoft.com/office/powerpoint/2010/main" val="326107517"/>
      </p:ext>
    </p:extLst>
  </p:cSld>
  <p:clrMapOvr>
    <a:masterClrMapping/>
  </p:clrMapOvr>
  <p:transition spd="med">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2286000"/>
            <a:ext cx="7737894" cy="1631216"/>
          </a:xfrm>
          <a:prstGeom prst="rect">
            <a:avLst/>
          </a:prstGeom>
          <a:noFill/>
        </p:spPr>
        <p:txBody>
          <a:bodyPr wrap="square" rtlCol="0">
            <a:spAutoFit/>
          </a:bodyPr>
          <a:lstStyle/>
          <a:p>
            <a:endParaRPr lang="en-US" sz="2000" dirty="0">
              <a:latin typeface="+mj-lt"/>
              <a:cs typeface="Arial" panose="020B0604020202020204" pitchFamily="34" charset="0"/>
            </a:endParaRPr>
          </a:p>
          <a:p>
            <a:r>
              <a:rPr lang="en-US" sz="2000" dirty="0">
                <a:latin typeface="+mj-lt"/>
                <a:cs typeface="Arial" panose="020B0604020202020204" pitchFamily="34" charset="0"/>
              </a:rPr>
              <a:t>“Repeated exposure to expressions of hostility, anger, and distress in the neighborhood may facilitate the development of negatively-oriented knowledge structures, which likely become consolidated as internal mental representations of distrust and suspicion of others’ intentions.”</a:t>
            </a:r>
          </a:p>
        </p:txBody>
      </p:sp>
      <p:sp>
        <p:nvSpPr>
          <p:cNvPr id="4" name="TextBox 3"/>
          <p:cNvSpPr txBox="1"/>
          <p:nvPr/>
        </p:nvSpPr>
        <p:spPr>
          <a:xfrm>
            <a:off x="4648200" y="6248400"/>
            <a:ext cx="4245635"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Galan, Shaw, </a:t>
            </a:r>
            <a:r>
              <a:rPr lang="en-US" sz="1000" dirty="0" err="1">
                <a:latin typeface="Arial" panose="020B0604020202020204" pitchFamily="34" charset="0"/>
                <a:cs typeface="Arial" panose="020B0604020202020204" pitchFamily="34" charset="0"/>
              </a:rPr>
              <a:t>Dishion</a:t>
            </a:r>
            <a:r>
              <a:rPr lang="en-US" sz="1000" dirty="0">
                <a:latin typeface="Arial" panose="020B0604020202020204" pitchFamily="34" charset="0"/>
                <a:cs typeface="Arial" panose="020B0604020202020204" pitchFamily="34" charset="0"/>
              </a:rPr>
              <a:t>, &amp; Wilson, (2016</a:t>
            </a:r>
          </a:p>
        </p:txBody>
      </p:sp>
      <p:sp>
        <p:nvSpPr>
          <p:cNvPr id="5" name="TextBox 4"/>
          <p:cNvSpPr txBox="1"/>
          <p:nvPr/>
        </p:nvSpPr>
        <p:spPr>
          <a:xfrm>
            <a:off x="355837" y="421809"/>
            <a:ext cx="8229600" cy="830997"/>
          </a:xfrm>
          <a:prstGeom prst="rect">
            <a:avLst/>
          </a:prstGeom>
          <a:noFill/>
        </p:spPr>
        <p:txBody>
          <a:bodyPr wrap="square" rtlCol="0">
            <a:spAutoFit/>
          </a:bodyPr>
          <a:lstStyle/>
          <a:p>
            <a:r>
              <a:rPr lang="en-US" b="1" dirty="0">
                <a:latin typeface="+mj-lt"/>
              </a:rPr>
              <a:t>Exposure to Neighborhood Deprivation at Age 2 and Conduct Problems at Age 9</a:t>
            </a:r>
          </a:p>
        </p:txBody>
      </p:sp>
    </p:spTree>
    <p:extLst>
      <p:ext uri="{BB962C8B-B14F-4D97-AF65-F5344CB8AC3E}">
        <p14:creationId xmlns:p14="http://schemas.microsoft.com/office/powerpoint/2010/main" val="3046255041"/>
      </p:ext>
    </p:extLst>
  </p:cSld>
  <p:clrMapOvr>
    <a:masterClrMapping/>
  </p:clrMapOvr>
  <p:transition spd="med">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Perspective taking:</a:t>
            </a:r>
          </a:p>
        </p:txBody>
      </p:sp>
      <p:sp>
        <p:nvSpPr>
          <p:cNvPr id="4" name="Content Placeholder 3"/>
          <p:cNvSpPr txBox="1">
            <a:spLocks noGrp="1"/>
          </p:cNvSpPr>
          <p:nvPr>
            <p:ph idx="1"/>
          </p:nvPr>
        </p:nvSpPr>
        <p:spPr>
          <a:xfrm>
            <a:off x="609600" y="2209800"/>
            <a:ext cx="7620000" cy="261610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l" rtl="0" fontAlgn="base">
              <a:spcBef>
                <a:spcPct val="0"/>
              </a:spcBef>
              <a:spcAft>
                <a:spcPct val="0"/>
              </a:spcAft>
              <a:defRPr sz="2400" kern="1200">
                <a:solidFill>
                  <a:schemeClr val="dk1"/>
                </a:solidFill>
                <a:latin typeface="+mn-lt"/>
                <a:ea typeface="+mn-ea"/>
                <a:cs typeface="+mn-cs"/>
              </a:defRPr>
            </a:lvl1pPr>
            <a:lvl2pPr marL="457200" algn="l" rtl="0" fontAlgn="base">
              <a:spcBef>
                <a:spcPct val="0"/>
              </a:spcBef>
              <a:spcAft>
                <a:spcPct val="0"/>
              </a:spcAft>
              <a:defRPr sz="2400" kern="1200">
                <a:solidFill>
                  <a:schemeClr val="dk1"/>
                </a:solidFill>
                <a:latin typeface="+mn-lt"/>
                <a:ea typeface="+mn-ea"/>
                <a:cs typeface="+mn-cs"/>
              </a:defRPr>
            </a:lvl2pPr>
            <a:lvl3pPr marL="914400" algn="l" rtl="0" fontAlgn="base">
              <a:spcBef>
                <a:spcPct val="0"/>
              </a:spcBef>
              <a:spcAft>
                <a:spcPct val="0"/>
              </a:spcAft>
              <a:defRPr sz="2400" kern="1200">
                <a:solidFill>
                  <a:schemeClr val="dk1"/>
                </a:solidFill>
                <a:latin typeface="+mn-lt"/>
                <a:ea typeface="+mn-ea"/>
                <a:cs typeface="+mn-cs"/>
              </a:defRPr>
            </a:lvl3pPr>
            <a:lvl4pPr marL="1371600" algn="l" rtl="0" fontAlgn="base">
              <a:spcBef>
                <a:spcPct val="0"/>
              </a:spcBef>
              <a:spcAft>
                <a:spcPct val="0"/>
              </a:spcAft>
              <a:defRPr sz="2400" kern="1200">
                <a:solidFill>
                  <a:schemeClr val="dk1"/>
                </a:solidFill>
                <a:latin typeface="+mn-lt"/>
                <a:ea typeface="+mn-ea"/>
                <a:cs typeface="+mn-cs"/>
              </a:defRPr>
            </a:lvl4pPr>
            <a:lvl5pPr marL="1828800" algn="l" rtl="0" fontAlgn="base">
              <a:spcBef>
                <a:spcPct val="0"/>
              </a:spcBef>
              <a:spcAft>
                <a:spcPct val="0"/>
              </a:spcAft>
              <a:defRPr sz="2400" kern="1200">
                <a:solidFill>
                  <a:schemeClr val="dk1"/>
                </a:solidFill>
                <a:latin typeface="+mn-lt"/>
                <a:ea typeface="+mn-ea"/>
                <a:cs typeface="+mn-cs"/>
              </a:defRPr>
            </a:lvl5pPr>
            <a:lvl6pPr marL="2286000" algn="l" defTabSz="914400" rtl="0" eaLnBrk="1" latinLnBrk="0" hangingPunct="1">
              <a:defRPr sz="2400" kern="1200">
                <a:solidFill>
                  <a:schemeClr val="dk1"/>
                </a:solidFill>
                <a:latin typeface="+mn-lt"/>
                <a:ea typeface="+mn-ea"/>
                <a:cs typeface="+mn-cs"/>
              </a:defRPr>
            </a:lvl6pPr>
            <a:lvl7pPr marL="2743200" algn="l" defTabSz="914400" rtl="0" eaLnBrk="1" latinLnBrk="0" hangingPunct="1">
              <a:defRPr sz="2400" kern="1200">
                <a:solidFill>
                  <a:schemeClr val="dk1"/>
                </a:solidFill>
                <a:latin typeface="+mn-lt"/>
                <a:ea typeface="+mn-ea"/>
                <a:cs typeface="+mn-cs"/>
              </a:defRPr>
            </a:lvl7pPr>
            <a:lvl8pPr marL="3200400" algn="l" defTabSz="914400" rtl="0" eaLnBrk="1" latinLnBrk="0" hangingPunct="1">
              <a:defRPr sz="2400" kern="1200">
                <a:solidFill>
                  <a:schemeClr val="dk1"/>
                </a:solidFill>
                <a:latin typeface="+mn-lt"/>
                <a:ea typeface="+mn-ea"/>
                <a:cs typeface="+mn-cs"/>
              </a:defRPr>
            </a:lvl8pPr>
            <a:lvl9pPr marL="3657600" algn="l" defTabSz="914400" rtl="0" eaLnBrk="1" latinLnBrk="0" hangingPunct="1">
              <a:defRPr sz="2400" kern="1200">
                <a:solidFill>
                  <a:schemeClr val="dk1"/>
                </a:solidFill>
                <a:latin typeface="+mn-lt"/>
                <a:ea typeface="+mn-ea"/>
                <a:cs typeface="+mn-cs"/>
              </a:defRPr>
            </a:lvl9pPr>
          </a:lstStyle>
          <a:p>
            <a:pPr marL="0" indent="0">
              <a:buNone/>
            </a:pPr>
            <a:r>
              <a:rPr lang="en-US" sz="2000" dirty="0">
                <a:solidFill>
                  <a:schemeClr val="tx1"/>
                </a:solidFill>
                <a:latin typeface="Times New Roman" panose="02020603050405020304" pitchFamily="18" charset="0"/>
                <a:cs typeface="Times New Roman" panose="02020603050405020304" pitchFamily="18" charset="0"/>
              </a:rPr>
              <a:t>Early experience with intersubjectivity facilitates the development of neurobiological underpinnings for perspective taking or </a:t>
            </a:r>
            <a:r>
              <a:rPr lang="en-US" sz="2000" dirty="0" err="1">
                <a:solidFill>
                  <a:schemeClr val="tx1"/>
                </a:solidFill>
                <a:latin typeface="Times New Roman" panose="02020603050405020304" pitchFamily="18" charset="0"/>
                <a:cs typeface="Times New Roman" panose="02020603050405020304" pitchFamily="18" charset="0"/>
              </a:rPr>
              <a:t>mentalization</a:t>
            </a:r>
            <a:r>
              <a:rPr lang="en-US" sz="2000" dirty="0">
                <a:solidFill>
                  <a:schemeClr val="tx1"/>
                </a:solidFill>
                <a:latin typeface="Times New Roman" panose="02020603050405020304" pitchFamily="18" charset="0"/>
                <a:cs typeface="Times New Roman" panose="02020603050405020304" pitchFamily="18" charset="0"/>
              </a:rPr>
              <a:t>—the ability to imagine another’s viewpoint and understand what might be motivating their behavior, a critical capacity for effective human relations. (p 79).</a:t>
            </a:r>
          </a:p>
          <a:p>
            <a:endParaRPr lang="en-US" sz="1800" dirty="0"/>
          </a:p>
          <a:p>
            <a:endParaRPr lang="en-US" sz="1800" dirty="0"/>
          </a:p>
          <a:p>
            <a:endParaRPr lang="en-US" sz="1800" dirty="0"/>
          </a:p>
          <a:p>
            <a:pPr marL="0" indent="0" algn="r">
              <a:buNone/>
            </a:pPr>
            <a:r>
              <a:rPr lang="en-US" sz="1000" dirty="0"/>
              <a:t>Narvaez, D. (2014).  </a:t>
            </a:r>
          </a:p>
        </p:txBody>
      </p:sp>
    </p:spTree>
    <p:extLst>
      <p:ext uri="{BB962C8B-B14F-4D97-AF65-F5344CB8AC3E}">
        <p14:creationId xmlns:p14="http://schemas.microsoft.com/office/powerpoint/2010/main" val="385910050"/>
      </p:ext>
    </p:extLst>
  </p:cSld>
  <p:clrMapOvr>
    <a:masterClrMapping/>
  </p:clrMapOvr>
  <p:transition spd="med">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52"/>
          <p:cNvGrpSpPr>
            <a:grpSpLocks/>
          </p:cNvGrpSpPr>
          <p:nvPr/>
        </p:nvGrpSpPr>
        <p:grpSpPr bwMode="auto">
          <a:xfrm>
            <a:off x="114300" y="2580501"/>
            <a:ext cx="1752600" cy="1544598"/>
            <a:chOff x="457200" y="2743200"/>
            <a:chExt cx="1752600" cy="1544797"/>
          </a:xfrm>
        </p:grpSpPr>
        <p:sp>
          <p:nvSpPr>
            <p:cNvPr id="2" name="TextBox 1"/>
            <p:cNvSpPr txBox="1"/>
            <p:nvPr/>
          </p:nvSpPr>
          <p:spPr>
            <a:xfrm>
              <a:off x="457200" y="2743200"/>
              <a:ext cx="1371600" cy="24625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solidFill>
                    <a:srgbClr val="550056"/>
                  </a:solidFill>
                </a:rPr>
                <a:t>Family Dynamics</a:t>
              </a:r>
            </a:p>
          </p:txBody>
        </p:sp>
        <p:sp>
          <p:nvSpPr>
            <p:cNvPr id="3" name="TextBox 2"/>
            <p:cNvSpPr txBox="1"/>
            <p:nvPr/>
          </p:nvSpPr>
          <p:spPr>
            <a:xfrm>
              <a:off x="533400" y="3733928"/>
              <a:ext cx="1219200" cy="55406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solidFill>
                    <a:srgbClr val="550056"/>
                  </a:solidFill>
                </a:rPr>
                <a:t>Biological  Processes and Set Points</a:t>
              </a:r>
            </a:p>
          </p:txBody>
        </p:sp>
        <p:cxnSp>
          <p:nvCxnSpPr>
            <p:cNvPr id="4" name="Straight Arrow Connector 3"/>
            <p:cNvCxnSpPr/>
            <p:nvPr/>
          </p:nvCxnSpPr>
          <p:spPr>
            <a:xfrm rot="5400000">
              <a:off x="933425" y="3344833"/>
              <a:ext cx="381049" cy="3175"/>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5" name="Straight Arrow Connector 4"/>
            <p:cNvCxnSpPr/>
            <p:nvPr/>
          </p:nvCxnSpPr>
          <p:spPr>
            <a:xfrm>
              <a:off x="1905000" y="2971829"/>
              <a:ext cx="304800" cy="228629"/>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flipV="1">
              <a:off x="1905000" y="3733927"/>
              <a:ext cx="304800" cy="228629"/>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grpSp>
      <p:cxnSp>
        <p:nvCxnSpPr>
          <p:cNvPr id="8" name="Straight Connector 7"/>
          <p:cNvCxnSpPr/>
          <p:nvPr/>
        </p:nvCxnSpPr>
        <p:spPr>
          <a:xfrm rot="5400000">
            <a:off x="647700" y="3238500"/>
            <a:ext cx="25146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a:off x="1905000" y="4495800"/>
            <a:ext cx="304800" cy="76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1905000" y="1905000"/>
            <a:ext cx="304800" cy="76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209800" y="1752600"/>
            <a:ext cx="1143000" cy="40011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solidFill>
                  <a:srgbClr val="550056"/>
                </a:solidFill>
              </a:rPr>
              <a:t>Self Representation</a:t>
            </a:r>
          </a:p>
        </p:txBody>
      </p:sp>
      <p:sp>
        <p:nvSpPr>
          <p:cNvPr id="16" name="TextBox 15"/>
          <p:cNvSpPr txBox="1"/>
          <p:nvPr/>
        </p:nvSpPr>
        <p:spPr>
          <a:xfrm>
            <a:off x="2209800" y="3048000"/>
            <a:ext cx="1295400" cy="40011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solidFill>
                  <a:srgbClr val="550056"/>
                </a:solidFill>
              </a:rPr>
              <a:t>Self-Object (Other) Differentiation</a:t>
            </a:r>
          </a:p>
        </p:txBody>
      </p:sp>
      <p:sp>
        <p:nvSpPr>
          <p:cNvPr id="17" name="TextBox 16"/>
          <p:cNvSpPr txBox="1"/>
          <p:nvPr/>
        </p:nvSpPr>
        <p:spPr>
          <a:xfrm>
            <a:off x="2209800" y="4343400"/>
            <a:ext cx="1143000" cy="40011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solidFill>
                  <a:srgbClr val="550056"/>
                </a:solidFill>
              </a:rPr>
              <a:t>Self-Other Relationships</a:t>
            </a:r>
          </a:p>
        </p:txBody>
      </p:sp>
      <p:cxnSp>
        <p:nvCxnSpPr>
          <p:cNvPr id="19" name="Straight Arrow Connector 18"/>
          <p:cNvCxnSpPr/>
          <p:nvPr/>
        </p:nvCxnSpPr>
        <p:spPr>
          <a:xfrm>
            <a:off x="1905000" y="3200400"/>
            <a:ext cx="304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3524250" y="3200400"/>
            <a:ext cx="457200" cy="1588"/>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4038600" y="3048000"/>
            <a:ext cx="1143000" cy="246221"/>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solidFill>
                  <a:srgbClr val="550056"/>
                </a:solidFill>
              </a:rPr>
              <a:t>Expectancies</a:t>
            </a:r>
          </a:p>
        </p:txBody>
      </p:sp>
      <p:sp>
        <p:nvSpPr>
          <p:cNvPr id="38" name="TextBox 37"/>
          <p:cNvSpPr txBox="1"/>
          <p:nvPr/>
        </p:nvSpPr>
        <p:spPr>
          <a:xfrm>
            <a:off x="5638800" y="2971800"/>
            <a:ext cx="1143000" cy="40011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solidFill>
                  <a:srgbClr val="550056"/>
                </a:solidFill>
              </a:rPr>
              <a:t>Mental Representations</a:t>
            </a:r>
          </a:p>
        </p:txBody>
      </p:sp>
      <p:sp>
        <p:nvSpPr>
          <p:cNvPr id="39" name="TextBox 38"/>
          <p:cNvSpPr txBox="1"/>
          <p:nvPr/>
        </p:nvSpPr>
        <p:spPr>
          <a:xfrm>
            <a:off x="6952928" y="2014463"/>
            <a:ext cx="1143000" cy="40011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solidFill>
                  <a:srgbClr val="550056"/>
                </a:solidFill>
              </a:rPr>
              <a:t>Information Processing</a:t>
            </a:r>
          </a:p>
        </p:txBody>
      </p:sp>
      <p:sp>
        <p:nvSpPr>
          <p:cNvPr id="40" name="TextBox 39"/>
          <p:cNvSpPr txBox="1"/>
          <p:nvPr/>
        </p:nvSpPr>
        <p:spPr>
          <a:xfrm>
            <a:off x="8077200" y="2908697"/>
            <a:ext cx="914400" cy="246221"/>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solidFill>
                  <a:srgbClr val="550056"/>
                </a:solidFill>
              </a:rPr>
              <a:t>Behavior</a:t>
            </a:r>
          </a:p>
        </p:txBody>
      </p:sp>
      <p:sp>
        <p:nvSpPr>
          <p:cNvPr id="41" name="Oval 40"/>
          <p:cNvSpPr/>
          <p:nvPr/>
        </p:nvSpPr>
        <p:spPr>
          <a:xfrm>
            <a:off x="4972050" y="1532811"/>
            <a:ext cx="1371600" cy="762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00" dirty="0">
                <a:solidFill>
                  <a:srgbClr val="550056"/>
                </a:solidFill>
              </a:rPr>
              <a:t>Self Reflections on Experience</a:t>
            </a:r>
          </a:p>
        </p:txBody>
      </p:sp>
      <p:sp>
        <p:nvSpPr>
          <p:cNvPr id="42" name="Oval 41"/>
          <p:cNvSpPr/>
          <p:nvPr/>
        </p:nvSpPr>
        <p:spPr>
          <a:xfrm>
            <a:off x="4870514" y="4076531"/>
            <a:ext cx="14478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rgbClr val="550056"/>
                </a:solidFill>
              </a:rPr>
              <a:t>Co-Constructed Reflections on Experience</a:t>
            </a:r>
          </a:p>
        </p:txBody>
      </p:sp>
      <p:cxnSp>
        <p:nvCxnSpPr>
          <p:cNvPr id="43" name="Straight Arrow Connector 42"/>
          <p:cNvCxnSpPr/>
          <p:nvPr/>
        </p:nvCxnSpPr>
        <p:spPr>
          <a:xfrm>
            <a:off x="5124450" y="3474049"/>
            <a:ext cx="285750" cy="422701"/>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flipH="1">
            <a:off x="5075634" y="2418612"/>
            <a:ext cx="364332" cy="397625"/>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a:off x="5257800" y="3200400"/>
            <a:ext cx="304800" cy="1588"/>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sp>
        <p:nvSpPr>
          <p:cNvPr id="46" name="TextBox 45"/>
          <p:cNvSpPr txBox="1"/>
          <p:nvPr/>
        </p:nvSpPr>
        <p:spPr>
          <a:xfrm>
            <a:off x="6944433" y="3650395"/>
            <a:ext cx="1143000" cy="246221"/>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000" dirty="0">
                <a:solidFill>
                  <a:srgbClr val="550056"/>
                </a:solidFill>
              </a:rPr>
              <a:t>Affective Load</a:t>
            </a:r>
          </a:p>
        </p:txBody>
      </p:sp>
      <p:cxnSp>
        <p:nvCxnSpPr>
          <p:cNvPr id="47" name="Straight Arrow Connector 46"/>
          <p:cNvCxnSpPr/>
          <p:nvPr/>
        </p:nvCxnSpPr>
        <p:spPr>
          <a:xfrm flipH="1">
            <a:off x="6796087" y="2545632"/>
            <a:ext cx="290513" cy="224192"/>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rot="10800000">
            <a:off x="6858000" y="3385965"/>
            <a:ext cx="304800" cy="152400"/>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49" name="Straight Arrow Connector 48"/>
          <p:cNvCxnSpPr/>
          <p:nvPr/>
        </p:nvCxnSpPr>
        <p:spPr>
          <a:xfrm>
            <a:off x="6938962" y="3093304"/>
            <a:ext cx="1066800" cy="1588"/>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a:off x="8001000" y="2514600"/>
            <a:ext cx="419100" cy="289352"/>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p:nvPr/>
        </p:nvCxnSpPr>
        <p:spPr>
          <a:xfrm flipV="1">
            <a:off x="8045053" y="3244215"/>
            <a:ext cx="375047" cy="294150"/>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77" name="Straight Arrow Connector 76"/>
          <p:cNvCxnSpPr>
            <a:stCxn id="17" idx="3"/>
            <a:endCxn id="37" idx="2"/>
          </p:cNvCxnSpPr>
          <p:nvPr/>
        </p:nvCxnSpPr>
        <p:spPr>
          <a:xfrm flipV="1">
            <a:off x="3352800" y="3294221"/>
            <a:ext cx="1257300" cy="1249234"/>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stCxn id="15" idx="3"/>
            <a:endCxn id="37" idx="0"/>
          </p:cNvCxnSpPr>
          <p:nvPr/>
        </p:nvCxnSpPr>
        <p:spPr>
          <a:xfrm>
            <a:off x="3352800" y="1952655"/>
            <a:ext cx="1257300" cy="109534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50204" name="Rectangle 79"/>
          <p:cNvSpPr>
            <a:spLocks noChangeArrowheads="1"/>
          </p:cNvSpPr>
          <p:nvPr/>
        </p:nvSpPr>
        <p:spPr bwMode="auto">
          <a:xfrm>
            <a:off x="231576" y="426634"/>
            <a:ext cx="8001000" cy="707886"/>
          </a:xfrm>
          <a:prstGeom prst="rect">
            <a:avLst/>
          </a:prstGeom>
          <a:noFill/>
          <a:ln w="9525">
            <a:noFill/>
            <a:miter lim="800000"/>
            <a:headEnd/>
            <a:tailEnd/>
          </a:ln>
        </p:spPr>
        <p:txBody>
          <a:bodyPr>
            <a:spAutoFit/>
          </a:bodyPr>
          <a:lstStyle/>
          <a:p>
            <a:r>
              <a:rPr lang="en-US" sz="2000" b="1" dirty="0"/>
              <a:t>Mental Representations: Priming Set Points for Developmental Outcomes (Birth to Five)</a:t>
            </a:r>
          </a:p>
        </p:txBody>
      </p:sp>
      <p:sp>
        <p:nvSpPr>
          <p:cNvPr id="50205" name="TextBox 33"/>
          <p:cNvSpPr txBox="1">
            <a:spLocks noChangeArrowheads="1"/>
          </p:cNvSpPr>
          <p:nvPr/>
        </p:nvSpPr>
        <p:spPr bwMode="auto">
          <a:xfrm>
            <a:off x="304800" y="6172200"/>
            <a:ext cx="7620000" cy="430213"/>
          </a:xfrm>
          <a:prstGeom prst="rect">
            <a:avLst/>
          </a:prstGeom>
          <a:noFill/>
          <a:ln w="9525">
            <a:noFill/>
            <a:miter lim="800000"/>
            <a:headEnd/>
            <a:tailEnd/>
          </a:ln>
        </p:spPr>
        <p:txBody>
          <a:bodyPr>
            <a:spAutoFit/>
          </a:bodyPr>
          <a:lstStyle/>
          <a:p>
            <a:r>
              <a:rPr lang="en-US" sz="1100" dirty="0">
                <a:latin typeface="Arial" pitchFamily="34" charset="0"/>
              </a:rPr>
              <a:t>Adapted from Fitzgerald, Wong &amp; Zucker (2012).  In N. E. </a:t>
            </a:r>
            <a:r>
              <a:rPr lang="en-US" sz="1100" dirty="0" err="1">
                <a:latin typeface="Arial" pitchFamily="34" charset="0"/>
              </a:rPr>
              <a:t>Suchman</a:t>
            </a:r>
            <a:r>
              <a:rPr lang="en-US" sz="1100" dirty="0">
                <a:latin typeface="Arial" pitchFamily="34" charset="0"/>
              </a:rPr>
              <a:t>, M. </a:t>
            </a:r>
            <a:r>
              <a:rPr lang="en-US" sz="1100" dirty="0" err="1">
                <a:latin typeface="Arial" pitchFamily="34" charset="0"/>
              </a:rPr>
              <a:t>Pajulo</a:t>
            </a:r>
            <a:r>
              <a:rPr lang="en-US" sz="1100" dirty="0">
                <a:latin typeface="Arial" pitchFamily="34" charset="0"/>
              </a:rPr>
              <a:t>, &amp; L. C. Mayes (</a:t>
            </a:r>
            <a:r>
              <a:rPr lang="en-US" sz="1100" dirty="0" err="1">
                <a:latin typeface="Arial" pitchFamily="34" charset="0"/>
              </a:rPr>
              <a:t>eds</a:t>
            </a:r>
            <a:r>
              <a:rPr lang="en-US" sz="1100" dirty="0">
                <a:latin typeface="Arial" pitchFamily="34" charset="0"/>
              </a:rPr>
              <a:t>).  </a:t>
            </a:r>
            <a:r>
              <a:rPr lang="en-US" sz="1100" i="1" dirty="0">
                <a:latin typeface="Arial" pitchFamily="34" charset="0"/>
              </a:rPr>
              <a:t>Parenting and substance addiction: Developmental approaches to intervention</a:t>
            </a:r>
            <a:r>
              <a:rPr lang="en-US" sz="1100" dirty="0">
                <a:latin typeface="Arial" pitchFamily="34" charset="0"/>
              </a:rPr>
              <a:t>.  New York: Oxford University Press.</a:t>
            </a:r>
          </a:p>
        </p:txBody>
      </p:sp>
      <p:sp>
        <p:nvSpPr>
          <p:cNvPr id="9" name="TextBox 8"/>
          <p:cNvSpPr txBox="1"/>
          <p:nvPr/>
        </p:nvSpPr>
        <p:spPr>
          <a:xfrm>
            <a:off x="533400" y="5257800"/>
            <a:ext cx="80391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                                    </a:t>
            </a:r>
            <a:r>
              <a:rPr lang="en-US" sz="1200" dirty="0" err="1">
                <a:solidFill>
                  <a:schemeClr val="tx2"/>
                </a:solidFill>
              </a:rPr>
              <a:t>Intersubjectivity</a:t>
            </a:r>
            <a:r>
              <a:rPr lang="en-US" sz="1600" dirty="0">
                <a:solidFill>
                  <a:srgbClr val="7030A0"/>
                </a:solidFill>
              </a:rPr>
              <a:t>   </a:t>
            </a:r>
          </a:p>
        </p:txBody>
      </p:sp>
      <p:cxnSp>
        <p:nvCxnSpPr>
          <p:cNvPr id="11" name="Straight Arrow Connector 10"/>
          <p:cNvCxnSpPr/>
          <p:nvPr/>
        </p:nvCxnSpPr>
        <p:spPr bwMode="auto">
          <a:xfrm>
            <a:off x="762000" y="5486400"/>
            <a:ext cx="2514600" cy="0"/>
          </a:xfrm>
          <a:prstGeom prst="straightConnector1">
            <a:avLst/>
          </a:prstGeom>
          <a:ln>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52" name="Straight Arrow Connector 51"/>
          <p:cNvCxnSpPr/>
          <p:nvPr/>
        </p:nvCxnSpPr>
        <p:spPr bwMode="auto">
          <a:xfrm>
            <a:off x="5029200" y="5486400"/>
            <a:ext cx="2514600" cy="0"/>
          </a:xfrm>
          <a:prstGeom prst="straightConnector1">
            <a:avLst/>
          </a:prstGeom>
          <a:ln>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53" name="Straight Arrow Connector 52"/>
          <p:cNvCxnSpPr/>
          <p:nvPr/>
        </p:nvCxnSpPr>
        <p:spPr>
          <a:xfrm>
            <a:off x="5915025" y="2393536"/>
            <a:ext cx="285750" cy="422701"/>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a:xfrm flipH="1">
            <a:off x="5757673" y="3448110"/>
            <a:ext cx="374046" cy="470728"/>
          </a:xfrm>
          <a:prstGeom prst="straightConnector1">
            <a:avLst/>
          </a:prstGeom>
          <a:ln>
            <a:solidFill>
              <a:schemeClr val="accent5">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bwMode="auto">
          <a:xfrm>
            <a:off x="7353300" y="2703611"/>
            <a:ext cx="914400" cy="914400"/>
          </a:xfrm>
          <a:prstGeom prst="straightConnector1">
            <a:avLst/>
          </a:prstGeom>
          <a:noFill/>
          <a:ln w="9525" cap="flat" cmpd="sng" algn="ctr">
            <a:noFill/>
            <a:prstDash val="solid"/>
            <a:round/>
            <a:headEnd type="none" w="med" len="med"/>
            <a:tailEnd type="triangle"/>
          </a:ln>
          <a:effectLst/>
        </p:spPr>
      </p:cxnSp>
      <p:cxnSp>
        <p:nvCxnSpPr>
          <p:cNvPr id="27" name="Straight Arrow Connector 26"/>
          <p:cNvCxnSpPr/>
          <p:nvPr/>
        </p:nvCxnSpPr>
        <p:spPr bwMode="auto">
          <a:xfrm>
            <a:off x="6858000" y="1447800"/>
            <a:ext cx="914400" cy="914400"/>
          </a:xfrm>
          <a:prstGeom prst="straightConnector1">
            <a:avLst/>
          </a:prstGeom>
          <a:noFill/>
          <a:ln w="9525" cap="flat" cmpd="sng" algn="ctr">
            <a:noFill/>
            <a:prstDash val="solid"/>
            <a:round/>
            <a:headEnd type="none" w="med" len="med"/>
            <a:tailEnd type="triangle"/>
          </a:ln>
          <a:effectLst/>
        </p:spPr>
      </p:cxnSp>
      <p:cxnSp>
        <p:nvCxnSpPr>
          <p:cNvPr id="59" name="Straight Arrow Connector 58"/>
          <p:cNvCxnSpPr/>
          <p:nvPr/>
        </p:nvCxnSpPr>
        <p:spPr bwMode="auto">
          <a:xfrm>
            <a:off x="7477268" y="2543540"/>
            <a:ext cx="23670" cy="423454"/>
          </a:xfrm>
          <a:prstGeom prst="straightConnector1">
            <a:avLst/>
          </a:prstGeom>
          <a:ln>
            <a:solidFill>
              <a:schemeClr val="accent5">
                <a:lumMod val="90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bwMode="auto">
          <a:xfrm flipH="1" flipV="1">
            <a:off x="7507438" y="3180657"/>
            <a:ext cx="643" cy="366617"/>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378214" y="1452457"/>
            <a:ext cx="833438" cy="307777"/>
          </a:xfrm>
          <a:prstGeom prst="rect">
            <a:avLst/>
          </a:prstGeom>
          <a:noFill/>
        </p:spPr>
        <p:txBody>
          <a:bodyPr wrap="square" rtlCol="0">
            <a:spAutoFit/>
          </a:bodyPr>
          <a:lstStyle/>
          <a:p>
            <a:r>
              <a:rPr lang="en-US" sz="1400" dirty="0"/>
              <a:t>Risky </a:t>
            </a:r>
          </a:p>
        </p:txBody>
      </p:sp>
      <p:sp>
        <p:nvSpPr>
          <p:cNvPr id="18" name="TextBox 17"/>
          <p:cNvSpPr txBox="1"/>
          <p:nvPr/>
        </p:nvSpPr>
        <p:spPr>
          <a:xfrm>
            <a:off x="8267700" y="4244515"/>
            <a:ext cx="1502497" cy="307777"/>
          </a:xfrm>
          <a:prstGeom prst="rect">
            <a:avLst/>
          </a:prstGeom>
          <a:noFill/>
        </p:spPr>
        <p:txBody>
          <a:bodyPr wrap="square" rtlCol="0">
            <a:spAutoFit/>
          </a:bodyPr>
          <a:lstStyle/>
          <a:p>
            <a:r>
              <a:rPr lang="en-US" sz="1400" dirty="0"/>
              <a:t>Resilient</a:t>
            </a:r>
          </a:p>
        </p:txBody>
      </p:sp>
      <p:cxnSp>
        <p:nvCxnSpPr>
          <p:cNvPr id="21" name="Straight Arrow Connector 20"/>
          <p:cNvCxnSpPr/>
          <p:nvPr/>
        </p:nvCxnSpPr>
        <p:spPr bwMode="auto">
          <a:xfrm flipH="1" flipV="1">
            <a:off x="9038680" y="1532811"/>
            <a:ext cx="20425" cy="285327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93260857"/>
      </p:ext>
    </p:extLst>
  </p:cSld>
  <p:clrMapOvr>
    <a:masterClrMapping/>
  </p:clrMapOvr>
  <p:transition spd="med">
    <p:wip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57200" y="533400"/>
            <a:ext cx="4114800" cy="922338"/>
          </a:xfrm>
          <a:prstGeom prst="rect">
            <a:avLst/>
          </a:prstGeom>
          <a:noFill/>
          <a:ln w="9525">
            <a:noFill/>
            <a:miter lim="800000"/>
            <a:headEnd/>
            <a:tailEnd/>
          </a:ln>
        </p:spPr>
        <p:txBody>
          <a:bodyPr anchor="ctr"/>
          <a:lstStyle/>
          <a:p>
            <a:pPr eaLnBrk="1" hangingPunct="1">
              <a:defRPr/>
            </a:pPr>
            <a:r>
              <a:rPr lang="en-US" kern="0" dirty="0">
                <a:latin typeface="+mj-lt"/>
                <a:ea typeface="ＭＳ Ｐゴシック" pitchFamily="28" charset="-128"/>
                <a:cs typeface="ＭＳ Ｐゴシック" pitchFamily="-110" charset="-128"/>
              </a:rPr>
              <a:t>Contact Information</a:t>
            </a:r>
          </a:p>
        </p:txBody>
      </p:sp>
      <p:sp>
        <p:nvSpPr>
          <p:cNvPr id="52227" name="Rectangle 3"/>
          <p:cNvSpPr txBox="1">
            <a:spLocks noChangeArrowheads="1"/>
          </p:cNvSpPr>
          <p:nvPr/>
        </p:nvSpPr>
        <p:spPr bwMode="auto">
          <a:xfrm>
            <a:off x="685800" y="1524000"/>
            <a:ext cx="8305800" cy="4343400"/>
          </a:xfrm>
          <a:prstGeom prst="rect">
            <a:avLst/>
          </a:prstGeom>
          <a:noFill/>
          <a:ln w="9525">
            <a:noFill/>
            <a:miter lim="800000"/>
            <a:headEnd/>
            <a:tailEnd/>
          </a:ln>
        </p:spPr>
        <p:txBody>
          <a:bodyPr/>
          <a:lstStyle/>
          <a:p>
            <a:pPr marL="233363" indent="-233363" eaLnBrk="1" hangingPunct="1">
              <a:spcBef>
                <a:spcPct val="20000"/>
              </a:spcBef>
            </a:pPr>
            <a:r>
              <a:rPr lang="en-US" sz="1400" b="1" dirty="0">
                <a:latin typeface="+mj-lt"/>
              </a:rPr>
              <a:t>Hiram E. Fitzgerald, </a:t>
            </a:r>
            <a:r>
              <a:rPr lang="en-US" sz="1400" b="1" dirty="0" err="1">
                <a:latin typeface="+mj-lt"/>
              </a:rPr>
              <a:t>Ph.D</a:t>
            </a:r>
            <a:r>
              <a:rPr lang="en-US" sz="1400" b="1" dirty="0">
                <a:latin typeface="+mj-lt"/>
              </a:rPr>
              <a:t>	</a:t>
            </a:r>
          </a:p>
          <a:p>
            <a:pPr marL="233363" indent="-233363" eaLnBrk="1" hangingPunct="1">
              <a:spcBef>
                <a:spcPct val="20000"/>
              </a:spcBef>
            </a:pPr>
            <a:r>
              <a:rPr lang="en-US" sz="1400" dirty="0">
                <a:latin typeface="+mj-lt"/>
              </a:rPr>
              <a:t>University Distinguished Professor,</a:t>
            </a:r>
          </a:p>
          <a:p>
            <a:pPr marL="233363" indent="-233363" eaLnBrk="1" hangingPunct="1">
              <a:spcBef>
                <a:spcPct val="20000"/>
              </a:spcBef>
            </a:pPr>
            <a:r>
              <a:rPr lang="en-US" sz="1400" dirty="0">
                <a:latin typeface="+mj-lt"/>
              </a:rPr>
              <a:t>Department of Psychology</a:t>
            </a:r>
          </a:p>
          <a:p>
            <a:pPr marL="233363" indent="-233363" eaLnBrk="1" hangingPunct="1">
              <a:spcBef>
                <a:spcPct val="20000"/>
              </a:spcBef>
            </a:pPr>
            <a:r>
              <a:rPr lang="en-US" sz="1400" dirty="0">
                <a:latin typeface="+mj-lt"/>
              </a:rPr>
              <a:t>219 South Harrison Road</a:t>
            </a:r>
          </a:p>
          <a:p>
            <a:pPr marL="233363" indent="-233363" eaLnBrk="1" hangingPunct="1">
              <a:spcBef>
                <a:spcPct val="20000"/>
              </a:spcBef>
            </a:pPr>
            <a:r>
              <a:rPr lang="en-US" sz="1400" dirty="0">
                <a:latin typeface="+mj-lt"/>
              </a:rPr>
              <a:t>Michigan State University</a:t>
            </a:r>
          </a:p>
          <a:p>
            <a:pPr marL="233363" indent="-233363" eaLnBrk="1" hangingPunct="1">
              <a:spcBef>
                <a:spcPct val="20000"/>
              </a:spcBef>
            </a:pPr>
            <a:r>
              <a:rPr lang="en-US" sz="1400" dirty="0">
                <a:latin typeface="+mj-lt"/>
              </a:rPr>
              <a:t>East Lansing, MI 48824-1022</a:t>
            </a:r>
          </a:p>
          <a:p>
            <a:pPr marL="233363" indent="-233363" eaLnBrk="1" hangingPunct="1">
              <a:spcBef>
                <a:spcPct val="20000"/>
              </a:spcBef>
            </a:pPr>
            <a:endParaRPr lang="en-US" sz="1200" dirty="0">
              <a:latin typeface="+mj-lt"/>
            </a:endParaRPr>
          </a:p>
          <a:p>
            <a:pPr marL="233363" indent="-233363" eaLnBrk="1" hangingPunct="1">
              <a:spcBef>
                <a:spcPct val="20000"/>
              </a:spcBef>
            </a:pPr>
            <a:r>
              <a:rPr lang="en-US" sz="1200" dirty="0">
                <a:latin typeface="+mj-lt"/>
              </a:rPr>
              <a:t>Phone: (517) 353-8977</a:t>
            </a:r>
          </a:p>
          <a:p>
            <a:pPr marL="233363" indent="-233363" eaLnBrk="1" hangingPunct="1">
              <a:spcBef>
                <a:spcPct val="20000"/>
              </a:spcBef>
            </a:pPr>
            <a:r>
              <a:rPr lang="en-US" sz="1200" dirty="0">
                <a:latin typeface="+mj-lt"/>
              </a:rPr>
              <a:t>Fax: (517) 432-9541</a:t>
            </a:r>
          </a:p>
          <a:p>
            <a:pPr marL="233363" indent="-233363" eaLnBrk="1" hangingPunct="1">
              <a:spcBef>
                <a:spcPct val="20000"/>
              </a:spcBef>
            </a:pPr>
            <a:endParaRPr lang="en-US" sz="1200" dirty="0">
              <a:latin typeface="+mj-lt"/>
            </a:endParaRPr>
          </a:p>
          <a:p>
            <a:pPr marL="233363" indent="-233363" eaLnBrk="1" hangingPunct="1">
              <a:spcBef>
                <a:spcPct val="20000"/>
              </a:spcBef>
            </a:pPr>
            <a:r>
              <a:rPr lang="en-US" sz="1200" b="1" dirty="0">
                <a:latin typeface="+mj-lt"/>
                <a:hlinkClick r:id="rId3"/>
              </a:rPr>
              <a:t>fitzger9@msu.edu</a:t>
            </a:r>
            <a:endParaRPr lang="en-US" sz="1200" b="1" dirty="0">
              <a:latin typeface="+mj-lt"/>
            </a:endParaRPr>
          </a:p>
        </p:txBody>
      </p:sp>
      <p:sp>
        <p:nvSpPr>
          <p:cNvPr id="52228" name="TextBox 3"/>
          <p:cNvSpPr txBox="1">
            <a:spLocks noChangeArrowheads="1"/>
          </p:cNvSpPr>
          <p:nvPr/>
        </p:nvSpPr>
        <p:spPr bwMode="auto">
          <a:xfrm>
            <a:off x="6011863" y="6494463"/>
            <a:ext cx="2362200" cy="338137"/>
          </a:xfrm>
          <a:prstGeom prst="rect">
            <a:avLst/>
          </a:prstGeom>
          <a:noFill/>
          <a:ln w="9525">
            <a:noFill/>
            <a:miter lim="800000"/>
            <a:headEnd/>
            <a:tailEnd/>
          </a:ln>
        </p:spPr>
        <p:txBody>
          <a:bodyPr>
            <a:spAutoFit/>
          </a:bodyPr>
          <a:lstStyle/>
          <a:p>
            <a:r>
              <a:rPr lang="en-US" sz="700">
                <a:solidFill>
                  <a:srgbClr val="000000"/>
                </a:solidFill>
                <a:cs typeface="Arial" pitchFamily="34" charset="0"/>
              </a:rPr>
              <a:t>© 2010 Michigan State University Board of Trustees</a:t>
            </a:r>
          </a:p>
          <a:p>
            <a:endParaRPr lang="en-US" sz="900">
              <a:solidFill>
                <a:srgbClr val="000000"/>
              </a:solidFill>
              <a:cs typeface="Arial" pitchFamily="34" charset="0"/>
            </a:endParaRPr>
          </a:p>
        </p:txBody>
      </p:sp>
      <p:pic>
        <p:nvPicPr>
          <p:cNvPr id="52229" name="Picture 5" descr="MSUwordmark-UOE_black.pn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096000" y="6035675"/>
            <a:ext cx="2938463" cy="452438"/>
          </a:xfrm>
          <a:prstGeom prst="rect">
            <a:avLst/>
          </a:prstGeom>
          <a:noFill/>
          <a:ln w="9525">
            <a:noFill/>
            <a:miter lim="800000"/>
            <a:headEnd/>
            <a:tailEnd/>
          </a:ln>
        </p:spPr>
      </p:pic>
      <p:sp>
        <p:nvSpPr>
          <p:cNvPr id="6" name="Text Box 12"/>
          <p:cNvSpPr txBox="1">
            <a:spLocks noChangeArrowheads="1"/>
          </p:cNvSpPr>
          <p:nvPr/>
        </p:nvSpPr>
        <p:spPr bwMode="auto">
          <a:xfrm>
            <a:off x="838200" y="5334000"/>
            <a:ext cx="7772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spcAft>
                <a:spcPct val="15000"/>
              </a:spcAft>
              <a:buClr>
                <a:srgbClr val="660066"/>
              </a:buClr>
              <a:buChar char="•"/>
              <a:defRPr sz="2200">
                <a:solidFill>
                  <a:srgbClr val="660066"/>
                </a:solidFill>
                <a:latin typeface="Arial" panose="020B0604020202020204" pitchFamily="34" charset="0"/>
              </a:defRPr>
            </a:lvl1pPr>
            <a:lvl2pPr marL="742950" indent="-285750">
              <a:spcBef>
                <a:spcPct val="20000"/>
              </a:spcBef>
              <a:buClr>
                <a:srgbClr val="5F5F5F"/>
              </a:buClr>
              <a:buFont typeface="Arial" panose="020B0604020202020204" pitchFamily="34" charset="0"/>
              <a:buChar char="–"/>
              <a:defRPr sz="2000">
                <a:solidFill>
                  <a:srgbClr val="660066"/>
                </a:solidFill>
                <a:latin typeface="Arial" panose="020B0604020202020204" pitchFamily="34" charset="0"/>
              </a:defRPr>
            </a:lvl2pPr>
            <a:lvl3pPr marL="1143000" indent="-228600">
              <a:spcBef>
                <a:spcPct val="20000"/>
              </a:spcBef>
              <a:buClr>
                <a:srgbClr val="5F5F5F"/>
              </a:buClr>
              <a:buChar char="•"/>
              <a:defRPr>
                <a:solidFill>
                  <a:srgbClr val="660066"/>
                </a:solidFill>
                <a:latin typeface="Arial" panose="020B0604020202020204" pitchFamily="34" charset="0"/>
              </a:defRPr>
            </a:lvl3pPr>
            <a:lvl4pPr marL="1600200" indent="-228600">
              <a:spcBef>
                <a:spcPct val="20000"/>
              </a:spcBef>
              <a:buClr>
                <a:srgbClr val="5F5F5F"/>
              </a:buClr>
              <a:buFont typeface="Arial" panose="020B0604020202020204" pitchFamily="34" charset="0"/>
              <a:buChar char="–"/>
              <a:defRPr sz="1600">
                <a:solidFill>
                  <a:srgbClr val="660066"/>
                </a:solidFill>
                <a:latin typeface="Arial" panose="020B0604020202020204" pitchFamily="34" charset="0"/>
              </a:defRPr>
            </a:lvl4pPr>
            <a:lvl5pPr marL="2057400" indent="-228600">
              <a:spcBef>
                <a:spcPct val="20000"/>
              </a:spcBef>
              <a:buClr>
                <a:srgbClr val="5F5F5F"/>
              </a:buClr>
              <a:buFont typeface="Arial" panose="020B0604020202020204" pitchFamily="34" charset="0"/>
              <a:buChar char="»"/>
              <a:defRPr sz="1400">
                <a:solidFill>
                  <a:srgbClr val="660066"/>
                </a:solidFill>
                <a:latin typeface="Arial" panose="020B0604020202020204" pitchFamily="34" charset="0"/>
              </a:defRPr>
            </a:lvl5pPr>
            <a:lvl6pPr marL="25146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6pPr>
            <a:lvl7pPr marL="29718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7pPr>
            <a:lvl8pPr marL="34290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8pPr>
            <a:lvl9pPr marL="3886200" indent="-228600" eaLnBrk="0" fontAlgn="base" hangingPunct="0">
              <a:spcBef>
                <a:spcPct val="20000"/>
              </a:spcBef>
              <a:spcAft>
                <a:spcPct val="0"/>
              </a:spcAft>
              <a:buClr>
                <a:srgbClr val="5F5F5F"/>
              </a:buClr>
              <a:buFont typeface="Arial" panose="020B0604020202020204" pitchFamily="34" charset="0"/>
              <a:buChar char="»"/>
              <a:defRPr sz="1400">
                <a:solidFill>
                  <a:srgbClr val="660066"/>
                </a:solidFill>
                <a:latin typeface="Arial" panose="020B0604020202020204" pitchFamily="34" charset="0"/>
              </a:defRPr>
            </a:lvl9pPr>
          </a:lstStyle>
          <a:p>
            <a:pPr eaLnBrk="1" hangingPunct="1">
              <a:spcBef>
                <a:spcPct val="0"/>
              </a:spcBef>
              <a:spcAft>
                <a:spcPct val="0"/>
              </a:spcAft>
              <a:buClrTx/>
              <a:buFontTx/>
              <a:buNone/>
            </a:pPr>
            <a:r>
              <a:rPr lang="en-US" altLang="en-US" sz="1000" dirty="0">
                <a:solidFill>
                  <a:schemeClr val="tx1"/>
                </a:solidFill>
              </a:rPr>
              <a:t>Some of the research discussed in this report was supported, in part, by grants NIAAA R37 AA 07065, R01 AA 12217, and T32 AA 07477 (Robert A Zucker (PI).</a:t>
            </a:r>
            <a:endParaRPr lang="en-US" altLang="en-US" sz="1000" dirty="0">
              <a:solidFill>
                <a:srgbClr val="800080"/>
              </a:solidFill>
            </a:endParaRPr>
          </a:p>
        </p:txBody>
      </p:sp>
    </p:spTree>
    <p:extLst>
      <p:ext uri="{BB962C8B-B14F-4D97-AF65-F5344CB8AC3E}">
        <p14:creationId xmlns:p14="http://schemas.microsoft.com/office/powerpoint/2010/main" val="365118121"/>
      </p:ext>
    </p:extLst>
  </p:cSld>
  <p:clrMapOvr>
    <a:masterClrMapping/>
  </p:clrMapOvr>
  <p:transition spd="med">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chemeClr val="tx1"/>
                </a:solidFill>
                <a:latin typeface="Times New Roman" panose="02020603050405020304" pitchFamily="18" charset="0"/>
                <a:cs typeface="Times New Roman" panose="02020603050405020304" pitchFamily="18" charset="0"/>
              </a:rPr>
              <a:t>Developmental Systems Theory Principles</a:t>
            </a:r>
          </a:p>
        </p:txBody>
      </p:sp>
      <p:sp>
        <p:nvSpPr>
          <p:cNvPr id="3" name="Content Placeholder 2"/>
          <p:cNvSpPr>
            <a:spLocks noGrp="1"/>
          </p:cNvSpPr>
          <p:nvPr>
            <p:ph idx="1"/>
          </p:nvPr>
        </p:nvSpPr>
        <p:spPr>
          <a:xfrm>
            <a:off x="457200" y="1371600"/>
            <a:ext cx="7620000" cy="4419600"/>
          </a:xfrm>
        </p:spPr>
        <p:txBody>
          <a:bodyPr/>
          <a:lstStyle/>
          <a:p>
            <a:r>
              <a:rPr lang="en-US" sz="2000" dirty="0">
                <a:latin typeface="Times New Roman" panose="02020603050405020304" pitchFamily="18" charset="0"/>
                <a:cs typeface="Times New Roman" panose="02020603050405020304" pitchFamily="18" charset="0"/>
              </a:rPr>
              <a:t>Probabilistic </a:t>
            </a:r>
            <a:r>
              <a:rPr lang="en-US" sz="2000" dirty="0" err="1">
                <a:latin typeface="Times New Roman" panose="02020603050405020304" pitchFamily="18" charset="0"/>
                <a:cs typeface="Times New Roman" panose="02020603050405020304" pitchFamily="18" charset="0"/>
              </a:rPr>
              <a:t>epigenesis</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Developmental plasticity</a:t>
            </a:r>
          </a:p>
          <a:p>
            <a:r>
              <a:rPr lang="en-US" sz="2000" dirty="0">
                <a:latin typeface="Times New Roman" panose="02020603050405020304" pitchFamily="18" charset="0"/>
                <a:cs typeface="Times New Roman" panose="02020603050405020304" pitchFamily="18" charset="0"/>
              </a:rPr>
              <a:t>Reciprocity of genes and environments</a:t>
            </a:r>
          </a:p>
          <a:p>
            <a:r>
              <a:rPr lang="en-US" sz="2000" dirty="0">
                <a:latin typeface="Times New Roman" panose="02020603050405020304" pitchFamily="18" charset="0"/>
                <a:cs typeface="Times New Roman" panose="02020603050405020304" pitchFamily="18" charset="0"/>
              </a:rPr>
              <a:t>Nesting of environments (systems)</a:t>
            </a:r>
          </a:p>
          <a:p>
            <a:r>
              <a:rPr lang="en-US" sz="2000" dirty="0">
                <a:latin typeface="Times New Roman" panose="02020603050405020304" pitchFamily="18" charset="0"/>
                <a:cs typeface="Times New Roman" panose="02020603050405020304" pitchFamily="18" charset="0"/>
              </a:rPr>
              <a:t>Centrality of time and timing in development</a:t>
            </a:r>
          </a:p>
          <a:p>
            <a:r>
              <a:rPr lang="en-US" sz="2000" dirty="0">
                <a:latin typeface="Times New Roman" panose="02020603050405020304" pitchFamily="18" charset="0"/>
                <a:cs typeface="Times New Roman" panose="02020603050405020304" pitchFamily="18" charset="0"/>
              </a:rPr>
              <a:t>Problems of reductionism and tendency to study single components of a system in isolation</a:t>
            </a:r>
          </a:p>
          <a:p>
            <a:r>
              <a:rPr lang="en-US" sz="2000" dirty="0">
                <a:latin typeface="Times New Roman" panose="02020603050405020304" pitchFamily="18" charset="0"/>
                <a:cs typeface="Times New Roman" panose="02020603050405020304" pitchFamily="18" charset="0"/>
              </a:rPr>
              <a:t>Role of novelty in development</a:t>
            </a:r>
          </a:p>
          <a:p>
            <a:r>
              <a:rPr lang="en-US" sz="2000" dirty="0">
                <a:latin typeface="Times New Roman" panose="02020603050405020304" pitchFamily="18" charset="0"/>
                <a:cs typeface="Times New Roman" panose="02020603050405020304" pitchFamily="18" charset="0"/>
              </a:rPr>
              <a:t>Use of person-centered designs</a:t>
            </a:r>
          </a:p>
          <a:p>
            <a:r>
              <a:rPr lang="en-US" sz="2000" dirty="0">
                <a:latin typeface="Times New Roman" panose="02020603050405020304" pitchFamily="18" charset="0"/>
                <a:cs typeface="Times New Roman" panose="02020603050405020304" pitchFamily="18" charset="0"/>
              </a:rPr>
              <a:t>The contextually bound nature of development</a:t>
            </a:r>
          </a:p>
          <a:p>
            <a:r>
              <a:rPr lang="en-US" sz="2000" dirty="0" err="1">
                <a:latin typeface="Times New Roman" panose="02020603050405020304" pitchFamily="18" charset="0"/>
                <a:cs typeface="Times New Roman" panose="02020603050405020304" pitchFamily="18" charset="0"/>
              </a:rPr>
              <a:t>Equi</a:t>
            </a:r>
            <a:r>
              <a:rPr lang="en-US" sz="2000" dirty="0">
                <a:latin typeface="Times New Roman" panose="02020603050405020304" pitchFamily="18" charset="0"/>
                <a:cs typeface="Times New Roman" panose="02020603050405020304" pitchFamily="18" charset="0"/>
              </a:rPr>
              <a:t>-finality and multi-finality</a:t>
            </a:r>
          </a:p>
          <a:p>
            <a:r>
              <a:rPr lang="en-US" sz="2000" dirty="0">
                <a:latin typeface="Times New Roman" panose="02020603050405020304" pitchFamily="18" charset="0"/>
                <a:cs typeface="Times New Roman" panose="02020603050405020304" pitchFamily="18" charset="0"/>
              </a:rPr>
              <a:t>Continuities and </a:t>
            </a:r>
            <a:r>
              <a:rPr lang="en-US" sz="2000" dirty="0" err="1">
                <a:latin typeface="Times New Roman" panose="02020603050405020304" pitchFamily="18" charset="0"/>
                <a:cs typeface="Times New Roman" panose="02020603050405020304" pitchFamily="18" charset="0"/>
              </a:rPr>
              <a:t>discontinuies</a:t>
            </a:r>
            <a:endParaRPr lang="en-US" sz="2000"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432252155"/>
      </p:ext>
    </p:extLst>
  </p:cSld>
  <p:clrMapOvr>
    <a:masterClrMapping/>
  </p:clrMapOvr>
  <p:transition spd="med">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1752600" cy="609600"/>
          </a:xfrm>
        </p:spPr>
        <p:txBody>
          <a:bodyPr/>
          <a:lstStyle/>
          <a:p>
            <a:r>
              <a:rPr lang="en-US" sz="2000" b="0" dirty="0">
                <a:solidFill>
                  <a:schemeClr val="tx1"/>
                </a:solidFill>
              </a:rPr>
              <a:t>References</a:t>
            </a:r>
          </a:p>
        </p:txBody>
      </p:sp>
      <p:sp>
        <p:nvSpPr>
          <p:cNvPr id="3" name="Content Placeholder 2"/>
          <p:cNvSpPr>
            <a:spLocks noGrp="1"/>
          </p:cNvSpPr>
          <p:nvPr>
            <p:ph idx="1"/>
          </p:nvPr>
        </p:nvSpPr>
        <p:spPr>
          <a:xfrm>
            <a:off x="609600" y="990600"/>
            <a:ext cx="8458200" cy="5562600"/>
          </a:xfrm>
        </p:spPr>
        <p:txBody>
          <a:bodyPr/>
          <a:lstStyle/>
          <a:p>
            <a:pPr marL="0" indent="0">
              <a:buNone/>
            </a:pPr>
            <a:r>
              <a:rPr lang="en-US" sz="900" dirty="0">
                <a:latin typeface="+mj-lt"/>
              </a:rPr>
              <a:t>August, .G. J., &amp; </a:t>
            </a:r>
            <a:r>
              <a:rPr lang="en-US" sz="900" dirty="0" err="1">
                <a:latin typeface="+mj-lt"/>
              </a:rPr>
              <a:t>Gewirtz</a:t>
            </a:r>
            <a:r>
              <a:rPr lang="en-US" sz="900" dirty="0">
                <a:latin typeface="+mj-lt"/>
              </a:rPr>
              <a:t>, A. (2019).  Moving toward a precision-based, personalized framework for prevention science: Introduction to the Special Issue.  Prevention Science, 20, 1-9.</a:t>
            </a:r>
          </a:p>
          <a:p>
            <a:pPr marL="0" indent="0">
              <a:buNone/>
            </a:pPr>
            <a:r>
              <a:rPr lang="en-US" sz="900" dirty="0">
                <a:latin typeface="+mj-lt"/>
              </a:rPr>
              <a:t>Bocknek, E. L., Brophy-Herb, H. E., Fitzgerald, H. E., Burns-</a:t>
            </a:r>
            <a:r>
              <a:rPr lang="en-US" sz="900" dirty="0" err="1">
                <a:latin typeface="+mj-lt"/>
              </a:rPr>
              <a:t>Jager</a:t>
            </a:r>
            <a:r>
              <a:rPr lang="en-US" sz="900" dirty="0">
                <a:latin typeface="+mj-lt"/>
              </a:rPr>
              <a:t>, K., &amp; </a:t>
            </a:r>
            <a:r>
              <a:rPr lang="en-US" sz="900" dirty="0" err="1">
                <a:latin typeface="+mj-lt"/>
              </a:rPr>
              <a:t>Carolan</a:t>
            </a:r>
            <a:r>
              <a:rPr lang="en-US" sz="900" dirty="0">
                <a:latin typeface="+mj-lt"/>
              </a:rPr>
              <a:t>, M. T. (2012).   Maternal psychological absence and toddlers’ social-emotional development: Interpretations from the perspective of boundary ambiguity theory.   Fa</a:t>
            </a:r>
            <a:r>
              <a:rPr lang="en-US" sz="900" i="1" dirty="0">
                <a:latin typeface="+mj-lt"/>
              </a:rPr>
              <a:t>mily Process, </a:t>
            </a:r>
            <a:r>
              <a:rPr lang="en-US" sz="900" dirty="0">
                <a:latin typeface="+mj-lt"/>
              </a:rPr>
              <a:t>51, 527-541</a:t>
            </a:r>
          </a:p>
          <a:p>
            <a:pPr marL="0" indent="0">
              <a:buNone/>
            </a:pPr>
            <a:endParaRPr lang="en-US" sz="900" dirty="0">
              <a:latin typeface="+mj-lt"/>
            </a:endParaRPr>
          </a:p>
          <a:p>
            <a:pPr marL="0" indent="0">
              <a:buNone/>
            </a:pPr>
            <a:r>
              <a:rPr lang="en-US" sz="900" dirty="0" err="1">
                <a:latin typeface="+mj-lt"/>
              </a:rPr>
              <a:t>Cicchetti</a:t>
            </a:r>
            <a:r>
              <a:rPr lang="en-US" sz="900" dirty="0">
                <a:latin typeface="+mj-lt"/>
              </a:rPr>
              <a:t>, D. &amp; </a:t>
            </a:r>
            <a:r>
              <a:rPr lang="en-US" sz="900" dirty="0" err="1">
                <a:latin typeface="+mj-lt"/>
              </a:rPr>
              <a:t>Rogosch</a:t>
            </a:r>
            <a:r>
              <a:rPr lang="en-US" sz="900" dirty="0">
                <a:latin typeface="+mj-lt"/>
              </a:rPr>
              <a:t>, F. A. (2018).  A developmental psychopathology perspective on substance use: Illustrations from the research on child maltreatment.  In H. E. Fitzgerald &amp; L. I. Puttler (</a:t>
            </a:r>
            <a:r>
              <a:rPr lang="en-US" sz="900" dirty="0" err="1">
                <a:latin typeface="+mj-lt"/>
              </a:rPr>
              <a:t>eds</a:t>
            </a:r>
            <a:r>
              <a:rPr lang="en-US" sz="900" dirty="0">
                <a:latin typeface="+mj-lt"/>
              </a:rPr>
              <a:t>).  Alcohol use disorders: A developmental science approach to etiology (pp 17- 29).  New York:  Oxford University Press.</a:t>
            </a:r>
          </a:p>
          <a:p>
            <a:pPr marL="0" indent="0">
              <a:buNone/>
            </a:pPr>
            <a:endParaRPr lang="en-US" sz="900" dirty="0">
              <a:latin typeface="+mj-lt"/>
            </a:endParaRPr>
          </a:p>
          <a:p>
            <a:pPr marL="0" indent="0">
              <a:buNone/>
            </a:pPr>
            <a:r>
              <a:rPr lang="en-US" sz="900" dirty="0">
                <a:latin typeface="+mj-lt"/>
              </a:rPr>
              <a:t>Dai, J., et al. (2016).  Influence of paternal preconception exposures on their offspring: through epigenetic to phenotype.  American Journal of Stem Cells, 5, 11-18.</a:t>
            </a:r>
          </a:p>
          <a:p>
            <a:pPr marL="0" indent="0">
              <a:buNone/>
            </a:pPr>
            <a:endParaRPr lang="en-US" sz="900" dirty="0">
              <a:latin typeface="+mj-lt"/>
            </a:endParaRPr>
          </a:p>
          <a:p>
            <a:pPr marL="0" indent="0">
              <a:buNone/>
            </a:pPr>
            <a:r>
              <a:rPr lang="en-US" sz="900" dirty="0" err="1">
                <a:latin typeface="+mj-lt"/>
              </a:rPr>
              <a:t>DeGarmo</a:t>
            </a:r>
            <a:r>
              <a:rPr lang="en-US" sz="900" dirty="0">
                <a:latin typeface="+mj-lt"/>
              </a:rPr>
              <a:t>, D. S. (in press). </a:t>
            </a:r>
            <a:r>
              <a:rPr lang="en-US" sz="900" dirty="0">
                <a:latin typeface="Times New Roman" panose="02020603050405020304" pitchFamily="18" charset="0"/>
                <a:cs typeface="Times New Roman" panose="02020603050405020304" pitchFamily="18" charset="0"/>
              </a:rPr>
              <a:t>Designing and Tailoring Preventive Interventions for Fathers’ Parenting. In H. E. Fitzgerald et al. (</a:t>
            </a:r>
            <a:r>
              <a:rPr lang="en-US" sz="900" dirty="0" err="1">
                <a:latin typeface="Times New Roman" panose="02020603050405020304" pitchFamily="18" charset="0"/>
                <a:cs typeface="Times New Roman" panose="02020603050405020304" pitchFamily="18" charset="0"/>
              </a:rPr>
              <a:t>Eds</a:t>
            </a:r>
            <a:r>
              <a:rPr lang="en-US" sz="900" dirty="0">
                <a:latin typeface="Times New Roman" panose="02020603050405020304" pitchFamily="18" charset="0"/>
                <a:cs typeface="Times New Roman" panose="02020603050405020304" pitchFamily="18" charset="0"/>
              </a:rPr>
              <a:t>).  Handbook on Fathers and Child </a:t>
            </a:r>
            <a:r>
              <a:rPr lang="en-US" sz="900" dirty="0" err="1">
                <a:latin typeface="Times New Roman" panose="02020603050405020304" pitchFamily="18" charset="0"/>
                <a:cs typeface="Times New Roman" panose="02020603050405020304" pitchFamily="18" charset="0"/>
              </a:rPr>
              <a:t>Develoment</a:t>
            </a:r>
            <a:r>
              <a:rPr lang="en-US" sz="900" dirty="0">
                <a:latin typeface="Times New Roman" panose="02020603050405020304" pitchFamily="18" charset="0"/>
                <a:cs typeface="Times New Roman" panose="02020603050405020304" pitchFamily="18" charset="0"/>
              </a:rPr>
              <a:t>: </a:t>
            </a:r>
            <a:r>
              <a:rPr lang="en-US" sz="900" dirty="0" err="1">
                <a:latin typeface="Times New Roman" panose="02020603050405020304" pitchFamily="18" charset="0"/>
                <a:cs typeface="Times New Roman" panose="02020603050405020304" pitchFamily="18" charset="0"/>
              </a:rPr>
              <a:t>Penatal</a:t>
            </a:r>
            <a:r>
              <a:rPr lang="en-US" sz="900" dirty="0">
                <a:latin typeface="Times New Roman" panose="02020603050405020304" pitchFamily="18" charset="0"/>
                <a:cs typeface="Times New Roman" panose="02020603050405020304" pitchFamily="18" charset="0"/>
              </a:rPr>
              <a:t> to Preschool.  Springer.</a:t>
            </a:r>
          </a:p>
          <a:p>
            <a:pPr marL="0" indent="0">
              <a:buNone/>
            </a:pPr>
            <a:endParaRPr lang="en-US" sz="900" dirty="0">
              <a:latin typeface="+mj-lt"/>
            </a:endParaRPr>
          </a:p>
          <a:p>
            <a:pPr marL="0" indent="0">
              <a:buNone/>
            </a:pPr>
            <a:r>
              <a:rPr lang="en-US" sz="900" dirty="0">
                <a:latin typeface="+mj-lt"/>
              </a:rPr>
              <a:t>Doidge, J. C. (2016).  The epidemiology of adverse childhood experiences in Australia.  Doctoral dissertation, University of South Australia, Adelaide</a:t>
            </a:r>
          </a:p>
          <a:p>
            <a:pPr marL="0" indent="0">
              <a:buNone/>
            </a:pPr>
            <a:endParaRPr lang="en-US" sz="900" dirty="0">
              <a:latin typeface="+mj-lt"/>
            </a:endParaRPr>
          </a:p>
          <a:p>
            <a:pPr marL="0" indent="0">
              <a:buNone/>
            </a:pPr>
            <a:r>
              <a:rPr lang="en-US" sz="900" dirty="0">
                <a:latin typeface="+mj-lt"/>
              </a:rPr>
              <a:t>Drury, S.S., </a:t>
            </a:r>
            <a:r>
              <a:rPr lang="en-US" sz="900" dirty="0" err="1">
                <a:latin typeface="+mj-lt"/>
              </a:rPr>
              <a:t>Theall</a:t>
            </a:r>
            <a:r>
              <a:rPr lang="en-US" sz="900" dirty="0">
                <a:latin typeface="+mj-lt"/>
              </a:rPr>
              <a:t>, K.,…..Nelson, C.A. (2012).  Telomere length and early severe social deprivation: linking early adversity and cellular aging.  Molecular Psychiatry, 17, 719-727.</a:t>
            </a:r>
          </a:p>
          <a:p>
            <a:pPr marL="0" indent="0">
              <a:buNone/>
            </a:pPr>
            <a:endParaRPr lang="en-US" sz="900" dirty="0">
              <a:latin typeface="+mj-lt"/>
            </a:endParaRPr>
          </a:p>
          <a:p>
            <a:pPr marL="0" indent="0">
              <a:buNone/>
            </a:pPr>
            <a:r>
              <a:rPr lang="en-US" sz="900" dirty="0" err="1">
                <a:latin typeface="+mj-lt"/>
              </a:rPr>
              <a:t>Eme</a:t>
            </a:r>
            <a:r>
              <a:rPr lang="en-US" sz="900" dirty="0">
                <a:latin typeface="+mj-lt"/>
              </a:rPr>
              <a:t>, R. E. (2007).  Sex differences in child onset, life-course persistent conduct disorder. A review of biological influences.  Clinical Psychology Reviews, 27, 6-7-627</a:t>
            </a:r>
          </a:p>
          <a:p>
            <a:endParaRPr lang="en-US" sz="900" dirty="0">
              <a:latin typeface="+mj-lt"/>
            </a:endParaRPr>
          </a:p>
          <a:p>
            <a:pPr marL="0" indent="0">
              <a:buNone/>
            </a:pPr>
            <a:r>
              <a:rPr lang="en-US" sz="900" dirty="0" err="1">
                <a:latin typeface="+mj-lt"/>
              </a:rPr>
              <a:t>Entringer</a:t>
            </a:r>
            <a:r>
              <a:rPr lang="en-US" sz="900" dirty="0">
                <a:latin typeface="+mj-lt"/>
              </a:rPr>
              <a:t>, S., </a:t>
            </a:r>
            <a:r>
              <a:rPr lang="en-US" sz="900" dirty="0" err="1">
                <a:latin typeface="+mj-lt"/>
              </a:rPr>
              <a:t>Epel</a:t>
            </a:r>
            <a:r>
              <a:rPr lang="en-US" sz="900" dirty="0">
                <a:latin typeface="+mj-lt"/>
              </a:rPr>
              <a:t>, E. S. ……</a:t>
            </a:r>
            <a:r>
              <a:rPr lang="en-US" sz="900" dirty="0" err="1">
                <a:latin typeface="+mj-lt"/>
              </a:rPr>
              <a:t>Wadhwa</a:t>
            </a:r>
            <a:r>
              <a:rPr lang="en-US" sz="900" dirty="0">
                <a:latin typeface="+mj-lt"/>
              </a:rPr>
              <a:t>, P.D.  (2011).  Stress exposure in intrauterine life is associated with shorter telomere length in young adulthood.  Proceedings of the National Academy of Sciences, 108 (33), E513-E518. </a:t>
            </a:r>
          </a:p>
          <a:p>
            <a:pPr marL="0" indent="0">
              <a:buNone/>
            </a:pPr>
            <a:r>
              <a:rPr lang="en-US" sz="900" dirty="0">
                <a:latin typeface="+mj-lt"/>
              </a:rPr>
              <a:t>\</a:t>
            </a:r>
          </a:p>
          <a:p>
            <a:pPr marL="0" indent="0">
              <a:buNone/>
            </a:pPr>
            <a:r>
              <a:rPr lang="en-US" sz="900" dirty="0">
                <a:latin typeface="+mj-lt"/>
              </a:rPr>
              <a:t>Fletcher, R., MacDonald, J. A., &amp; St. George, J. M. (in press). </a:t>
            </a:r>
            <a:r>
              <a:rPr lang="en-US" sz="900" dirty="0">
                <a:latin typeface="Times New Roman" panose="02020603050405020304" pitchFamily="18" charset="0"/>
                <a:cs typeface="Times New Roman" panose="02020603050405020304" pitchFamily="18" charset="0"/>
              </a:rPr>
              <a:t>Connection, IT and Identity: SMS4dads as Health Promotion for New Fathers .  In H. E.,, Fitzgerald et al (</a:t>
            </a:r>
            <a:r>
              <a:rPr lang="en-US" sz="900" dirty="0" err="1">
                <a:latin typeface="Times New Roman" panose="02020603050405020304" pitchFamily="18" charset="0"/>
                <a:cs typeface="Times New Roman" panose="02020603050405020304" pitchFamily="18" charset="0"/>
              </a:rPr>
              <a:t>Eds</a:t>
            </a:r>
            <a:r>
              <a:rPr lang="en-US" sz="900" dirty="0">
                <a:latin typeface="Times New Roman" panose="02020603050405020304" pitchFamily="18" charset="0"/>
                <a:cs typeface="Times New Roman" panose="02020603050405020304" pitchFamily="18" charset="0"/>
              </a:rPr>
              <a:t>).  Handbook on Fathers and Child Development: Prenatal to Preschool. Springer</a:t>
            </a:r>
          </a:p>
          <a:p>
            <a:pPr marL="0" indent="0">
              <a:buNone/>
            </a:pPr>
            <a:endParaRPr lang="en-US" sz="900" dirty="0">
              <a:latin typeface="+mj-lt"/>
            </a:endParaRPr>
          </a:p>
          <a:p>
            <a:pPr marL="0" indent="0">
              <a:buNone/>
            </a:pPr>
            <a:endParaRPr lang="en-US" sz="900" dirty="0">
              <a:latin typeface="+mj-lt"/>
            </a:endParaRPr>
          </a:p>
          <a:p>
            <a:pPr marL="0" indent="0">
              <a:buNone/>
            </a:pPr>
            <a:r>
              <a:rPr lang="en-US" sz="900" dirty="0" err="1"/>
              <a:t>Entringer</a:t>
            </a:r>
            <a:r>
              <a:rPr lang="en-US" sz="900" dirty="0"/>
              <a:t>, S., </a:t>
            </a:r>
            <a:r>
              <a:rPr lang="en-US" sz="900" dirty="0" err="1"/>
              <a:t>Epel</a:t>
            </a:r>
            <a:r>
              <a:rPr lang="en-US" sz="900" dirty="0"/>
              <a:t>, E. S. ……</a:t>
            </a:r>
            <a:r>
              <a:rPr lang="en-US" sz="900" dirty="0" err="1"/>
              <a:t>Wadhwa</a:t>
            </a:r>
            <a:r>
              <a:rPr lang="en-US" sz="900" dirty="0"/>
              <a:t>, P.D.  (2011).  Stress exposure in intrauterine life is associated with shorter telomere length in young adulthood.  Proceedings of the National Academy of Sciences, 108 (33), E513-E518. </a:t>
            </a:r>
          </a:p>
          <a:p>
            <a:endParaRPr lang="en-US" sz="900" dirty="0"/>
          </a:p>
          <a:p>
            <a:pPr marL="0" indent="0">
              <a:buNone/>
            </a:pPr>
            <a:r>
              <a:rPr lang="en-US" sz="900" dirty="0" err="1">
                <a:latin typeface="+mj-lt"/>
              </a:rPr>
              <a:t>Evaus</a:t>
            </a:r>
            <a:r>
              <a:rPr lang="en-US" sz="900" dirty="0">
                <a:latin typeface="+mj-lt"/>
              </a:rPr>
              <a:t>, G. W., &amp; Kim, P. (2012).  Childhood poverty and young adults: </a:t>
            </a:r>
            <a:r>
              <a:rPr lang="en-US" sz="900" dirty="0" err="1">
                <a:latin typeface="+mj-lt"/>
              </a:rPr>
              <a:t>allostatic</a:t>
            </a:r>
            <a:r>
              <a:rPr lang="en-US" sz="900" dirty="0">
                <a:latin typeface="+mj-lt"/>
              </a:rPr>
              <a:t> load.  The mediating role of childhood cumulative risk exposure.  </a:t>
            </a:r>
            <a:r>
              <a:rPr lang="en-US" sz="900" i="1" dirty="0">
                <a:latin typeface="+mj-lt"/>
              </a:rPr>
              <a:t>Psychological Science</a:t>
            </a:r>
            <a:r>
              <a:rPr lang="en-US" sz="900" dirty="0">
                <a:latin typeface="+mj-lt"/>
              </a:rPr>
              <a:t>, 23, 979-983.</a:t>
            </a:r>
          </a:p>
          <a:p>
            <a:pPr marL="0" indent="0">
              <a:buNone/>
            </a:pPr>
            <a:endParaRPr lang="en-US" sz="900" dirty="0">
              <a:latin typeface="+mj-lt"/>
            </a:endParaRPr>
          </a:p>
          <a:p>
            <a:pPr marL="0" indent="0">
              <a:buNone/>
            </a:pPr>
            <a:r>
              <a:rPr lang="en-US" sz="900" dirty="0">
                <a:latin typeface="+mj-lt"/>
              </a:rPr>
              <a:t>Fitzgerald, H. E., Sullivan, L. A., Zucker, R. A., </a:t>
            </a:r>
            <a:r>
              <a:rPr lang="en-US" sz="900" dirty="0" err="1">
                <a:latin typeface="+mj-lt"/>
              </a:rPr>
              <a:t>Bruckel</a:t>
            </a:r>
            <a:r>
              <a:rPr lang="en-US" sz="900" dirty="0">
                <a:latin typeface="+mj-lt"/>
              </a:rPr>
              <a:t>, S., Schneider, A. M., &amp; Noll, R. B.  (1993) Predictors of behavioral problems in three-year-old sons of alcoholics:  Early evidence for onset of risk. </a:t>
            </a:r>
            <a:r>
              <a:rPr lang="en-US" sz="900" i="1" dirty="0">
                <a:latin typeface="+mj-lt"/>
              </a:rPr>
              <a:t> Child Development,</a:t>
            </a:r>
            <a:r>
              <a:rPr lang="en-US" sz="900" dirty="0">
                <a:latin typeface="+mj-lt"/>
              </a:rPr>
              <a:t> </a:t>
            </a:r>
            <a:r>
              <a:rPr lang="en-US" sz="900" i="1" dirty="0">
                <a:latin typeface="+mj-lt"/>
              </a:rPr>
              <a:t>64,</a:t>
            </a:r>
            <a:r>
              <a:rPr lang="en-US" sz="900" dirty="0">
                <a:latin typeface="+mj-lt"/>
              </a:rPr>
              <a:t>  110-123.</a:t>
            </a:r>
          </a:p>
          <a:p>
            <a:pPr marL="0" indent="0">
              <a:buNone/>
            </a:pPr>
            <a:endParaRPr lang="en-US" sz="900" dirty="0">
              <a:latin typeface="+mj-lt"/>
            </a:endParaRPr>
          </a:p>
        </p:txBody>
      </p:sp>
    </p:spTree>
    <p:extLst>
      <p:ext uri="{BB962C8B-B14F-4D97-AF65-F5344CB8AC3E}">
        <p14:creationId xmlns:p14="http://schemas.microsoft.com/office/powerpoint/2010/main" val="1524340936"/>
      </p:ext>
    </p:extLst>
  </p:cSld>
  <p:clrMapOvr>
    <a:masterClrMapping/>
  </p:clrMapOvr>
  <p:transition spd="med">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458200" cy="6019800"/>
          </a:xfrm>
        </p:spPr>
        <p:txBody>
          <a:bodyPr/>
          <a:lstStyle/>
          <a:p>
            <a:pPr marL="0" indent="0">
              <a:buNone/>
            </a:pPr>
            <a:endParaRPr lang="en-US" sz="900" dirty="0">
              <a:latin typeface="+mj-lt"/>
            </a:endParaRPr>
          </a:p>
          <a:p>
            <a:pPr marL="0" indent="0">
              <a:buNone/>
            </a:pPr>
            <a:endParaRPr lang="en-US" sz="900" dirty="0"/>
          </a:p>
          <a:p>
            <a:pPr marL="0" indent="0">
              <a:buNone/>
            </a:pPr>
            <a:r>
              <a:rPr lang="en-US" sz="900" dirty="0"/>
              <a:t>Golding, P., &amp; Fitzgerald, H. E. (2019). The biopsychosocial determinants of prenatal, infant, and toddler boys and the origins of violence of in males.  </a:t>
            </a:r>
            <a:r>
              <a:rPr lang="en-US" sz="900" i="1" dirty="0"/>
              <a:t>Infant Mental Health Journal, 40, 5-22.</a:t>
            </a:r>
          </a:p>
          <a:p>
            <a:pPr marL="0" indent="0">
              <a:buNone/>
            </a:pPr>
            <a:endParaRPr lang="en-US" sz="900" i="1" dirty="0"/>
          </a:p>
          <a:p>
            <a:pPr marL="0" indent="0">
              <a:buNone/>
            </a:pPr>
            <a:r>
              <a:rPr lang="en-US" sz="900" dirty="0" err="1"/>
              <a:t>Hartung</a:t>
            </a:r>
            <a:r>
              <a:rPr lang="en-US" sz="900" dirty="0"/>
              <a:t>, C. M., &amp; </a:t>
            </a:r>
            <a:r>
              <a:rPr lang="en-US" sz="900" dirty="0" err="1"/>
              <a:t>Lefler</a:t>
            </a:r>
            <a:r>
              <a:rPr lang="en-US" sz="900" dirty="0"/>
              <a:t>, E. K. (2019).  Sex and gender in psychopathology: DSM-5 and beyond.  Psychological Bulletin, 145, 390-409</a:t>
            </a:r>
          </a:p>
          <a:p>
            <a:pPr marL="0" indent="0">
              <a:buNone/>
            </a:pPr>
            <a:endParaRPr lang="en-US" sz="900" dirty="0"/>
          </a:p>
          <a:p>
            <a:pPr marL="0" indent="0">
              <a:buNone/>
            </a:pPr>
            <a:r>
              <a:rPr lang="en-US" sz="900" dirty="0"/>
              <a:t>Jaffe, S. R. (2019).  Lead exposure and child maltreatment </a:t>
            </a:r>
            <a:r>
              <a:rPr lang="en-US" sz="900" dirty="0" err="1"/>
              <a:t>aas</a:t>
            </a:r>
            <a:r>
              <a:rPr lang="en-US" sz="900" dirty="0"/>
              <a:t> models for how to conceptualize early-in-life risk factors for violence.  Infant Mental Health Journal, 40, 23-39.</a:t>
            </a:r>
          </a:p>
          <a:p>
            <a:pPr marL="0" indent="0">
              <a:buNone/>
            </a:pPr>
            <a:endParaRPr lang="en-US" sz="900" i="1" dirty="0"/>
          </a:p>
          <a:p>
            <a:pPr marL="0" indent="0">
              <a:buNone/>
            </a:pPr>
            <a:r>
              <a:rPr lang="en-US" sz="900" dirty="0"/>
              <a:t>Jester, J. M., </a:t>
            </a:r>
            <a:r>
              <a:rPr lang="en-US" sz="900" dirty="0" err="1"/>
              <a:t>Buu</a:t>
            </a:r>
            <a:r>
              <a:rPr lang="en-US" sz="900" dirty="0"/>
              <a:t>, A., &amp; Zucker, R. A. (2016).  Longitudinal phenotypes for alcoholism: Heterogeneity of course, early identifiers, and life course correlates.  Developmental and Psychopathology, 28, 1531-1546.</a:t>
            </a:r>
          </a:p>
          <a:p>
            <a:pPr marL="0" indent="0">
              <a:buNone/>
            </a:pPr>
            <a:endParaRPr lang="en-US" sz="900" dirty="0"/>
          </a:p>
          <a:p>
            <a:pPr marL="0" indent="0">
              <a:buNone/>
            </a:pPr>
            <a:r>
              <a:rPr lang="en-US" sz="900" dirty="0"/>
              <a:t>Jester, J. M., </a:t>
            </a:r>
            <a:r>
              <a:rPr lang="en-US" sz="900" dirty="0" err="1"/>
              <a:t>Nigg</a:t>
            </a:r>
            <a:r>
              <a:rPr lang="en-US" sz="900" dirty="0"/>
              <a:t>, J. T., </a:t>
            </a:r>
            <a:r>
              <a:rPr lang="en-US" sz="900" dirty="0" err="1"/>
              <a:t>Buu</a:t>
            </a:r>
            <a:r>
              <a:rPr lang="en-US" sz="900" dirty="0"/>
              <a:t>, A., Puttler, L. I., Glass, J. M., </a:t>
            </a:r>
            <a:r>
              <a:rPr lang="en-US" sz="900" dirty="0" err="1"/>
              <a:t>Heitzeg</a:t>
            </a:r>
            <a:r>
              <a:rPr lang="en-US" sz="900" dirty="0"/>
              <a:t>, M., Fitzgerald, H. E., &amp; Zucker, R. A. (2008). Trajectories of childhood aggression and inattention hyperactivity: differential effects on substance abuse in adolescence. </a:t>
            </a:r>
            <a:r>
              <a:rPr lang="en-US" sz="900" i="1" dirty="0"/>
              <a:t>Journal of the American Academy of Child and Adolescent Psychiatry</a:t>
            </a:r>
            <a:r>
              <a:rPr lang="en-US" sz="900" dirty="0"/>
              <a:t>,  47, 1158-1165.</a:t>
            </a:r>
          </a:p>
          <a:p>
            <a:pPr marL="0" indent="0">
              <a:buNone/>
            </a:pPr>
            <a:endParaRPr lang="en-US" sz="900" dirty="0"/>
          </a:p>
          <a:p>
            <a:pPr marL="0" indent="0">
              <a:buNone/>
            </a:pPr>
            <a:r>
              <a:rPr lang="en-US" sz="900" dirty="0" err="1"/>
              <a:t>Kertes</a:t>
            </a:r>
            <a:r>
              <a:rPr lang="en-US" sz="900" dirty="0"/>
              <a:t>, D. A., </a:t>
            </a:r>
            <a:r>
              <a:rPr lang="en-US" sz="900" dirty="0" err="1"/>
              <a:t>Kamin</a:t>
            </a:r>
            <a:r>
              <a:rPr lang="en-US" sz="900" dirty="0"/>
              <a:t>, H. S., Hughes, D. A., Rodney, N. C., Bhatt, S., &amp; </a:t>
            </a:r>
            <a:r>
              <a:rPr lang="en-US" sz="900" dirty="0" err="1"/>
              <a:t>Mallieun</a:t>
            </a:r>
            <a:r>
              <a:rPr lang="en-US" sz="900" dirty="0"/>
              <a:t>, C. J. (2016).  Prenatal maternal stress predicts methylation of genes regulating the hypothalamic-pituitary-adrenocortical system in mothers and newborns in the Democratic Republic of Congo.  Child Development, 87, 61-72.</a:t>
            </a:r>
          </a:p>
          <a:p>
            <a:pPr marL="0" indent="0">
              <a:buNone/>
            </a:pPr>
            <a:endParaRPr lang="en-US" sz="900" dirty="0"/>
          </a:p>
          <a:p>
            <a:pPr marL="0" indent="0">
              <a:buNone/>
            </a:pPr>
            <a:r>
              <a:rPr lang="en-US" sz="900" dirty="0">
                <a:latin typeface="+mj-lt"/>
              </a:rPr>
              <a:t>Lester, B. M., </a:t>
            </a:r>
            <a:r>
              <a:rPr lang="en-US" sz="900" dirty="0" err="1">
                <a:latin typeface="+mj-lt"/>
              </a:rPr>
              <a:t>Conradt</a:t>
            </a:r>
            <a:r>
              <a:rPr lang="en-US" sz="900" dirty="0">
                <a:latin typeface="+mj-lt"/>
              </a:rPr>
              <a:t>, E. &amp; </a:t>
            </a:r>
            <a:r>
              <a:rPr lang="en-US" sz="900" dirty="0" err="1">
                <a:latin typeface="+mj-lt"/>
              </a:rPr>
              <a:t>Marsit</a:t>
            </a:r>
            <a:r>
              <a:rPr lang="en-US" sz="900" dirty="0">
                <a:latin typeface="+mj-lt"/>
              </a:rPr>
              <a:t>, C. (2016).  Introduction to special section on epigenetics.  </a:t>
            </a:r>
            <a:r>
              <a:rPr lang="en-US" sz="900" i="1" dirty="0">
                <a:latin typeface="+mj-lt"/>
              </a:rPr>
              <a:t>Child Development</a:t>
            </a:r>
            <a:r>
              <a:rPr lang="en-US" sz="900" dirty="0">
                <a:latin typeface="+mj-lt"/>
              </a:rPr>
              <a:t>, 87, 29-37</a:t>
            </a:r>
          </a:p>
          <a:p>
            <a:pPr marL="0" indent="0">
              <a:buNone/>
            </a:pPr>
            <a:endParaRPr lang="en-US" sz="900" dirty="0">
              <a:latin typeface="+mj-lt"/>
            </a:endParaRPr>
          </a:p>
          <a:p>
            <a:pPr marL="0" indent="0">
              <a:buNone/>
            </a:pPr>
            <a:r>
              <a:rPr lang="en-US" sz="900" dirty="0">
                <a:latin typeface="+mj-lt"/>
              </a:rPr>
              <a:t>Liu, J. H., et al. (2004).  Malnutrition at age 3 years and externalizing problems at age 8, 11, 1nd 17. American Journal of Psychiatry, 161, 2005-2013.</a:t>
            </a:r>
          </a:p>
          <a:p>
            <a:pPr marL="0" indent="0">
              <a:buNone/>
            </a:pPr>
            <a:endParaRPr lang="en-US" altLang="en-US" sz="900" dirty="0">
              <a:latin typeface="+mj-lt"/>
            </a:endParaRPr>
          </a:p>
          <a:p>
            <a:pPr marL="0" indent="0">
              <a:buNone/>
            </a:pPr>
            <a:r>
              <a:rPr lang="en-US" altLang="en-US" sz="900" dirty="0" err="1">
                <a:latin typeface="+mj-lt"/>
              </a:rPr>
              <a:t>Mayzer</a:t>
            </a:r>
            <a:r>
              <a:rPr lang="en-US" altLang="en-US" sz="900" dirty="0">
                <a:latin typeface="+mj-lt"/>
              </a:rPr>
              <a:t>, R., Fitzgerald, H. E. &amp; Zucker, R. A. (2009).  Anticipating early problem drinking from antisocial behavior in preschool and thereafter: Testing a hard continuity model.  Journal of the American Academy of Child and Adolescent Psychiatry, 48, 820-827.</a:t>
            </a:r>
          </a:p>
          <a:p>
            <a:pPr marL="0" indent="0">
              <a:buNone/>
            </a:pPr>
            <a:endParaRPr lang="en-US" sz="900" dirty="0">
              <a:latin typeface="+mj-lt"/>
            </a:endParaRPr>
          </a:p>
          <a:p>
            <a:pPr marL="0" indent="0">
              <a:buNone/>
            </a:pPr>
            <a:r>
              <a:rPr lang="en-US" sz="900" dirty="0">
                <a:latin typeface="+mj-lt"/>
              </a:rPr>
              <a:t>Mitchell, C., </a:t>
            </a:r>
            <a:r>
              <a:rPr lang="en-US" sz="900" dirty="0" err="1">
                <a:latin typeface="+mj-lt"/>
              </a:rPr>
              <a:t>Hobcraft</a:t>
            </a:r>
            <a:r>
              <a:rPr lang="en-US" sz="900" dirty="0">
                <a:latin typeface="+mj-lt"/>
              </a:rPr>
              <a:t>, J. </a:t>
            </a:r>
            <a:r>
              <a:rPr lang="en-US" sz="900" dirty="0" err="1">
                <a:latin typeface="+mj-lt"/>
              </a:rPr>
              <a:t>McLanahan</a:t>
            </a:r>
            <a:r>
              <a:rPr lang="en-US" sz="900" dirty="0">
                <a:latin typeface="+mj-lt"/>
              </a:rPr>
              <a:t>, S. S., Siegel, S. R., Berg, A., Brooks-Gunn, J…..</a:t>
            </a:r>
            <a:r>
              <a:rPr lang="en-US" sz="900" dirty="0" err="1">
                <a:latin typeface="+mj-lt"/>
              </a:rPr>
              <a:t>Notterman</a:t>
            </a:r>
            <a:r>
              <a:rPr lang="en-US" sz="900" dirty="0">
                <a:latin typeface="+mj-lt"/>
              </a:rPr>
              <a:t>, D. (2014).  Social disadvantage, genetic sensitivity, and children’s telomere length.  Proceedings of the National Academy of Sciences, 111 (16), 5944-5969.</a:t>
            </a:r>
          </a:p>
          <a:p>
            <a:pPr marL="0" indent="0">
              <a:buNone/>
            </a:pPr>
            <a:endParaRPr lang="en-US" sz="900" dirty="0">
              <a:latin typeface="+mj-lt"/>
            </a:endParaRPr>
          </a:p>
          <a:p>
            <a:pPr marL="0" indent="0">
              <a:buNone/>
            </a:pPr>
            <a:r>
              <a:rPr lang="en-US" sz="900" dirty="0">
                <a:latin typeface="+mj-lt"/>
              </a:rPr>
              <a:t>Narvaez, D. (2014).  </a:t>
            </a:r>
            <a:r>
              <a:rPr lang="en-US" sz="900" i="1" dirty="0">
                <a:latin typeface="+mj-lt"/>
              </a:rPr>
              <a:t>Neurobiology and the development of human morality: Evolution, culture, and wisdom</a:t>
            </a:r>
            <a:r>
              <a:rPr lang="en-US" sz="900" dirty="0">
                <a:latin typeface="+mj-lt"/>
              </a:rPr>
              <a:t>.  New York: W. W. Norton.</a:t>
            </a:r>
          </a:p>
          <a:p>
            <a:pPr marL="0" indent="0">
              <a:buNone/>
            </a:pPr>
            <a:endParaRPr lang="en-US" sz="900" dirty="0">
              <a:latin typeface="+mj-lt"/>
            </a:endParaRPr>
          </a:p>
          <a:p>
            <a:pPr marL="0" indent="0">
              <a:buNone/>
            </a:pPr>
            <a:r>
              <a:rPr lang="en-US" sz="900" dirty="0" err="1">
                <a:latin typeface="+mj-lt"/>
              </a:rPr>
              <a:t>Paleva</a:t>
            </a:r>
            <a:r>
              <a:rPr lang="en-US" sz="900" dirty="0">
                <a:latin typeface="+mj-lt"/>
              </a:rPr>
              <a:t>, M., </a:t>
            </a:r>
            <a:r>
              <a:rPr lang="en-US" sz="900" dirty="0" err="1">
                <a:latin typeface="+mj-lt"/>
              </a:rPr>
              <a:t>Peshevska</a:t>
            </a:r>
            <a:r>
              <a:rPr lang="en-US" sz="900" dirty="0">
                <a:latin typeface="+mj-lt"/>
              </a:rPr>
              <a:t>, D. J., &amp; </a:t>
            </a:r>
            <a:r>
              <a:rPr lang="en-US" sz="900" dirty="0" err="1">
                <a:latin typeface="+mj-lt"/>
              </a:rPr>
              <a:t>Sethi</a:t>
            </a:r>
            <a:r>
              <a:rPr lang="en-US" sz="900" dirty="0">
                <a:latin typeface="+mj-lt"/>
              </a:rPr>
              <a:t>, D. (2013).  Survey of adverse childhood experiences among young people in the former Yugoslav Republic of Macedonia. World Health Organization</a:t>
            </a:r>
          </a:p>
          <a:p>
            <a:pPr marL="0" indent="0">
              <a:buNone/>
            </a:pPr>
            <a:endParaRPr lang="en-US" sz="900" dirty="0">
              <a:latin typeface="+mj-lt"/>
            </a:endParaRPr>
          </a:p>
        </p:txBody>
      </p:sp>
      <p:sp>
        <p:nvSpPr>
          <p:cNvPr id="4" name="Content Placeholder 2"/>
          <p:cNvSpPr txBox="1">
            <a:spLocks/>
          </p:cNvSpPr>
          <p:nvPr/>
        </p:nvSpPr>
        <p:spPr bwMode="auto">
          <a:xfrm rot="10800000" flipV="1">
            <a:off x="5791199" y="2743200"/>
            <a:ext cx="3455995"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000000"/>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000">
                <a:solidFill>
                  <a:srgbClr val="000000"/>
                </a:solidFill>
                <a:latin typeface="+mn-lt"/>
                <a:ea typeface="ＭＳ Ｐゴシック" pitchFamily="-110" charset="-128"/>
              </a:defRPr>
            </a:lvl2pPr>
            <a:lvl3pPr marL="1143000" indent="-228600" algn="l" rtl="0" eaLnBrk="0" fontAlgn="base" hangingPunct="0">
              <a:spcBef>
                <a:spcPct val="20000"/>
              </a:spcBef>
              <a:spcAft>
                <a:spcPct val="0"/>
              </a:spcAft>
              <a:buChar char="•"/>
              <a:defRPr>
                <a:solidFill>
                  <a:srgbClr val="000000"/>
                </a:solidFill>
                <a:latin typeface="+mn-lt"/>
                <a:ea typeface="ＭＳ Ｐゴシック" pitchFamily="-110" charset="-128"/>
              </a:defRPr>
            </a:lvl3pPr>
            <a:lvl4pPr marL="1600200" indent="-228600" algn="l" rtl="0" eaLnBrk="0" fontAlgn="base" hangingPunct="0">
              <a:spcBef>
                <a:spcPct val="20000"/>
              </a:spcBef>
              <a:spcAft>
                <a:spcPct val="0"/>
              </a:spcAft>
              <a:buChar char="–"/>
              <a:defRPr sz="1600">
                <a:solidFill>
                  <a:srgbClr val="000000"/>
                </a:solidFill>
                <a:latin typeface="+mn-lt"/>
                <a:ea typeface="ＭＳ Ｐゴシック" pitchFamily="-110" charset="-128"/>
              </a:defRPr>
            </a:lvl4pPr>
            <a:lvl5pPr marL="2057400" indent="-228600" algn="l" rtl="0" eaLnBrk="0" fontAlgn="base" hangingPunct="0">
              <a:spcBef>
                <a:spcPct val="20000"/>
              </a:spcBef>
              <a:spcAft>
                <a:spcPct val="0"/>
              </a:spcAft>
              <a:buChar char="»"/>
              <a:defRPr sz="1400">
                <a:solidFill>
                  <a:srgbClr val="000000"/>
                </a:solidFill>
                <a:latin typeface="+mn-lt"/>
                <a:ea typeface="ＭＳ Ｐゴシック" pitchFamily="-110" charset="-128"/>
              </a:defRPr>
            </a:lvl5pPr>
            <a:lvl6pPr marL="2514600" indent="-228600" algn="l" rtl="0" fontAlgn="base">
              <a:spcBef>
                <a:spcPct val="20000"/>
              </a:spcBef>
              <a:spcAft>
                <a:spcPct val="0"/>
              </a:spcAft>
              <a:buChar char="»"/>
              <a:defRPr sz="1600">
                <a:solidFill>
                  <a:srgbClr val="660066"/>
                </a:solidFill>
                <a:latin typeface="+mn-lt"/>
              </a:defRPr>
            </a:lvl6pPr>
            <a:lvl7pPr marL="2971800" indent="-228600" algn="l" rtl="0" fontAlgn="base">
              <a:spcBef>
                <a:spcPct val="20000"/>
              </a:spcBef>
              <a:spcAft>
                <a:spcPct val="0"/>
              </a:spcAft>
              <a:buChar char="»"/>
              <a:defRPr sz="1600">
                <a:solidFill>
                  <a:srgbClr val="660066"/>
                </a:solidFill>
                <a:latin typeface="+mn-lt"/>
              </a:defRPr>
            </a:lvl7pPr>
            <a:lvl8pPr marL="3429000" indent="-228600" algn="l" rtl="0" fontAlgn="base">
              <a:spcBef>
                <a:spcPct val="20000"/>
              </a:spcBef>
              <a:spcAft>
                <a:spcPct val="0"/>
              </a:spcAft>
              <a:buChar char="»"/>
              <a:defRPr sz="1600">
                <a:solidFill>
                  <a:srgbClr val="660066"/>
                </a:solidFill>
                <a:latin typeface="+mn-lt"/>
              </a:defRPr>
            </a:lvl8pPr>
            <a:lvl9pPr marL="3886200" indent="-228600" algn="l" rtl="0" fontAlgn="base">
              <a:spcBef>
                <a:spcPct val="20000"/>
              </a:spcBef>
              <a:spcAft>
                <a:spcPct val="0"/>
              </a:spcAft>
              <a:buChar char="»"/>
              <a:defRPr sz="1600">
                <a:solidFill>
                  <a:srgbClr val="660066"/>
                </a:solidFill>
                <a:latin typeface="+mn-lt"/>
              </a:defRPr>
            </a:lvl9pPr>
          </a:lstStyle>
          <a:p>
            <a:pPr marL="0" indent="0">
              <a:buFontTx/>
              <a:buNone/>
            </a:pPr>
            <a:endParaRPr lang="en-US" sz="1800" kern="0" dirty="0"/>
          </a:p>
          <a:p>
            <a:pPr marL="0" indent="0">
              <a:buFontTx/>
              <a:buNone/>
            </a:pPr>
            <a:endParaRPr lang="en-US" sz="1800" kern="0" dirty="0"/>
          </a:p>
          <a:p>
            <a:pPr marL="0" indent="0">
              <a:buFontTx/>
              <a:buNone/>
            </a:pPr>
            <a:endParaRPr lang="en-US" sz="1800" kern="0" dirty="0"/>
          </a:p>
          <a:p>
            <a:pPr marL="0" indent="0">
              <a:buFontTx/>
              <a:buNone/>
            </a:pPr>
            <a:r>
              <a:rPr lang="en-US" sz="1800" kern="0" dirty="0"/>
              <a:t>	</a:t>
            </a:r>
          </a:p>
        </p:txBody>
      </p:sp>
    </p:spTree>
    <p:extLst>
      <p:ext uri="{BB962C8B-B14F-4D97-AF65-F5344CB8AC3E}">
        <p14:creationId xmlns:p14="http://schemas.microsoft.com/office/powerpoint/2010/main" val="2485862010"/>
      </p:ext>
    </p:extLst>
  </p:cSld>
  <p:clrMapOvr>
    <a:masterClrMapping/>
  </p:clrMapOvr>
  <p:transition spd="med">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228600" y="838200"/>
            <a:ext cx="8610600" cy="4953000"/>
          </a:xfrm>
        </p:spPr>
        <p:txBody>
          <a:bodyPr/>
          <a:lstStyle/>
          <a:p>
            <a:pPr marL="0" indent="0">
              <a:buNone/>
            </a:pPr>
            <a:endParaRPr lang="en-US" sz="900" dirty="0">
              <a:latin typeface="+mj-lt"/>
            </a:endParaRPr>
          </a:p>
          <a:p>
            <a:pPr marL="0" indent="0">
              <a:spcBef>
                <a:spcPct val="50000"/>
              </a:spcBef>
              <a:buNone/>
            </a:pPr>
            <a:endParaRPr lang="en-US" altLang="en-US" sz="900" dirty="0"/>
          </a:p>
          <a:p>
            <a:pPr marL="0" indent="0">
              <a:buNone/>
            </a:pPr>
            <a:r>
              <a:rPr lang="en-US" altLang="en-US" sz="900" dirty="0"/>
              <a:t>Pruett, K., &amp; </a:t>
            </a:r>
            <a:r>
              <a:rPr lang="en-US" altLang="en-US" sz="900" dirty="0" err="1"/>
              <a:t>Purett</a:t>
            </a:r>
            <a:r>
              <a:rPr lang="en-US" altLang="en-US" sz="900" dirty="0"/>
              <a:t>, M.K. (in press). </a:t>
            </a:r>
            <a:r>
              <a:rPr lang="en-US" sz="900" dirty="0">
                <a:latin typeface="Times New Roman" panose="02020603050405020304" pitchFamily="18" charset="0"/>
                <a:cs typeface="Times New Roman" panose="02020603050405020304" pitchFamily="18" charset="0"/>
              </a:rPr>
              <a:t>Engaging Fathers of Young Children in Low Income Families to Improve Child and Family</a:t>
            </a:r>
          </a:p>
          <a:p>
            <a:pPr marL="0" indent="0">
              <a:buNone/>
            </a:pPr>
            <a:r>
              <a:rPr lang="en-US" sz="900" dirty="0">
                <a:latin typeface="Times New Roman" panose="02020603050405020304" pitchFamily="18" charset="0"/>
                <a:cs typeface="Times New Roman" panose="02020603050405020304" pitchFamily="18" charset="0"/>
              </a:rPr>
              <a:t>Outcomes: An Intervention and Prevention Perspective. In H. E., Fitzgerald et al. (</a:t>
            </a:r>
            <a:r>
              <a:rPr lang="en-US" sz="900" dirty="0" err="1">
                <a:latin typeface="Times New Roman" panose="02020603050405020304" pitchFamily="18" charset="0"/>
                <a:cs typeface="Times New Roman" panose="02020603050405020304" pitchFamily="18" charset="0"/>
              </a:rPr>
              <a:t>eds</a:t>
            </a:r>
            <a:r>
              <a:rPr lang="en-US" sz="900" dirty="0">
                <a:latin typeface="Times New Roman" panose="02020603050405020304" pitchFamily="18" charset="0"/>
                <a:cs typeface="Times New Roman" panose="02020603050405020304" pitchFamily="18" charset="0"/>
              </a:rPr>
              <a:t>).  Handbook of Fathers and Child Development: Prenatal to Preschool.  Springer.</a:t>
            </a:r>
          </a:p>
          <a:p>
            <a:pPr marL="0" indent="0">
              <a:buNone/>
            </a:pPr>
            <a:endParaRPr lang="en-US" altLang="en-US" sz="900" dirty="0">
              <a:latin typeface="Times New Roman" panose="02020603050405020304" pitchFamily="18" charset="0"/>
              <a:cs typeface="Times New Roman" panose="02020603050405020304" pitchFamily="18" charset="0"/>
            </a:endParaRPr>
          </a:p>
          <a:p>
            <a:pPr marL="0" indent="0">
              <a:spcBef>
                <a:spcPct val="50000"/>
              </a:spcBef>
              <a:buNone/>
            </a:pPr>
            <a:r>
              <a:rPr lang="en-US" altLang="en-US" sz="900" dirty="0"/>
              <a:t>Puttler, L. I., Zucker, R. A., &amp; Fitzgerald, H. E. (2018).  Developmental science, alcohol use disorders, and the risk-resilience </a:t>
            </a:r>
            <a:r>
              <a:rPr lang="en-US" altLang="en-US" sz="900" dirty="0" err="1"/>
              <a:t>contimuum</a:t>
            </a:r>
            <a:r>
              <a:rPr lang="en-US" altLang="en-US" sz="900" dirty="0"/>
              <a:t>.  In H. E. Fitzgerald &amp; L I. Puttler (</a:t>
            </a:r>
            <a:r>
              <a:rPr lang="en-US" altLang="en-US" sz="900" dirty="0" err="1"/>
              <a:t>Eds</a:t>
            </a:r>
            <a:r>
              <a:rPr lang="en-US" altLang="en-US" sz="900" dirty="0"/>
              <a:t>).  Alcohol use disorders: A developmental science approach to etiology (</a:t>
            </a:r>
            <a:r>
              <a:rPr lang="en-US" altLang="en-US" sz="900" dirty="0" err="1"/>
              <a:t>pps</a:t>
            </a:r>
            <a:r>
              <a:rPr lang="en-US" altLang="en-US" sz="900" dirty="0"/>
              <a:t> 5 – 16).  </a:t>
            </a:r>
            <a:r>
              <a:rPr lang="en-US" altLang="en-US" sz="900" dirty="0" err="1"/>
              <a:t>NewYork</a:t>
            </a:r>
            <a:r>
              <a:rPr lang="en-US" altLang="en-US" sz="900" dirty="0"/>
              <a:t>: Oxford University Press.</a:t>
            </a:r>
          </a:p>
          <a:p>
            <a:pPr marL="0" indent="0">
              <a:buNone/>
            </a:pPr>
            <a:endParaRPr lang="en-US" sz="900" dirty="0"/>
          </a:p>
          <a:p>
            <a:pPr marL="0" indent="0">
              <a:buNone/>
            </a:pPr>
            <a:r>
              <a:rPr lang="en-US" sz="900" dirty="0"/>
              <a:t>Raine, A. (2019).  A neurodevelopmental perspective on male violence.  Infant Mental Health Journal, 40, 84-112.</a:t>
            </a:r>
          </a:p>
          <a:p>
            <a:pPr marL="0" indent="0">
              <a:buNone/>
            </a:pPr>
            <a:endParaRPr lang="en-US" sz="900" dirty="0"/>
          </a:p>
          <a:p>
            <a:pPr marL="0" indent="0">
              <a:buNone/>
            </a:pPr>
            <a:r>
              <a:rPr lang="en-US" sz="900" dirty="0"/>
              <a:t>Sacks, V.,  Murphey, D., Moore, K. (2014).  Adverse childhood experiences:  National and state-level prevalence.  Washington, DC: Child Trends.  Childtrends.org</a:t>
            </a:r>
          </a:p>
          <a:p>
            <a:pPr marL="0" indent="0">
              <a:buNone/>
            </a:pPr>
            <a:endParaRPr lang="en-US" sz="900" dirty="0"/>
          </a:p>
          <a:p>
            <a:pPr marL="0" indent="0">
              <a:buNone/>
            </a:pPr>
            <a:r>
              <a:rPr lang="en-US" sz="900" dirty="0" err="1"/>
              <a:t>Schulenberg</a:t>
            </a:r>
            <a:r>
              <a:rPr lang="en-US" sz="900" dirty="0"/>
              <a:t>, J., </a:t>
            </a:r>
            <a:r>
              <a:rPr lang="en-US" sz="900" dirty="0" err="1"/>
              <a:t>Maslowsky</a:t>
            </a:r>
            <a:r>
              <a:rPr lang="en-US" sz="900" dirty="0"/>
              <a:t>, J., &amp; </a:t>
            </a:r>
            <a:r>
              <a:rPr lang="en-US" sz="900" dirty="0" err="1"/>
              <a:t>Jager</a:t>
            </a:r>
            <a:r>
              <a:rPr lang="en-US" sz="900" dirty="0"/>
              <a:t>, J. (2018).  Substance use and abuse during adolescence and transition to adulthood are developmental phenomena: Conceptual and empirical considerations. In H. E. Fitzgerald &amp; L. I. Puttler (</a:t>
            </a:r>
            <a:r>
              <a:rPr lang="en-US" sz="900" dirty="0" err="1"/>
              <a:t>eds</a:t>
            </a:r>
            <a:r>
              <a:rPr lang="en-US" sz="900" dirty="0"/>
              <a:t>).  Alcohol use disorders: A developmental science approach to etiology (pp 199-221).  New York:  Oxford University Press</a:t>
            </a:r>
          </a:p>
          <a:p>
            <a:pPr marL="0" indent="0">
              <a:buNone/>
            </a:pPr>
            <a:endParaRPr lang="en-US" sz="900" dirty="0">
              <a:latin typeface="+mj-lt"/>
            </a:endParaRPr>
          </a:p>
          <a:p>
            <a:pPr marL="0" indent="0">
              <a:buNone/>
            </a:pPr>
            <a:r>
              <a:rPr lang="en-US" sz="900" dirty="0">
                <a:latin typeface="+mj-lt"/>
              </a:rPr>
              <a:t>Shaw, D. S., &amp; Gilliam, M. (2017).  Early Childhood Predictors of Low-Income Boys’ Antisocial Behavior from Middle Childhood Through Early Adulthood,  Infant Mental Health Journal, 39, 68-83.  </a:t>
            </a:r>
          </a:p>
          <a:p>
            <a:pPr marL="0" indent="0">
              <a:buNone/>
            </a:pPr>
            <a:endParaRPr lang="en-US" sz="900" dirty="0">
              <a:latin typeface="+mj-lt"/>
            </a:endParaRPr>
          </a:p>
          <a:p>
            <a:pPr marL="0" indent="0">
              <a:buNone/>
            </a:pPr>
            <a:r>
              <a:rPr lang="en-US" sz="900" dirty="0" err="1">
                <a:latin typeface="+mj-lt"/>
              </a:rPr>
              <a:t>Tembley</a:t>
            </a:r>
            <a:r>
              <a:rPr lang="en-US" sz="900" dirty="0">
                <a:latin typeface="+mj-lt"/>
              </a:rPr>
              <a:t>, R. E.  &amp; Cote, S. M. (2019).  Sex differences in the development of physical aggression: an intergenerational perspective and implications for preventive interventions. Infant Mental Health Journal, 40, 129-140.</a:t>
            </a:r>
          </a:p>
          <a:p>
            <a:pPr marL="0" indent="0">
              <a:buNone/>
            </a:pPr>
            <a:endParaRPr lang="en-US" sz="900" dirty="0">
              <a:latin typeface="+mj-lt"/>
            </a:endParaRPr>
          </a:p>
          <a:p>
            <a:pPr marL="0" indent="0">
              <a:buNone/>
            </a:pPr>
            <a:r>
              <a:rPr lang="en-US" sz="900" dirty="0" err="1">
                <a:latin typeface="+mj-lt"/>
              </a:rPr>
              <a:t>Twitchell</a:t>
            </a:r>
            <a:r>
              <a:rPr lang="en-US" sz="900" dirty="0">
                <a:latin typeface="+mj-lt"/>
              </a:rPr>
              <a:t>, G. R., Hanna, G. L., Cook, E. H., Fitzgerald, H. E., &amp; Zucker, R. A. (2000).  Serotonergic function, behavioral disinhibition, and negative affect in children of alcoholics: The moderating effects of puberty.  Alcoholism: Clinical and Experimental Research, 24, 972-979.</a:t>
            </a:r>
          </a:p>
          <a:p>
            <a:pPr marL="0" indent="0">
              <a:buNone/>
            </a:pPr>
            <a:endParaRPr lang="en-US" sz="900" dirty="0">
              <a:latin typeface="+mj-lt"/>
            </a:endParaRPr>
          </a:p>
          <a:p>
            <a:pPr marL="0" indent="0">
              <a:buNone/>
            </a:pPr>
            <a:r>
              <a:rPr lang="en-US" sz="900" dirty="0">
                <a:latin typeface="+mj-lt"/>
              </a:rPr>
              <a:t>Zucker, R.A., Hicks, B. M., &amp; </a:t>
            </a:r>
            <a:r>
              <a:rPr lang="en-US" sz="900" dirty="0" err="1">
                <a:latin typeface="+mj-lt"/>
              </a:rPr>
              <a:t>Heitzeg</a:t>
            </a:r>
            <a:r>
              <a:rPr lang="en-US" sz="900" dirty="0">
                <a:latin typeface="+mj-lt"/>
              </a:rPr>
              <a:t>, M. M. (2016).  Alcohol use and alcohol use disorders over the life course: A cross-level developmental review. In D. </a:t>
            </a:r>
            <a:r>
              <a:rPr lang="en-US" sz="900" dirty="0" err="1">
                <a:latin typeface="+mj-lt"/>
              </a:rPr>
              <a:t>Cicchetti</a:t>
            </a:r>
            <a:r>
              <a:rPr lang="en-US" sz="900" dirty="0">
                <a:latin typeface="+mj-lt"/>
              </a:rPr>
              <a:t> (Ed.), Developmental psychopathology: Vol. 3, Maladaptation and psychopathology (3rd ed.) (chap. 18, pp. 793–832). New York: Wiley.  </a:t>
            </a:r>
          </a:p>
          <a:p>
            <a:pPr marL="0" indent="0">
              <a:buNone/>
            </a:pPr>
            <a:endParaRPr lang="en-US" sz="900" dirty="0">
              <a:latin typeface="+mj-lt"/>
            </a:endParaRPr>
          </a:p>
          <a:p>
            <a:pPr marL="0" indent="0">
              <a:buNone/>
            </a:pPr>
            <a:r>
              <a:rPr lang="en-US" sz="900" dirty="0">
                <a:latin typeface="+mj-lt"/>
              </a:rPr>
              <a:t>Zucker, R. A.,  Kincaid, S. B., Fitzgerald, H. E., &amp; Bingham, C. R. (1995).   Alcohol schema acquisition in preschoolers: differences between COAs and Non-COAs.  </a:t>
            </a:r>
            <a:r>
              <a:rPr lang="en-US" sz="900" i="1" dirty="0">
                <a:latin typeface="+mj-lt"/>
              </a:rPr>
              <a:t>Alcoholism: Clinical and Experimental Research</a:t>
            </a:r>
            <a:r>
              <a:rPr lang="en-US" sz="900" dirty="0">
                <a:latin typeface="+mj-lt"/>
              </a:rPr>
              <a:t>.  19, 1011-1017.</a:t>
            </a:r>
          </a:p>
          <a:p>
            <a:endParaRPr lang="en-US" dirty="0"/>
          </a:p>
        </p:txBody>
      </p:sp>
    </p:spTree>
    <p:extLst>
      <p:ext uri="{BB962C8B-B14F-4D97-AF65-F5344CB8AC3E}">
        <p14:creationId xmlns:p14="http://schemas.microsoft.com/office/powerpoint/2010/main" val="1457316237"/>
      </p:ext>
    </p:extLst>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534400" cy="2209800"/>
          </a:xfrm>
        </p:spPr>
        <p:txBody>
          <a:bodyPr/>
          <a:lstStyle/>
          <a:p>
            <a:pPr marL="0" indent="0">
              <a:buNone/>
            </a:pPr>
            <a:r>
              <a:rPr lang="en-US" sz="2800" b="1" dirty="0">
                <a:solidFill>
                  <a:schemeClr val="tx1"/>
                </a:solidFill>
                <a:latin typeface="Times New Roman" panose="02020603050405020304" pitchFamily="18" charset="0"/>
                <a:cs typeface="Times New Roman" panose="02020603050405020304" pitchFamily="18" charset="0"/>
              </a:rPr>
              <a:t>Origins of Risk Cumulating Influences and Heterogeneity of  Developmental Pathways of Risk</a:t>
            </a:r>
          </a:p>
        </p:txBody>
      </p:sp>
      <p:pic>
        <p:nvPicPr>
          <p:cNvPr id="50177" name="Picture 1" descr="C:\Users\fitzger9\Pictures\NORWAY 2004\IMG_0422.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895600" y="3429000"/>
            <a:ext cx="3580139" cy="2377440"/>
          </a:xfrm>
          <a:prstGeom prst="rect">
            <a:avLst/>
          </a:prstGeom>
          <a:noFill/>
        </p:spPr>
      </p:pic>
      <p:sp>
        <p:nvSpPr>
          <p:cNvPr id="4" name="TextBox 3"/>
          <p:cNvSpPr txBox="1"/>
          <p:nvPr/>
        </p:nvSpPr>
        <p:spPr>
          <a:xfrm>
            <a:off x="2590800" y="6248400"/>
            <a:ext cx="5562600" cy="276999"/>
          </a:xfrm>
          <a:prstGeom prst="rect">
            <a:avLst/>
          </a:prstGeom>
          <a:noFill/>
        </p:spPr>
        <p:txBody>
          <a:bodyPr wrap="square" rtlCol="0">
            <a:spAutoFit/>
          </a:bodyPr>
          <a:lstStyle/>
          <a:p>
            <a:r>
              <a:rPr lang="en-US" sz="1200" dirty="0"/>
              <a:t>Photo:  Gustav </a:t>
            </a:r>
            <a:r>
              <a:rPr lang="en-US" sz="1200" dirty="0" err="1"/>
              <a:t>Vigeland</a:t>
            </a:r>
            <a:r>
              <a:rPr lang="en-US" sz="1200" dirty="0"/>
              <a:t> Sculpture Park, Oslo Norway  2009</a:t>
            </a:r>
          </a:p>
        </p:txBody>
      </p:sp>
    </p:spTree>
    <p:extLst>
      <p:ext uri="{BB962C8B-B14F-4D97-AF65-F5344CB8AC3E}">
        <p14:creationId xmlns:p14="http://schemas.microsoft.com/office/powerpoint/2010/main" val="2883703317"/>
      </p:ext>
    </p:extLst>
  </p:cSld>
  <p:clrMapOvr>
    <a:masterClrMapping/>
  </p:clrMapOvr>
  <p:transition spd="med">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4270957"/>
              </p:ext>
            </p:extLst>
          </p:nvPr>
        </p:nvGraphicFramePr>
        <p:xfrm>
          <a:off x="1371600" y="533400"/>
          <a:ext cx="6705600" cy="5933440"/>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2143939391"/>
                    </a:ext>
                  </a:extLst>
                </a:gridCol>
                <a:gridCol w="3352800">
                  <a:extLst>
                    <a:ext uri="{9D8B030D-6E8A-4147-A177-3AD203B41FA5}">
                      <a16:colId xmlns:a16="http://schemas.microsoft.com/office/drawing/2014/main" val="3614654647"/>
                    </a:ext>
                  </a:extLst>
                </a:gridCol>
              </a:tblGrid>
              <a:tr h="370840">
                <a:tc gridSpan="2">
                  <a:txBody>
                    <a:bodyPr/>
                    <a:lstStyle/>
                    <a:p>
                      <a:pPr algn="ctr"/>
                      <a:r>
                        <a:rPr lang="en-US" dirty="0">
                          <a:solidFill>
                            <a:schemeClr val="tx1"/>
                          </a:solidFill>
                          <a:latin typeface="Times New Roman" panose="02020603050405020304" pitchFamily="18" charset="0"/>
                          <a:cs typeface="Times New Roman" panose="02020603050405020304" pitchFamily="18" charset="0"/>
                        </a:rPr>
                        <a:t>Greater</a:t>
                      </a:r>
                      <a:r>
                        <a:rPr lang="en-US" baseline="0" dirty="0">
                          <a:solidFill>
                            <a:schemeClr val="tx1"/>
                          </a:solidFill>
                          <a:latin typeface="Times New Roman" panose="02020603050405020304" pitchFamily="18" charset="0"/>
                          <a:cs typeface="Times New Roman" panose="02020603050405020304" pitchFamily="18" charset="0"/>
                        </a:rPr>
                        <a:t> Incidence for Boys</a:t>
                      </a:r>
                      <a:endParaRPr lang="en-US" dirty="0">
                        <a:solidFill>
                          <a:schemeClr val="tx1"/>
                        </a:solidFill>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extLst>
                  <a:ext uri="{0D108BD9-81ED-4DB2-BD59-A6C34878D82A}">
                    <a16:rowId xmlns:a16="http://schemas.microsoft.com/office/drawing/2014/main" val="2793366006"/>
                  </a:ext>
                </a:extLst>
              </a:tr>
              <a:tr h="370840">
                <a:tc>
                  <a:txBody>
                    <a:bodyPr/>
                    <a:lstStyle/>
                    <a:p>
                      <a:pPr algn="ctr"/>
                      <a:r>
                        <a:rPr lang="en-US" sz="1400" dirty="0">
                          <a:latin typeface="Times New Roman" panose="02020603050405020304" pitchFamily="18" charset="0"/>
                          <a:cs typeface="Times New Roman" panose="02020603050405020304" pitchFamily="18" charset="0"/>
                        </a:rPr>
                        <a:t>Mortality</a:t>
                      </a:r>
                    </a:p>
                  </a:txBody>
                  <a:tcPr/>
                </a:tc>
                <a:tc>
                  <a:txBody>
                    <a:bodyPr/>
                    <a:lstStyle/>
                    <a:p>
                      <a:pPr algn="ctr"/>
                      <a:r>
                        <a:rPr lang="en-US" sz="1400" dirty="0">
                          <a:latin typeface="Times New Roman" panose="02020603050405020304" pitchFamily="18" charset="0"/>
                          <a:cs typeface="Times New Roman" panose="02020603050405020304" pitchFamily="18" charset="0"/>
                        </a:rPr>
                        <a:t>Morbidity</a:t>
                      </a:r>
                    </a:p>
                  </a:txBody>
                  <a:tcPr/>
                </a:tc>
                <a:extLst>
                  <a:ext uri="{0D108BD9-81ED-4DB2-BD59-A6C34878D82A}">
                    <a16:rowId xmlns:a16="http://schemas.microsoft.com/office/drawing/2014/main" val="4218020538"/>
                  </a:ext>
                </a:extLst>
              </a:tr>
              <a:tr h="370840">
                <a:tc>
                  <a:txBody>
                    <a:bodyPr/>
                    <a:lstStyle/>
                    <a:p>
                      <a:r>
                        <a:rPr lang="en-US" sz="1400" dirty="0" err="1">
                          <a:latin typeface="Times New Roman" panose="02020603050405020304" pitchFamily="18" charset="0"/>
                          <a:cs typeface="Times New Roman" panose="02020603050405020304" pitchFamily="18" charset="0"/>
                        </a:rPr>
                        <a:t>Diarrhoeal</a:t>
                      </a:r>
                      <a:r>
                        <a:rPr lang="en-US" sz="1400" dirty="0">
                          <a:latin typeface="Times New Roman" panose="02020603050405020304" pitchFamily="18" charset="0"/>
                          <a:cs typeface="Times New Roman" panose="02020603050405020304" pitchFamily="18" charset="0"/>
                        </a:rPr>
                        <a:t> diseases</a:t>
                      </a:r>
                    </a:p>
                  </a:txBody>
                  <a:tcPr/>
                </a:tc>
                <a:tc>
                  <a:txBody>
                    <a:bodyPr/>
                    <a:lstStyle/>
                    <a:p>
                      <a:r>
                        <a:rPr lang="en-US" sz="1400" dirty="0">
                          <a:latin typeface="Times New Roman" panose="02020603050405020304" pitchFamily="18" charset="0"/>
                          <a:cs typeface="Times New Roman" panose="02020603050405020304" pitchFamily="18" charset="0"/>
                        </a:rPr>
                        <a:t>Rickets</a:t>
                      </a:r>
                    </a:p>
                  </a:txBody>
                  <a:tcPr/>
                </a:tc>
                <a:extLst>
                  <a:ext uri="{0D108BD9-81ED-4DB2-BD59-A6C34878D82A}">
                    <a16:rowId xmlns:a16="http://schemas.microsoft.com/office/drawing/2014/main" val="590741114"/>
                  </a:ext>
                </a:extLst>
              </a:tr>
              <a:tr h="370840">
                <a:tc>
                  <a:txBody>
                    <a:bodyPr/>
                    <a:lstStyle/>
                    <a:p>
                      <a:r>
                        <a:rPr lang="en-US" sz="1400" dirty="0">
                          <a:latin typeface="Times New Roman" panose="02020603050405020304" pitchFamily="18" charset="0"/>
                          <a:cs typeface="Times New Roman" panose="02020603050405020304" pitchFamily="18" charset="0"/>
                        </a:rPr>
                        <a:t>Measles</a:t>
                      </a:r>
                    </a:p>
                  </a:txBody>
                  <a:tcPr/>
                </a:tc>
                <a:tc>
                  <a:txBody>
                    <a:bodyPr/>
                    <a:lstStyle/>
                    <a:p>
                      <a:r>
                        <a:rPr lang="en-US" sz="1400" dirty="0">
                          <a:latin typeface="Times New Roman" panose="02020603050405020304" pitchFamily="18" charset="0"/>
                          <a:cs typeface="Times New Roman" panose="02020603050405020304" pitchFamily="18" charset="0"/>
                        </a:rPr>
                        <a:t>Meningitis</a:t>
                      </a:r>
                    </a:p>
                  </a:txBody>
                  <a:tcPr/>
                </a:tc>
                <a:extLst>
                  <a:ext uri="{0D108BD9-81ED-4DB2-BD59-A6C34878D82A}">
                    <a16:rowId xmlns:a16="http://schemas.microsoft.com/office/drawing/2014/main" val="829240353"/>
                  </a:ext>
                </a:extLst>
              </a:tr>
              <a:tr h="370840">
                <a:tc>
                  <a:txBody>
                    <a:bodyPr/>
                    <a:lstStyle/>
                    <a:p>
                      <a:r>
                        <a:rPr lang="en-US" sz="1400" dirty="0" err="1">
                          <a:latin typeface="Times New Roman" panose="02020603050405020304" pitchFamily="18" charset="0"/>
                          <a:cs typeface="Times New Roman" panose="02020603050405020304" pitchFamily="18" charset="0"/>
                        </a:rPr>
                        <a:t>Dyptheria</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err="1">
                          <a:latin typeface="Times New Roman" panose="02020603050405020304" pitchFamily="18" charset="0"/>
                          <a:cs typeface="Times New Roman" panose="02020603050405020304" pitchFamily="18" charset="0"/>
                        </a:rPr>
                        <a:t>Septicaemia</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49686423"/>
                  </a:ext>
                </a:extLst>
              </a:tr>
              <a:tr h="370840">
                <a:tc>
                  <a:txBody>
                    <a:bodyPr/>
                    <a:lstStyle/>
                    <a:p>
                      <a:r>
                        <a:rPr lang="en-US" sz="1400" dirty="0">
                          <a:latin typeface="Times New Roman" panose="02020603050405020304" pitchFamily="18" charset="0"/>
                          <a:cs typeface="Times New Roman" panose="02020603050405020304" pitchFamily="18" charset="0"/>
                        </a:rPr>
                        <a:t>Tuberculosis</a:t>
                      </a:r>
                    </a:p>
                  </a:txBody>
                  <a:tcPr/>
                </a:tc>
                <a:tc>
                  <a:txBody>
                    <a:bodyPr/>
                    <a:lstStyle/>
                    <a:p>
                      <a:r>
                        <a:rPr lang="en-US" sz="1400" dirty="0">
                          <a:latin typeface="Times New Roman" panose="02020603050405020304" pitchFamily="18" charset="0"/>
                          <a:cs typeface="Times New Roman" panose="02020603050405020304" pitchFamily="18" charset="0"/>
                        </a:rPr>
                        <a:t>Enterovirus</a:t>
                      </a:r>
                    </a:p>
                  </a:txBody>
                  <a:tcPr/>
                </a:tc>
                <a:extLst>
                  <a:ext uri="{0D108BD9-81ED-4DB2-BD59-A6C34878D82A}">
                    <a16:rowId xmlns:a16="http://schemas.microsoft.com/office/drawing/2014/main" val="120356994"/>
                  </a:ext>
                </a:extLst>
              </a:tr>
              <a:tr h="370840">
                <a:tc>
                  <a:txBody>
                    <a:bodyPr/>
                    <a:lstStyle/>
                    <a:p>
                      <a:r>
                        <a:rPr lang="en-US" sz="1400" dirty="0">
                          <a:latin typeface="Times New Roman" panose="02020603050405020304" pitchFamily="18" charset="0"/>
                          <a:cs typeface="Times New Roman" panose="02020603050405020304" pitchFamily="18" charset="0"/>
                        </a:rPr>
                        <a:t>Pneumonia</a:t>
                      </a:r>
                    </a:p>
                  </a:txBody>
                  <a:tcPr/>
                </a:tc>
                <a:tc>
                  <a:txBody>
                    <a:bodyPr/>
                    <a:lstStyle/>
                    <a:p>
                      <a:r>
                        <a:rPr lang="en-US" sz="1400" dirty="0">
                          <a:latin typeface="Times New Roman" panose="02020603050405020304" pitchFamily="18" charset="0"/>
                          <a:cs typeface="Times New Roman" panose="02020603050405020304" pitchFamily="18" charset="0"/>
                        </a:rPr>
                        <a:t>Acute lower respiratory disease</a:t>
                      </a:r>
                    </a:p>
                  </a:txBody>
                  <a:tcPr/>
                </a:tc>
                <a:extLst>
                  <a:ext uri="{0D108BD9-81ED-4DB2-BD59-A6C34878D82A}">
                    <a16:rowId xmlns:a16="http://schemas.microsoft.com/office/drawing/2014/main" val="1613256642"/>
                  </a:ext>
                </a:extLst>
              </a:tr>
              <a:tr h="370840">
                <a:tc>
                  <a:txBody>
                    <a:bodyPr/>
                    <a:lstStyle/>
                    <a:p>
                      <a:r>
                        <a:rPr lang="en-US" sz="1400" dirty="0">
                          <a:latin typeface="Times New Roman" panose="02020603050405020304" pitchFamily="18" charset="0"/>
                          <a:cs typeface="Times New Roman" panose="02020603050405020304" pitchFamily="18" charset="0"/>
                        </a:rPr>
                        <a:t>Syphilis</a:t>
                      </a:r>
                    </a:p>
                  </a:txBody>
                  <a:tcPr/>
                </a:tc>
                <a:tc>
                  <a:txBody>
                    <a:bodyPr/>
                    <a:lstStyle/>
                    <a:p>
                      <a:r>
                        <a:rPr lang="en-US" sz="1400" dirty="0">
                          <a:latin typeface="Times New Roman" panose="02020603050405020304" pitchFamily="18" charset="0"/>
                          <a:cs typeface="Times New Roman" panose="02020603050405020304" pitchFamily="18" charset="0"/>
                        </a:rPr>
                        <a:t>Malnutrition</a:t>
                      </a:r>
                    </a:p>
                  </a:txBody>
                  <a:tcPr/>
                </a:tc>
                <a:extLst>
                  <a:ext uri="{0D108BD9-81ED-4DB2-BD59-A6C34878D82A}">
                    <a16:rowId xmlns:a16="http://schemas.microsoft.com/office/drawing/2014/main" val="1153272855"/>
                  </a:ext>
                </a:extLst>
              </a:tr>
              <a:tr h="370840">
                <a:tc>
                  <a:txBody>
                    <a:bodyPr/>
                    <a:lstStyle/>
                    <a:p>
                      <a:r>
                        <a:rPr lang="en-US" sz="1400" dirty="0">
                          <a:latin typeface="Times New Roman" panose="02020603050405020304" pitchFamily="18" charset="0"/>
                          <a:cs typeface="Times New Roman" panose="02020603050405020304" pitchFamily="18" charset="0"/>
                        </a:rPr>
                        <a:t>Respiratory disease syndrome</a:t>
                      </a:r>
                    </a:p>
                  </a:txBody>
                  <a:tcPr/>
                </a:tc>
                <a:tc>
                  <a:txBody>
                    <a:bodyPr/>
                    <a:lstStyle/>
                    <a:p>
                      <a:r>
                        <a:rPr lang="en-US" sz="1400" dirty="0">
                          <a:latin typeface="Times New Roman" panose="02020603050405020304" pitchFamily="18" charset="0"/>
                          <a:cs typeface="Times New Roman" panose="02020603050405020304" pitchFamily="18" charset="0"/>
                        </a:rPr>
                        <a:t>Autism</a:t>
                      </a:r>
                    </a:p>
                  </a:txBody>
                  <a:tcPr/>
                </a:tc>
                <a:extLst>
                  <a:ext uri="{0D108BD9-81ED-4DB2-BD59-A6C34878D82A}">
                    <a16:rowId xmlns:a16="http://schemas.microsoft.com/office/drawing/2014/main" val="3450148197"/>
                  </a:ext>
                </a:extLst>
              </a:tr>
              <a:tr h="370840">
                <a:tc>
                  <a:txBody>
                    <a:bodyPr/>
                    <a:lstStyle/>
                    <a:p>
                      <a:r>
                        <a:rPr lang="en-US" sz="1400" dirty="0" err="1">
                          <a:latin typeface="Times New Roman" panose="02020603050405020304" pitchFamily="18" charset="0"/>
                          <a:cs typeface="Times New Roman" panose="02020603050405020304" pitchFamily="18" charset="0"/>
                        </a:rPr>
                        <a:t>Haemorrhages</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a:latin typeface="Times New Roman" panose="02020603050405020304" pitchFamily="18" charset="0"/>
                          <a:cs typeface="Times New Roman" panose="02020603050405020304" pitchFamily="18" charset="0"/>
                        </a:rPr>
                        <a:t>Attention Deficit Hyperactivity Disorder</a:t>
                      </a:r>
                    </a:p>
                  </a:txBody>
                  <a:tcPr/>
                </a:tc>
                <a:extLst>
                  <a:ext uri="{0D108BD9-81ED-4DB2-BD59-A6C34878D82A}">
                    <a16:rowId xmlns:a16="http://schemas.microsoft.com/office/drawing/2014/main" val="1178208489"/>
                  </a:ext>
                </a:extLst>
              </a:tr>
              <a:tr h="370840">
                <a:tc>
                  <a:txBody>
                    <a:bodyPr/>
                    <a:lstStyle/>
                    <a:p>
                      <a:r>
                        <a:rPr lang="en-US" sz="1400" dirty="0">
                          <a:latin typeface="Times New Roman" panose="02020603050405020304" pitchFamily="18" charset="0"/>
                          <a:cs typeface="Times New Roman" panose="02020603050405020304" pitchFamily="18" charset="0"/>
                        </a:rPr>
                        <a:t>Sudden Infant</a:t>
                      </a:r>
                      <a:r>
                        <a:rPr lang="en-US" sz="1400" baseline="0" dirty="0">
                          <a:latin typeface="Times New Roman" panose="02020603050405020304" pitchFamily="18" charset="0"/>
                          <a:cs typeface="Times New Roman" panose="02020603050405020304" pitchFamily="18" charset="0"/>
                        </a:rPr>
                        <a:t> Death Syndrome</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a:latin typeface="Times New Roman" panose="02020603050405020304" pitchFamily="18" charset="0"/>
                          <a:cs typeface="Times New Roman" panose="02020603050405020304" pitchFamily="18" charset="0"/>
                        </a:rPr>
                        <a:t>Attention Deficit Disorder</a:t>
                      </a:r>
                    </a:p>
                  </a:txBody>
                  <a:tcPr/>
                </a:tc>
                <a:extLst>
                  <a:ext uri="{0D108BD9-81ED-4DB2-BD59-A6C34878D82A}">
                    <a16:rowId xmlns:a16="http://schemas.microsoft.com/office/drawing/2014/main" val="2163632735"/>
                  </a:ext>
                </a:extLst>
              </a:tr>
              <a:tr h="370840">
                <a:tc>
                  <a:txBody>
                    <a:bodyPr/>
                    <a:lstStyle/>
                    <a:p>
                      <a:r>
                        <a:rPr lang="en-US" sz="1400" dirty="0">
                          <a:latin typeface="Times New Roman" panose="02020603050405020304" pitchFamily="18" charset="0"/>
                          <a:cs typeface="Times New Roman" panose="02020603050405020304" pitchFamily="18" charset="0"/>
                        </a:rPr>
                        <a:t>Infectious</a:t>
                      </a:r>
                      <a:r>
                        <a:rPr lang="en-US" sz="1400" baseline="0" dirty="0">
                          <a:latin typeface="Times New Roman" panose="02020603050405020304" pitchFamily="18" charset="0"/>
                          <a:cs typeface="Times New Roman" panose="02020603050405020304" pitchFamily="18" charset="0"/>
                        </a:rPr>
                        <a:t> disease</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a:latin typeface="Times New Roman" panose="02020603050405020304" pitchFamily="18" charset="0"/>
                          <a:cs typeface="Times New Roman" panose="02020603050405020304" pitchFamily="18" charset="0"/>
                        </a:rPr>
                        <a:t>Dyslexia</a:t>
                      </a:r>
                    </a:p>
                  </a:txBody>
                  <a:tcPr/>
                </a:tc>
                <a:extLst>
                  <a:ext uri="{0D108BD9-81ED-4DB2-BD59-A6C34878D82A}">
                    <a16:rowId xmlns:a16="http://schemas.microsoft.com/office/drawing/2014/main" val="217925866"/>
                  </a:ext>
                </a:extLst>
              </a:tr>
              <a:tr h="370840">
                <a:tc>
                  <a:txBody>
                    <a:bodyPr/>
                    <a:lstStyle/>
                    <a:p>
                      <a:r>
                        <a:rPr lang="en-US" sz="1400" dirty="0">
                          <a:latin typeface="Times New Roman" panose="02020603050405020304" pitchFamily="18" charset="0"/>
                          <a:cs typeface="Times New Roman" panose="02020603050405020304" pitchFamily="18" charset="0"/>
                        </a:rPr>
                        <a:t>Chronic lung disease</a:t>
                      </a:r>
                    </a:p>
                  </a:txBody>
                  <a:tcPr/>
                </a:tc>
                <a:tc>
                  <a:txBody>
                    <a:bodyPr/>
                    <a:lstStyle/>
                    <a:p>
                      <a:r>
                        <a:rPr lang="en-US" sz="1400" dirty="0">
                          <a:latin typeface="Times New Roman" panose="02020603050405020304" pitchFamily="18" charset="0"/>
                          <a:cs typeface="Times New Roman" panose="02020603050405020304" pitchFamily="18" charset="0"/>
                        </a:rPr>
                        <a:t>High activity levels</a:t>
                      </a:r>
                    </a:p>
                  </a:txBody>
                  <a:tcPr/>
                </a:tc>
                <a:extLst>
                  <a:ext uri="{0D108BD9-81ED-4DB2-BD59-A6C34878D82A}">
                    <a16:rowId xmlns:a16="http://schemas.microsoft.com/office/drawing/2014/main" val="2301435357"/>
                  </a:ext>
                </a:extLst>
              </a:tr>
              <a:tr h="370840">
                <a:tc>
                  <a:txBody>
                    <a:bodyPr/>
                    <a:lstStyle/>
                    <a:p>
                      <a:r>
                        <a:rPr lang="en-US" sz="1400" dirty="0">
                          <a:latin typeface="Times New Roman" panose="02020603050405020304" pitchFamily="18" charset="0"/>
                          <a:cs typeface="Times New Roman" panose="02020603050405020304" pitchFamily="18" charset="0"/>
                        </a:rPr>
                        <a:t>Immunizations</a:t>
                      </a:r>
                    </a:p>
                  </a:txBody>
                  <a:tcPr/>
                </a:tc>
                <a:tc>
                  <a:txBody>
                    <a:bodyPr/>
                    <a:lstStyle/>
                    <a:p>
                      <a:r>
                        <a:rPr lang="en-US" sz="1400" dirty="0">
                          <a:latin typeface="Times New Roman" panose="02020603050405020304" pitchFamily="18" charset="0"/>
                          <a:cs typeface="Times New Roman" panose="02020603050405020304" pitchFamily="18" charset="0"/>
                        </a:rPr>
                        <a:t>Higher irritability</a:t>
                      </a:r>
                    </a:p>
                  </a:txBody>
                  <a:tcPr/>
                </a:tc>
                <a:extLst>
                  <a:ext uri="{0D108BD9-81ED-4DB2-BD59-A6C34878D82A}">
                    <a16:rowId xmlns:a16="http://schemas.microsoft.com/office/drawing/2014/main" val="1525950602"/>
                  </a:ext>
                </a:extLst>
              </a:tr>
              <a:tr h="370840">
                <a:tc>
                  <a:txBody>
                    <a:bodyPr/>
                    <a:lstStyle/>
                    <a:p>
                      <a:r>
                        <a:rPr lang="en-US" sz="1400" dirty="0">
                          <a:latin typeface="Times New Roman" panose="02020603050405020304" pitchFamily="18" charset="0"/>
                          <a:cs typeface="Times New Roman" panose="02020603050405020304" pitchFamily="18" charset="0"/>
                        </a:rPr>
                        <a:t>Accidents</a:t>
                      </a:r>
                    </a:p>
                  </a:txBody>
                  <a:tcPr/>
                </a:tc>
                <a:tc>
                  <a:txBody>
                    <a:bodyPr/>
                    <a:lstStyle/>
                    <a:p>
                      <a:r>
                        <a:rPr lang="en-US" sz="1400" dirty="0">
                          <a:latin typeface="Times New Roman" panose="02020603050405020304" pitchFamily="18" charset="0"/>
                          <a:cs typeface="Times New Roman" panose="02020603050405020304" pitchFamily="18" charset="0"/>
                        </a:rPr>
                        <a:t>Self-regulatory</a:t>
                      </a:r>
                      <a:r>
                        <a:rPr lang="en-US" sz="1400" baseline="0" dirty="0">
                          <a:latin typeface="Times New Roman" panose="02020603050405020304" pitchFamily="18" charset="0"/>
                          <a:cs typeface="Times New Roman" panose="02020603050405020304" pitchFamily="18" charset="0"/>
                        </a:rPr>
                        <a:t> problems</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81246827"/>
                  </a:ext>
                </a:extLst>
              </a:tr>
              <a:tr h="370840">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06940121"/>
                  </a:ext>
                </a:extLst>
              </a:tr>
            </a:tbl>
          </a:graphicData>
        </a:graphic>
      </p:graphicFrame>
    </p:spTree>
    <p:extLst>
      <p:ext uri="{BB962C8B-B14F-4D97-AF65-F5344CB8AC3E}">
        <p14:creationId xmlns:p14="http://schemas.microsoft.com/office/powerpoint/2010/main" val="585758515"/>
      </p:ext>
    </p:extLst>
  </p:cSld>
  <p:clrMapOvr>
    <a:masterClrMapping/>
  </p:clrMapOvr>
  <p:transition spd="med">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457200"/>
            <a:ext cx="8305800" cy="609600"/>
          </a:xfrm>
        </p:spPr>
        <p:txBody>
          <a:bodyPr/>
          <a:lstStyle/>
          <a:p>
            <a:r>
              <a:rPr lang="en-US" sz="1600" dirty="0">
                <a:solidFill>
                  <a:schemeClr val="tx1"/>
                </a:solidFill>
                <a:latin typeface="Times New Roman" panose="02020603050405020304" pitchFamily="18" charset="0"/>
                <a:cs typeface="Times New Roman" panose="02020603050405020304" pitchFamily="18" charset="0"/>
              </a:rPr>
              <a:t>Sex/Gender Differences in Psychopathology:  Analysis of published studies in Journal of Abnormal Psychology and Journal of Abnormal Child Psychology from 2010-2017 (total of  1605 studies).  (Adapted from </a:t>
            </a:r>
            <a:r>
              <a:rPr lang="en-US" sz="1600" dirty="0" err="1">
                <a:solidFill>
                  <a:schemeClr val="tx1"/>
                </a:solidFill>
                <a:latin typeface="Times New Roman" panose="02020603050405020304" pitchFamily="18" charset="0"/>
                <a:cs typeface="Times New Roman" panose="02020603050405020304" pitchFamily="18" charset="0"/>
              </a:rPr>
              <a:t>Hartung</a:t>
            </a:r>
            <a:r>
              <a:rPr lang="en-US" sz="1600" dirty="0">
                <a:solidFill>
                  <a:schemeClr val="tx1"/>
                </a:solidFill>
                <a:latin typeface="Times New Roman" panose="02020603050405020304" pitchFamily="18" charset="0"/>
                <a:cs typeface="Times New Roman" panose="02020603050405020304" pitchFamily="18" charset="0"/>
              </a:rPr>
              <a:t> &amp; </a:t>
            </a:r>
            <a:r>
              <a:rPr lang="en-US" sz="1600" dirty="0" err="1">
                <a:solidFill>
                  <a:schemeClr val="tx1"/>
                </a:solidFill>
                <a:latin typeface="Times New Roman" panose="02020603050405020304" pitchFamily="18" charset="0"/>
                <a:cs typeface="Times New Roman" panose="02020603050405020304" pitchFamily="18" charset="0"/>
              </a:rPr>
              <a:t>Lefler</a:t>
            </a:r>
            <a:r>
              <a:rPr lang="en-US" sz="1600" dirty="0">
                <a:solidFill>
                  <a:schemeClr val="tx1"/>
                </a:solidFill>
                <a:latin typeface="Times New Roman" panose="02020603050405020304" pitchFamily="18" charset="0"/>
                <a:cs typeface="Times New Roman" panose="02020603050405020304" pitchFamily="18" charset="0"/>
              </a:rPr>
              <a:t>, 2019)</a:t>
            </a:r>
          </a:p>
        </p:txBody>
      </p:sp>
      <p:graphicFrame>
        <p:nvGraphicFramePr>
          <p:cNvPr id="5" name="Table 4"/>
          <p:cNvGraphicFramePr>
            <a:graphicFrameLocks noGrp="1"/>
          </p:cNvGraphicFramePr>
          <p:nvPr>
            <p:extLst>
              <p:ext uri="{D42A27DB-BD31-4B8C-83A1-F6EECF244321}">
                <p14:modId xmlns:p14="http://schemas.microsoft.com/office/powerpoint/2010/main" val="790621628"/>
              </p:ext>
            </p:extLst>
          </p:nvPr>
        </p:nvGraphicFramePr>
        <p:xfrm>
          <a:off x="381000" y="1371600"/>
          <a:ext cx="3505199" cy="4968240"/>
        </p:xfrm>
        <a:graphic>
          <a:graphicData uri="http://schemas.openxmlformats.org/drawingml/2006/table">
            <a:tbl>
              <a:tblPr firstRow="1" bandRow="1">
                <a:tableStyleId>{5C22544A-7EE6-4342-B048-85BDC9FD1C3A}</a:tableStyleId>
              </a:tblPr>
              <a:tblGrid>
                <a:gridCol w="2726265">
                  <a:extLst>
                    <a:ext uri="{9D8B030D-6E8A-4147-A177-3AD203B41FA5}">
                      <a16:colId xmlns:a16="http://schemas.microsoft.com/office/drawing/2014/main" val="1517822390"/>
                    </a:ext>
                  </a:extLst>
                </a:gridCol>
                <a:gridCol w="778934">
                  <a:extLst>
                    <a:ext uri="{9D8B030D-6E8A-4147-A177-3AD203B41FA5}">
                      <a16:colId xmlns:a16="http://schemas.microsoft.com/office/drawing/2014/main" val="2693718227"/>
                    </a:ext>
                  </a:extLst>
                </a:gridCol>
              </a:tblGrid>
              <a:tr h="370840">
                <a:tc>
                  <a:txBody>
                    <a:bodyPr/>
                    <a:lstStyle/>
                    <a:p>
                      <a:r>
                        <a:rPr lang="en-US" sz="1400" b="0" dirty="0">
                          <a:solidFill>
                            <a:schemeClr val="tx1"/>
                          </a:solidFill>
                          <a:latin typeface="Times New Roman" panose="02020603050405020304" pitchFamily="18" charset="0"/>
                          <a:cs typeface="Times New Roman" panose="02020603050405020304" pitchFamily="18" charset="0"/>
                        </a:rPr>
                        <a:t>Antisocial personality disorder</a:t>
                      </a:r>
                    </a:p>
                  </a:txBody>
                  <a:tcPr/>
                </a:tc>
                <a:tc>
                  <a:txBody>
                    <a:bodyPr/>
                    <a:lstStyle/>
                    <a:p>
                      <a:r>
                        <a:rPr lang="en-US" sz="1400" b="0" dirty="0">
                          <a:solidFill>
                            <a:schemeClr val="tx1"/>
                          </a:solidFill>
                          <a:latin typeface="Times New Roman" panose="02020603050405020304" pitchFamily="18" charset="0"/>
                          <a:cs typeface="Times New Roman" panose="02020603050405020304" pitchFamily="18" charset="0"/>
                        </a:rPr>
                        <a:t>M &gt; F</a:t>
                      </a:r>
                    </a:p>
                  </a:txBody>
                  <a:tcPr/>
                </a:tc>
                <a:extLst>
                  <a:ext uri="{0D108BD9-81ED-4DB2-BD59-A6C34878D82A}">
                    <a16:rowId xmlns:a16="http://schemas.microsoft.com/office/drawing/2014/main" val="3200905632"/>
                  </a:ext>
                </a:extLst>
              </a:tr>
              <a:tr h="370840">
                <a:tc>
                  <a:txBody>
                    <a:bodyPr/>
                    <a:lstStyle/>
                    <a:p>
                      <a:r>
                        <a:rPr lang="en-US" sz="1400" dirty="0">
                          <a:latin typeface="Times New Roman" panose="02020603050405020304" pitchFamily="18" charset="0"/>
                          <a:cs typeface="Times New Roman" panose="02020603050405020304" pitchFamily="18" charset="0"/>
                        </a:rPr>
                        <a:t>Conduct disorder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Times New Roman" panose="02020603050405020304" pitchFamily="18" charset="0"/>
                          <a:cs typeface="Times New Roman" panose="02020603050405020304" pitchFamily="18" charset="0"/>
                        </a:rPr>
                        <a:t>M &gt; F</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76428955"/>
                  </a:ext>
                </a:extLst>
              </a:tr>
              <a:tr h="370840">
                <a:tc>
                  <a:txBody>
                    <a:bodyPr/>
                    <a:lstStyle/>
                    <a:p>
                      <a:r>
                        <a:rPr lang="en-US" sz="1400" dirty="0">
                          <a:latin typeface="Times New Roman" panose="02020603050405020304" pitchFamily="18" charset="0"/>
                          <a:cs typeface="Times New Roman" panose="02020603050405020304" pitchFamily="18" charset="0"/>
                        </a:rPr>
                        <a:t>Paranoid personality disorder</a:t>
                      </a:r>
                    </a:p>
                  </a:txBody>
                  <a:tcPr/>
                </a:tc>
                <a:tc>
                  <a:txBody>
                    <a:bodyPr/>
                    <a:lstStyle/>
                    <a:p>
                      <a:r>
                        <a:rPr lang="en-US" sz="1400" dirty="0">
                          <a:solidFill>
                            <a:schemeClr val="tx1"/>
                          </a:solidFill>
                          <a:latin typeface="Times New Roman" panose="02020603050405020304" pitchFamily="18" charset="0"/>
                          <a:cs typeface="Times New Roman" panose="02020603050405020304" pitchFamily="18" charset="0"/>
                        </a:rPr>
                        <a:t>M &gt; F</a:t>
                      </a:r>
                    </a:p>
                  </a:txBody>
                  <a:tcPr/>
                </a:tc>
                <a:extLst>
                  <a:ext uri="{0D108BD9-81ED-4DB2-BD59-A6C34878D82A}">
                    <a16:rowId xmlns:a16="http://schemas.microsoft.com/office/drawing/2014/main" val="24358364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Schizoid personality disorder</a:t>
                      </a:r>
                    </a:p>
                    <a:p>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Times New Roman" panose="02020603050405020304" pitchFamily="18" charset="0"/>
                          <a:cs typeface="Times New Roman" panose="02020603050405020304" pitchFamily="18" charset="0"/>
                        </a:rPr>
                        <a:t>M &gt; F</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96751703"/>
                  </a:ext>
                </a:extLst>
              </a:tr>
              <a:tr h="370840">
                <a:tc>
                  <a:txBody>
                    <a:bodyPr/>
                    <a:lstStyle/>
                    <a:p>
                      <a:r>
                        <a:rPr lang="en-US" sz="1400" dirty="0">
                          <a:latin typeface="Times New Roman" panose="02020603050405020304" pitchFamily="18" charset="0"/>
                          <a:cs typeface="Times New Roman" panose="02020603050405020304" pitchFamily="18" charset="0"/>
                        </a:rPr>
                        <a:t>Voyeuristic disorder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Times New Roman" panose="02020603050405020304" pitchFamily="18" charset="0"/>
                          <a:cs typeface="Times New Roman" panose="02020603050405020304" pitchFamily="18" charset="0"/>
                        </a:rPr>
                        <a:t>M &gt; F</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70632558"/>
                  </a:ext>
                </a:extLst>
              </a:tr>
              <a:tr h="370840">
                <a:tc>
                  <a:txBody>
                    <a:bodyPr/>
                    <a:lstStyle/>
                    <a:p>
                      <a:r>
                        <a:rPr lang="en-US" sz="1400" dirty="0">
                          <a:latin typeface="Times New Roman" panose="02020603050405020304" pitchFamily="18" charset="0"/>
                          <a:cs typeface="Times New Roman" panose="02020603050405020304" pitchFamily="18" charset="0"/>
                        </a:rPr>
                        <a:t>Exhibitionistic</a:t>
                      </a:r>
                      <a:r>
                        <a:rPr lang="en-US" sz="1400" baseline="0" dirty="0">
                          <a:latin typeface="Times New Roman" panose="02020603050405020304" pitchFamily="18" charset="0"/>
                          <a:cs typeface="Times New Roman" panose="02020603050405020304" pitchFamily="18" charset="0"/>
                        </a:rPr>
                        <a:t> disorder</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Times New Roman" panose="02020603050405020304" pitchFamily="18" charset="0"/>
                          <a:cs typeface="Times New Roman" panose="02020603050405020304" pitchFamily="18" charset="0"/>
                        </a:rPr>
                        <a:t>M &gt; F</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29726936"/>
                  </a:ext>
                </a:extLst>
              </a:tr>
              <a:tr h="370840">
                <a:tc>
                  <a:txBody>
                    <a:bodyPr/>
                    <a:lstStyle/>
                    <a:p>
                      <a:r>
                        <a:rPr lang="en-US" sz="1400" dirty="0">
                          <a:latin typeface="Times New Roman" panose="02020603050405020304" pitchFamily="18" charset="0"/>
                          <a:cs typeface="Times New Roman" panose="02020603050405020304" pitchFamily="18" charset="0"/>
                        </a:rPr>
                        <a:t>Sexual masochism disorder</a:t>
                      </a:r>
                    </a:p>
                  </a:txBody>
                  <a:tcPr/>
                </a:tc>
                <a:tc>
                  <a:txBody>
                    <a:bodyPr/>
                    <a:lstStyle/>
                    <a:p>
                      <a:r>
                        <a:rPr lang="en-US" sz="1400" dirty="0">
                          <a:latin typeface="Times New Roman" panose="02020603050405020304" pitchFamily="18" charset="0"/>
                          <a:cs typeface="Times New Roman" panose="02020603050405020304" pitchFamily="18" charset="0"/>
                        </a:rPr>
                        <a:t>M &gt;  F</a:t>
                      </a:r>
                    </a:p>
                  </a:txBody>
                  <a:tcPr/>
                </a:tc>
                <a:extLst>
                  <a:ext uri="{0D108BD9-81ED-4DB2-BD59-A6C34878D82A}">
                    <a16:rowId xmlns:a16="http://schemas.microsoft.com/office/drawing/2014/main" val="816552877"/>
                  </a:ext>
                </a:extLst>
              </a:tr>
              <a:tr h="370840">
                <a:tc>
                  <a:txBody>
                    <a:bodyPr/>
                    <a:lstStyle/>
                    <a:p>
                      <a:r>
                        <a:rPr lang="en-US" sz="1400" dirty="0">
                          <a:latin typeface="Times New Roman" panose="02020603050405020304" pitchFamily="18" charset="0"/>
                          <a:cs typeface="Times New Roman" panose="02020603050405020304" pitchFamily="18" charset="0"/>
                        </a:rPr>
                        <a:t>Sexual sadism disorder</a:t>
                      </a:r>
                    </a:p>
                  </a:txBody>
                  <a:tcPr/>
                </a:tc>
                <a:tc>
                  <a:txBody>
                    <a:bodyPr/>
                    <a:lstStyle/>
                    <a:p>
                      <a:r>
                        <a:rPr lang="en-US" sz="1400" dirty="0">
                          <a:latin typeface="Times New Roman" panose="02020603050405020304" pitchFamily="18" charset="0"/>
                          <a:cs typeface="Times New Roman" panose="02020603050405020304" pitchFamily="18" charset="0"/>
                        </a:rPr>
                        <a:t>M &gt;</a:t>
                      </a:r>
                      <a:r>
                        <a:rPr lang="en-US" sz="1400" baseline="0" dirty="0">
                          <a:latin typeface="Times New Roman" panose="02020603050405020304" pitchFamily="18" charset="0"/>
                          <a:cs typeface="Times New Roman" panose="02020603050405020304" pitchFamily="18" charset="0"/>
                        </a:rPr>
                        <a:t> F</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37554363"/>
                  </a:ext>
                </a:extLst>
              </a:tr>
              <a:tr h="370840">
                <a:tc>
                  <a:txBody>
                    <a:bodyPr/>
                    <a:lstStyle/>
                    <a:p>
                      <a:r>
                        <a:rPr lang="en-US" sz="1400" dirty="0">
                          <a:latin typeface="Times New Roman" panose="02020603050405020304" pitchFamily="18" charset="0"/>
                          <a:cs typeface="Times New Roman" panose="02020603050405020304" pitchFamily="18" charset="0"/>
                        </a:rPr>
                        <a:t>Pedophilic disorder</a:t>
                      </a:r>
                    </a:p>
                  </a:txBody>
                  <a:tcPr/>
                </a:tc>
                <a:tc>
                  <a:txBody>
                    <a:bodyPr/>
                    <a:lstStyle/>
                    <a:p>
                      <a:r>
                        <a:rPr lang="en-US" sz="1400" dirty="0">
                          <a:latin typeface="Times New Roman" panose="02020603050405020304" pitchFamily="18" charset="0"/>
                          <a:cs typeface="Times New Roman" panose="02020603050405020304" pitchFamily="18" charset="0"/>
                        </a:rPr>
                        <a:t>M &gt; F</a:t>
                      </a:r>
                    </a:p>
                  </a:txBody>
                  <a:tcPr/>
                </a:tc>
                <a:extLst>
                  <a:ext uri="{0D108BD9-81ED-4DB2-BD59-A6C34878D82A}">
                    <a16:rowId xmlns:a16="http://schemas.microsoft.com/office/drawing/2014/main" val="2829294083"/>
                  </a:ext>
                </a:extLst>
              </a:tr>
              <a:tr h="370840">
                <a:tc>
                  <a:txBody>
                    <a:bodyPr/>
                    <a:lstStyle/>
                    <a:p>
                      <a:r>
                        <a:rPr lang="en-US" sz="1400" dirty="0">
                          <a:latin typeface="Times New Roman" panose="02020603050405020304" pitchFamily="18" charset="0"/>
                          <a:cs typeface="Times New Roman" panose="02020603050405020304" pitchFamily="18" charset="0"/>
                        </a:rPr>
                        <a:t>Fetishistic disorder</a:t>
                      </a:r>
                    </a:p>
                  </a:txBody>
                  <a:tcPr/>
                </a:tc>
                <a:tc>
                  <a:txBody>
                    <a:bodyPr/>
                    <a:lstStyle/>
                    <a:p>
                      <a:r>
                        <a:rPr lang="en-US" sz="1400" dirty="0">
                          <a:latin typeface="Times New Roman" panose="02020603050405020304" pitchFamily="18" charset="0"/>
                          <a:cs typeface="Times New Roman" panose="02020603050405020304" pitchFamily="18" charset="0"/>
                        </a:rPr>
                        <a:t>M &gt; F</a:t>
                      </a:r>
                    </a:p>
                  </a:txBody>
                  <a:tcPr/>
                </a:tc>
                <a:extLst>
                  <a:ext uri="{0D108BD9-81ED-4DB2-BD59-A6C34878D82A}">
                    <a16:rowId xmlns:a16="http://schemas.microsoft.com/office/drawing/2014/main" val="3387145585"/>
                  </a:ext>
                </a:extLst>
              </a:tr>
              <a:tr h="370840">
                <a:tc>
                  <a:txBody>
                    <a:bodyPr/>
                    <a:lstStyle/>
                    <a:p>
                      <a:r>
                        <a:rPr lang="en-US" sz="1400" dirty="0">
                          <a:latin typeface="Times New Roman" panose="02020603050405020304" pitchFamily="18" charset="0"/>
                          <a:cs typeface="Times New Roman" panose="02020603050405020304" pitchFamily="18" charset="0"/>
                        </a:rPr>
                        <a:t>Cannabis Use Disorder</a:t>
                      </a:r>
                    </a:p>
                  </a:txBody>
                  <a:tcPr/>
                </a:tc>
                <a:tc>
                  <a:txBody>
                    <a:bodyPr/>
                    <a:lstStyle/>
                    <a:p>
                      <a:r>
                        <a:rPr lang="en-US" sz="1400" dirty="0">
                          <a:latin typeface="Times New Roman" panose="02020603050405020304" pitchFamily="18" charset="0"/>
                          <a:cs typeface="Times New Roman" panose="02020603050405020304" pitchFamily="18" charset="0"/>
                        </a:rPr>
                        <a:t>M &gt;</a:t>
                      </a:r>
                      <a:r>
                        <a:rPr lang="en-US" sz="1400" baseline="0" dirty="0">
                          <a:latin typeface="Times New Roman" panose="02020603050405020304" pitchFamily="18" charset="0"/>
                          <a:cs typeface="Times New Roman" panose="02020603050405020304" pitchFamily="18" charset="0"/>
                        </a:rPr>
                        <a:t> F</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85374834"/>
                  </a:ext>
                </a:extLst>
              </a:tr>
              <a:tr h="370840">
                <a:tc>
                  <a:txBody>
                    <a:bodyPr/>
                    <a:lstStyle/>
                    <a:p>
                      <a:r>
                        <a:rPr lang="en-US" sz="1400" dirty="0">
                          <a:latin typeface="Times New Roman" panose="02020603050405020304" pitchFamily="18" charset="0"/>
                          <a:cs typeface="Times New Roman" panose="02020603050405020304" pitchFamily="18" charset="0"/>
                        </a:rPr>
                        <a:t>Pyromania	</a:t>
                      </a:r>
                    </a:p>
                  </a:txBody>
                  <a:tcPr/>
                </a:tc>
                <a:tc>
                  <a:txBody>
                    <a:bodyPr/>
                    <a:lstStyle/>
                    <a:p>
                      <a:r>
                        <a:rPr lang="en-US" sz="1400" dirty="0">
                          <a:latin typeface="Times New Roman" panose="02020603050405020304" pitchFamily="18" charset="0"/>
                          <a:cs typeface="Times New Roman" panose="02020603050405020304" pitchFamily="18" charset="0"/>
                        </a:rPr>
                        <a:t>M &gt; F</a:t>
                      </a:r>
                    </a:p>
                  </a:txBody>
                  <a:tcPr/>
                </a:tc>
                <a:extLst>
                  <a:ext uri="{0D108BD9-81ED-4DB2-BD59-A6C34878D82A}">
                    <a16:rowId xmlns:a16="http://schemas.microsoft.com/office/drawing/2014/main" val="3699917872"/>
                  </a:ext>
                </a:extLst>
              </a:tr>
              <a:tr h="370840">
                <a:tc>
                  <a:txBody>
                    <a:bodyPr/>
                    <a:lstStyle/>
                    <a:p>
                      <a:r>
                        <a:rPr lang="en-US" sz="1400" dirty="0">
                          <a:latin typeface="Times New Roman" panose="02020603050405020304" pitchFamily="18" charset="0"/>
                          <a:cs typeface="Times New Roman" panose="02020603050405020304" pitchFamily="18" charset="0"/>
                        </a:rPr>
                        <a:t>Intellectual disability</a:t>
                      </a:r>
                    </a:p>
                  </a:txBody>
                  <a:tcPr/>
                </a:tc>
                <a:tc>
                  <a:txBody>
                    <a:bodyPr/>
                    <a:lstStyle/>
                    <a:p>
                      <a:r>
                        <a:rPr lang="en-US" sz="1400" dirty="0">
                          <a:latin typeface="Times New Roman" panose="02020603050405020304" pitchFamily="18" charset="0"/>
                          <a:cs typeface="Times New Roman" panose="02020603050405020304" pitchFamily="18" charset="0"/>
                        </a:rPr>
                        <a:t>M &gt; F</a:t>
                      </a:r>
                    </a:p>
                  </a:txBody>
                  <a:tcPr/>
                </a:tc>
                <a:extLst>
                  <a:ext uri="{0D108BD9-81ED-4DB2-BD59-A6C34878D82A}">
                    <a16:rowId xmlns:a16="http://schemas.microsoft.com/office/drawing/2014/main" val="166604825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59670634"/>
              </p:ext>
            </p:extLst>
          </p:nvPr>
        </p:nvGraphicFramePr>
        <p:xfrm>
          <a:off x="4191000" y="2133600"/>
          <a:ext cx="4724400" cy="274320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3436501252"/>
                    </a:ext>
                  </a:extLst>
                </a:gridCol>
                <a:gridCol w="1447800">
                  <a:extLst>
                    <a:ext uri="{9D8B030D-6E8A-4147-A177-3AD203B41FA5}">
                      <a16:colId xmlns:a16="http://schemas.microsoft.com/office/drawing/2014/main" val="2358610378"/>
                    </a:ext>
                  </a:extLst>
                </a:gridCol>
              </a:tblGrid>
              <a:tr h="370840">
                <a:tc>
                  <a:txBody>
                    <a:bodyPr/>
                    <a:lstStyle/>
                    <a:p>
                      <a:r>
                        <a:rPr lang="en-US" sz="1400" b="0" dirty="0">
                          <a:solidFill>
                            <a:schemeClr val="tx1"/>
                          </a:solidFill>
                          <a:latin typeface="Times New Roman" panose="02020603050405020304" pitchFamily="18" charset="0"/>
                          <a:cs typeface="Times New Roman" panose="02020603050405020304" pitchFamily="18" charset="0"/>
                        </a:rPr>
                        <a:t>Attention deficit hyperactivity</a:t>
                      </a:r>
                      <a:r>
                        <a:rPr lang="en-US" sz="1400" b="0" baseline="0" dirty="0">
                          <a:solidFill>
                            <a:schemeClr val="tx1"/>
                          </a:solidFill>
                          <a:latin typeface="Times New Roman" panose="02020603050405020304" pitchFamily="18" charset="0"/>
                          <a:cs typeface="Times New Roman" panose="02020603050405020304" pitchFamily="18" charset="0"/>
                        </a:rPr>
                        <a:t> disorder</a:t>
                      </a:r>
                      <a:endParaRPr lang="en-US" sz="14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indent="0">
                        <a:buNone/>
                      </a:pPr>
                      <a:r>
                        <a:rPr lang="en-US" sz="1400" b="0" dirty="0">
                          <a:solidFill>
                            <a:schemeClr val="tx1"/>
                          </a:solidFill>
                          <a:latin typeface="Times New Roman" panose="02020603050405020304" pitchFamily="18" charset="0"/>
                          <a:cs typeface="Times New Roman" panose="02020603050405020304" pitchFamily="18" charset="0"/>
                        </a:rPr>
                        <a:t>2-3M:1F</a:t>
                      </a:r>
                    </a:p>
                  </a:txBody>
                  <a:tcPr/>
                </a:tc>
                <a:extLst>
                  <a:ext uri="{0D108BD9-81ED-4DB2-BD59-A6C34878D82A}">
                    <a16:rowId xmlns:a16="http://schemas.microsoft.com/office/drawing/2014/main" val="1154831701"/>
                  </a:ext>
                </a:extLst>
              </a:tr>
              <a:tr h="370840">
                <a:tc>
                  <a:txBody>
                    <a:bodyPr/>
                    <a:lstStyle/>
                    <a:p>
                      <a:r>
                        <a:rPr lang="en-US" sz="1400" dirty="0">
                          <a:latin typeface="Times New Roman" panose="02020603050405020304" pitchFamily="18" charset="0"/>
                          <a:cs typeface="Times New Roman" panose="02020603050405020304" pitchFamily="18" charset="0"/>
                        </a:rPr>
                        <a:t>Obsessive compulsive disorder</a:t>
                      </a:r>
                    </a:p>
                  </a:txBody>
                  <a:tcPr/>
                </a:tc>
                <a:tc>
                  <a:txBody>
                    <a:bodyPr/>
                    <a:lstStyle/>
                    <a:p>
                      <a:pPr marL="0" indent="0">
                        <a:buNone/>
                      </a:pPr>
                      <a:r>
                        <a:rPr lang="en-US" sz="1400" dirty="0">
                          <a:latin typeface="Times New Roman" panose="02020603050405020304" pitchFamily="18" charset="0"/>
                          <a:cs typeface="Times New Roman" panose="02020603050405020304" pitchFamily="18" charset="0"/>
                        </a:rPr>
                        <a:t>4M:1F</a:t>
                      </a:r>
                    </a:p>
                  </a:txBody>
                  <a:tcPr/>
                </a:tc>
                <a:extLst>
                  <a:ext uri="{0D108BD9-81ED-4DB2-BD59-A6C34878D82A}">
                    <a16:rowId xmlns:a16="http://schemas.microsoft.com/office/drawing/2014/main" val="3968727418"/>
                  </a:ext>
                </a:extLst>
              </a:tr>
              <a:tr h="370840">
                <a:tc>
                  <a:txBody>
                    <a:bodyPr/>
                    <a:lstStyle/>
                    <a:p>
                      <a:r>
                        <a:rPr lang="en-US" sz="1400" dirty="0">
                          <a:latin typeface="Times New Roman" panose="02020603050405020304" pitchFamily="18" charset="0"/>
                          <a:cs typeface="Times New Roman" panose="02020603050405020304" pitchFamily="18" charset="0"/>
                        </a:rPr>
                        <a:t>Oppositional</a:t>
                      </a:r>
                      <a:r>
                        <a:rPr lang="en-US" sz="1400" baseline="0" dirty="0">
                          <a:latin typeface="Times New Roman" panose="02020603050405020304" pitchFamily="18" charset="0"/>
                          <a:cs typeface="Times New Roman" panose="02020603050405020304" pitchFamily="18" charset="0"/>
                        </a:rPr>
                        <a:t> defiant disorders</a:t>
                      </a:r>
                      <a:endParaRPr lang="en-US" sz="1400" dirty="0">
                        <a:latin typeface="Times New Roman" panose="02020603050405020304" pitchFamily="18" charset="0"/>
                        <a:cs typeface="Times New Roman" panose="02020603050405020304" pitchFamily="18" charset="0"/>
                      </a:endParaRPr>
                    </a:p>
                  </a:txBody>
                  <a:tcPr/>
                </a:tc>
                <a:tc>
                  <a:txBody>
                    <a:bodyPr/>
                    <a:lstStyle/>
                    <a:p>
                      <a:pPr marL="0" indent="0">
                        <a:buNone/>
                      </a:pPr>
                      <a:r>
                        <a:rPr lang="en-US" sz="1400" dirty="0">
                          <a:latin typeface="Times New Roman" panose="02020603050405020304" pitchFamily="18" charset="0"/>
                          <a:cs typeface="Times New Roman" panose="02020603050405020304" pitchFamily="18" charset="0"/>
                        </a:rPr>
                        <a:t>1.4M:1F child       M=F adult</a:t>
                      </a:r>
                    </a:p>
                  </a:txBody>
                  <a:tcPr/>
                </a:tc>
                <a:extLst>
                  <a:ext uri="{0D108BD9-81ED-4DB2-BD59-A6C34878D82A}">
                    <a16:rowId xmlns:a16="http://schemas.microsoft.com/office/drawing/2014/main" val="9144582"/>
                  </a:ext>
                </a:extLst>
              </a:tr>
              <a:tr h="370840">
                <a:tc>
                  <a:txBody>
                    <a:bodyPr/>
                    <a:lstStyle/>
                    <a:p>
                      <a:r>
                        <a:rPr lang="en-US" sz="1400" dirty="0">
                          <a:latin typeface="Times New Roman" panose="02020603050405020304" pitchFamily="18" charset="0"/>
                          <a:cs typeface="Times New Roman" panose="02020603050405020304" pitchFamily="18" charset="0"/>
                        </a:rPr>
                        <a:t>Alcohol</a:t>
                      </a:r>
                      <a:r>
                        <a:rPr lang="en-US" sz="1400" baseline="0" dirty="0">
                          <a:latin typeface="Times New Roman" panose="02020603050405020304" pitchFamily="18" charset="0"/>
                          <a:cs typeface="Times New Roman" panose="02020603050405020304" pitchFamily="18" charset="0"/>
                        </a:rPr>
                        <a:t> use disorders</a:t>
                      </a:r>
                      <a:endParaRPr lang="en-US" sz="1400" dirty="0">
                        <a:latin typeface="Times New Roman" panose="02020603050405020304" pitchFamily="18" charset="0"/>
                        <a:cs typeface="Times New Roman" panose="02020603050405020304" pitchFamily="18" charset="0"/>
                      </a:endParaRPr>
                    </a:p>
                  </a:txBody>
                  <a:tcPr/>
                </a:tc>
                <a:tc>
                  <a:txBody>
                    <a:bodyPr/>
                    <a:lstStyle/>
                    <a:p>
                      <a:pPr marL="0" indent="0">
                        <a:buNone/>
                      </a:pPr>
                      <a:r>
                        <a:rPr lang="en-US" sz="1400" dirty="0">
                          <a:latin typeface="Times New Roman" panose="02020603050405020304" pitchFamily="18" charset="0"/>
                          <a:cs typeface="Times New Roman" panose="02020603050405020304" pitchFamily="18" charset="0"/>
                        </a:rPr>
                        <a:t>2.5M: 1F</a:t>
                      </a:r>
                    </a:p>
                  </a:txBody>
                  <a:tcPr/>
                </a:tc>
                <a:extLst>
                  <a:ext uri="{0D108BD9-81ED-4DB2-BD59-A6C34878D82A}">
                    <a16:rowId xmlns:a16="http://schemas.microsoft.com/office/drawing/2014/main" val="2621504308"/>
                  </a:ext>
                </a:extLst>
              </a:tr>
              <a:tr h="370840">
                <a:tc>
                  <a:txBody>
                    <a:bodyPr/>
                    <a:lstStyle/>
                    <a:p>
                      <a:r>
                        <a:rPr lang="en-US" sz="1400" dirty="0">
                          <a:latin typeface="Times New Roman" panose="02020603050405020304" pitchFamily="18" charset="0"/>
                          <a:cs typeface="Times New Roman" panose="02020603050405020304" pitchFamily="18" charset="0"/>
                        </a:rPr>
                        <a:t>Phencyclidine Use Disorder</a:t>
                      </a:r>
                    </a:p>
                  </a:txBody>
                  <a:tcPr/>
                </a:tc>
                <a:tc>
                  <a:txBody>
                    <a:bodyPr/>
                    <a:lstStyle/>
                    <a:p>
                      <a:pPr marL="0" indent="0">
                        <a:buNone/>
                      </a:pPr>
                      <a:r>
                        <a:rPr lang="en-US" sz="1400" dirty="0">
                          <a:latin typeface="Times New Roman" panose="02020603050405020304" pitchFamily="18" charset="0"/>
                          <a:cs typeface="Times New Roman" panose="02020603050405020304" pitchFamily="18" charset="0"/>
                        </a:rPr>
                        <a:t>2M:1F</a:t>
                      </a:r>
                    </a:p>
                  </a:txBody>
                  <a:tcPr/>
                </a:tc>
                <a:extLst>
                  <a:ext uri="{0D108BD9-81ED-4DB2-BD59-A6C34878D82A}">
                    <a16:rowId xmlns:a16="http://schemas.microsoft.com/office/drawing/2014/main" val="2265038413"/>
                  </a:ext>
                </a:extLst>
              </a:tr>
              <a:tr h="370840">
                <a:tc>
                  <a:txBody>
                    <a:bodyPr/>
                    <a:lstStyle/>
                    <a:p>
                      <a:r>
                        <a:rPr lang="en-US" sz="1400" dirty="0">
                          <a:latin typeface="Times New Roman" panose="02020603050405020304" pitchFamily="18" charset="0"/>
                          <a:cs typeface="Times New Roman" panose="02020603050405020304" pitchFamily="18" charset="0"/>
                        </a:rPr>
                        <a:t>Specific learning disorder: reading</a:t>
                      </a:r>
                    </a:p>
                  </a:txBody>
                  <a:tcPr/>
                </a:tc>
                <a:tc>
                  <a:txBody>
                    <a:bodyPr/>
                    <a:lstStyle/>
                    <a:p>
                      <a:pPr marL="0" indent="0">
                        <a:buNone/>
                      </a:pPr>
                      <a:r>
                        <a:rPr lang="en-US" sz="1400" dirty="0">
                          <a:latin typeface="Times New Roman" panose="02020603050405020304" pitchFamily="18" charset="0"/>
                          <a:cs typeface="Times New Roman" panose="02020603050405020304" pitchFamily="18" charset="0"/>
                        </a:rPr>
                        <a:t>2-3M:1F</a:t>
                      </a:r>
                    </a:p>
                  </a:txBody>
                  <a:tcPr/>
                </a:tc>
                <a:extLst>
                  <a:ext uri="{0D108BD9-81ED-4DB2-BD59-A6C34878D82A}">
                    <a16:rowId xmlns:a16="http://schemas.microsoft.com/office/drawing/2014/main" val="1707457978"/>
                  </a:ext>
                </a:extLst>
              </a:tr>
              <a:tr h="370840">
                <a:tc>
                  <a:txBody>
                    <a:bodyPr/>
                    <a:lstStyle/>
                    <a:p>
                      <a:r>
                        <a:rPr lang="en-US" sz="1400" dirty="0">
                          <a:latin typeface="Times New Roman" panose="02020603050405020304" pitchFamily="18" charset="0"/>
                          <a:cs typeface="Times New Roman" panose="02020603050405020304" pitchFamily="18" charset="0"/>
                        </a:rPr>
                        <a:t>Autism spectrum</a:t>
                      </a:r>
                      <a:r>
                        <a:rPr lang="en-US" sz="1400" baseline="0" dirty="0">
                          <a:latin typeface="Times New Roman" panose="02020603050405020304" pitchFamily="18" charset="0"/>
                          <a:cs typeface="Times New Roman" panose="02020603050405020304" pitchFamily="18" charset="0"/>
                        </a:rPr>
                        <a:t> disorders</a:t>
                      </a:r>
                      <a:endParaRPr lang="en-US" sz="1400" dirty="0">
                        <a:latin typeface="Times New Roman" panose="02020603050405020304" pitchFamily="18" charset="0"/>
                        <a:cs typeface="Times New Roman" panose="02020603050405020304" pitchFamily="18" charset="0"/>
                      </a:endParaRPr>
                    </a:p>
                  </a:txBody>
                  <a:tcPr/>
                </a:tc>
                <a:tc>
                  <a:txBody>
                    <a:bodyPr/>
                    <a:lstStyle/>
                    <a:p>
                      <a:pPr marL="0" indent="0">
                        <a:buNone/>
                      </a:pPr>
                      <a:r>
                        <a:rPr lang="en-US" sz="1400" dirty="0">
                          <a:latin typeface="Times New Roman" panose="02020603050405020304" pitchFamily="18" charset="0"/>
                          <a:cs typeface="Times New Roman" panose="02020603050405020304" pitchFamily="18" charset="0"/>
                        </a:rPr>
                        <a:t>4M:1F</a:t>
                      </a:r>
                    </a:p>
                  </a:txBody>
                  <a:tcPr/>
                </a:tc>
                <a:extLst>
                  <a:ext uri="{0D108BD9-81ED-4DB2-BD59-A6C34878D82A}">
                    <a16:rowId xmlns:a16="http://schemas.microsoft.com/office/drawing/2014/main" val="2081152413"/>
                  </a:ext>
                </a:extLst>
              </a:tr>
            </a:tbl>
          </a:graphicData>
        </a:graphic>
      </p:graphicFrame>
    </p:spTree>
    <p:extLst>
      <p:ext uri="{BB962C8B-B14F-4D97-AF65-F5344CB8AC3E}">
        <p14:creationId xmlns:p14="http://schemas.microsoft.com/office/powerpoint/2010/main" val="1059706961"/>
      </p:ext>
    </p:extLst>
  </p:cSld>
  <p:clrMapOvr>
    <a:masterClrMapping/>
  </p:clrMapOvr>
  <p:transition spd="med">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24600" y="4572000"/>
            <a:ext cx="3013363" cy="246221"/>
          </a:xfrm>
          <a:prstGeom prst="rect">
            <a:avLst/>
          </a:prstGeom>
          <a:noFill/>
        </p:spPr>
        <p:txBody>
          <a:bodyPr wrap="square" rtlCol="0">
            <a:spAutoFit/>
          </a:bodyPr>
          <a:lstStyle/>
          <a:p>
            <a:r>
              <a:rPr lang="en-US" sz="1000" dirty="0"/>
              <a:t>Lester,., </a:t>
            </a:r>
            <a:r>
              <a:rPr lang="en-US" sz="1000" dirty="0" err="1"/>
              <a:t>Conradt</a:t>
            </a:r>
            <a:r>
              <a:rPr lang="en-US" sz="1000" dirty="0"/>
              <a:t>, &amp; </a:t>
            </a:r>
            <a:r>
              <a:rPr lang="en-US" sz="1000" dirty="0" err="1"/>
              <a:t>Marsit</a:t>
            </a:r>
            <a:r>
              <a:rPr lang="en-US" sz="1000" dirty="0"/>
              <a:t>, (2016).  </a:t>
            </a:r>
          </a:p>
        </p:txBody>
      </p:sp>
      <p:sp>
        <p:nvSpPr>
          <p:cNvPr id="8" name="TextBox 7"/>
          <p:cNvSpPr txBox="1"/>
          <p:nvPr/>
        </p:nvSpPr>
        <p:spPr>
          <a:xfrm>
            <a:off x="685800" y="5181600"/>
            <a:ext cx="7924800" cy="1046440"/>
          </a:xfrm>
          <a:prstGeom prst="rect">
            <a:avLst/>
          </a:prstGeom>
          <a:noFill/>
        </p:spPr>
        <p:txBody>
          <a:bodyPr wrap="square" rtlCol="0">
            <a:spAutoFit/>
          </a:bodyPr>
          <a:lstStyle/>
          <a:p>
            <a:r>
              <a:rPr lang="en-US" sz="2000" dirty="0"/>
              <a:t>Example:  </a:t>
            </a:r>
            <a:r>
              <a:rPr lang="en-US" sz="1600" b="1" dirty="0">
                <a:solidFill>
                  <a:srgbClr val="C00000"/>
                </a:solidFill>
              </a:rPr>
              <a:t>Prenatal maternal stress-</a:t>
            </a:r>
            <a:r>
              <a:rPr lang="en-US" sz="1600" dirty="0"/>
              <a:t>--predicts methylation of genes regulating the mothers and infant’s HPA stress regulatory systems.</a:t>
            </a:r>
          </a:p>
          <a:p>
            <a:endParaRPr lang="en-US" sz="1600" dirty="0"/>
          </a:p>
          <a:p>
            <a:r>
              <a:rPr lang="en-US" sz="1000" dirty="0" err="1"/>
              <a:t>Kertes</a:t>
            </a:r>
            <a:r>
              <a:rPr lang="en-US" sz="1000" dirty="0"/>
              <a:t>,., </a:t>
            </a:r>
            <a:r>
              <a:rPr lang="en-US" sz="1000" dirty="0" err="1"/>
              <a:t>Kamin</a:t>
            </a:r>
            <a:r>
              <a:rPr lang="en-US" sz="1000" dirty="0"/>
              <a:t>, , Hughes,, Rodney,, Bhatt,, &amp; </a:t>
            </a:r>
            <a:r>
              <a:rPr lang="en-US" sz="1000" dirty="0" err="1"/>
              <a:t>Mallieun</a:t>
            </a:r>
            <a:r>
              <a:rPr lang="en-US" sz="1000" dirty="0"/>
              <a:t>,. (2016)</a:t>
            </a:r>
            <a:endParaRPr lang="en-US" sz="1600" dirty="0"/>
          </a:p>
        </p:txBody>
      </p:sp>
      <p:sp>
        <p:nvSpPr>
          <p:cNvPr id="5" name="TextBox 4"/>
          <p:cNvSpPr txBox="1"/>
          <p:nvPr/>
        </p:nvSpPr>
        <p:spPr>
          <a:xfrm>
            <a:off x="685800" y="654360"/>
            <a:ext cx="7924800" cy="461665"/>
          </a:xfrm>
          <a:prstGeom prst="rect">
            <a:avLst/>
          </a:prstGeom>
          <a:noFill/>
        </p:spPr>
        <p:txBody>
          <a:bodyPr wrap="square" rtlCol="0">
            <a:spAutoFit/>
          </a:bodyPr>
          <a:lstStyle/>
          <a:p>
            <a:r>
              <a:rPr lang="en-US" dirty="0"/>
              <a:t>Epigenetics: Altering Gene Expression through Experience</a:t>
            </a:r>
          </a:p>
        </p:txBody>
      </p:sp>
      <p:graphicFrame>
        <p:nvGraphicFramePr>
          <p:cNvPr id="11" name="Table 10"/>
          <p:cNvGraphicFramePr>
            <a:graphicFrameLocks noGrp="1"/>
          </p:cNvGraphicFramePr>
          <p:nvPr>
            <p:extLst>
              <p:ext uri="{D42A27DB-BD31-4B8C-83A1-F6EECF244321}">
                <p14:modId xmlns:p14="http://schemas.microsoft.com/office/powerpoint/2010/main" val="3241548590"/>
              </p:ext>
            </p:extLst>
          </p:nvPr>
        </p:nvGraphicFramePr>
        <p:xfrm>
          <a:off x="762000" y="1397000"/>
          <a:ext cx="7543800" cy="2966720"/>
        </p:xfrm>
        <a:graphic>
          <a:graphicData uri="http://schemas.openxmlformats.org/drawingml/2006/table">
            <a:tbl>
              <a:tblPr firstRow="1" bandRow="1">
                <a:tableStyleId>{5C22544A-7EE6-4342-B048-85BDC9FD1C3A}</a:tableStyleId>
              </a:tblPr>
              <a:tblGrid>
                <a:gridCol w="3771900">
                  <a:extLst>
                    <a:ext uri="{9D8B030D-6E8A-4147-A177-3AD203B41FA5}">
                      <a16:colId xmlns:a16="http://schemas.microsoft.com/office/drawing/2014/main" val="2957694850"/>
                    </a:ext>
                  </a:extLst>
                </a:gridCol>
                <a:gridCol w="3771900">
                  <a:extLst>
                    <a:ext uri="{9D8B030D-6E8A-4147-A177-3AD203B41FA5}">
                      <a16:colId xmlns:a16="http://schemas.microsoft.com/office/drawing/2014/main" val="3144572720"/>
                    </a:ext>
                  </a:extLst>
                </a:gridCol>
              </a:tblGrid>
              <a:tr h="370840">
                <a:tc>
                  <a:txBody>
                    <a:bodyPr/>
                    <a:lstStyle/>
                    <a:p>
                      <a:r>
                        <a:rPr lang="en-US" dirty="0">
                          <a:solidFill>
                            <a:schemeClr val="tx1"/>
                          </a:solidFill>
                          <a:latin typeface="Times New Roman" panose="02020603050405020304" pitchFamily="18" charset="0"/>
                          <a:cs typeface="Times New Roman" panose="02020603050405020304" pitchFamily="18" charset="0"/>
                        </a:rPr>
                        <a:t>Prenatal</a:t>
                      </a:r>
                      <a:r>
                        <a:rPr lang="en-US" baseline="0" dirty="0">
                          <a:solidFill>
                            <a:schemeClr val="tx1"/>
                          </a:solidFill>
                          <a:latin typeface="Times New Roman" panose="02020603050405020304" pitchFamily="18" charset="0"/>
                          <a:cs typeface="Times New Roman" panose="02020603050405020304" pitchFamily="18" charset="0"/>
                        </a:rPr>
                        <a:t> Epigenetic Changes</a:t>
                      </a:r>
                      <a:endParaRPr lang="en-US"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dirty="0">
                          <a:solidFill>
                            <a:schemeClr val="tx1"/>
                          </a:solidFill>
                          <a:latin typeface="Times New Roman" panose="02020603050405020304" pitchFamily="18" charset="0"/>
                          <a:cs typeface="Times New Roman" panose="02020603050405020304" pitchFamily="18" charset="0"/>
                        </a:rPr>
                        <a:t>Postnatal Epigenetic Changes</a:t>
                      </a:r>
                    </a:p>
                  </a:txBody>
                  <a:tcPr/>
                </a:tc>
                <a:extLst>
                  <a:ext uri="{0D108BD9-81ED-4DB2-BD59-A6C34878D82A}">
                    <a16:rowId xmlns:a16="http://schemas.microsoft.com/office/drawing/2014/main" val="1904301477"/>
                  </a:ext>
                </a:extLst>
              </a:tr>
              <a:tr h="370840">
                <a:tc>
                  <a:txBody>
                    <a:bodyPr/>
                    <a:lstStyle/>
                    <a:p>
                      <a:r>
                        <a:rPr lang="en-US" dirty="0">
                          <a:latin typeface="Times New Roman" panose="02020603050405020304" pitchFamily="18" charset="0"/>
                          <a:cs typeface="Times New Roman" panose="02020603050405020304" pitchFamily="18" charset="0"/>
                        </a:rPr>
                        <a:t>Poor nutrition</a:t>
                      </a:r>
                    </a:p>
                  </a:txBody>
                  <a:tcPr/>
                </a:tc>
                <a:tc>
                  <a:txBody>
                    <a:bodyPr/>
                    <a:lstStyle/>
                    <a:p>
                      <a:r>
                        <a:rPr lang="en-US" dirty="0">
                          <a:latin typeface="Times New Roman" panose="02020603050405020304" pitchFamily="18" charset="0"/>
                          <a:cs typeface="Times New Roman" panose="02020603050405020304" pitchFamily="18" charset="0"/>
                        </a:rPr>
                        <a:t>Environmental</a:t>
                      </a:r>
                      <a:r>
                        <a:rPr lang="en-US" baseline="0" dirty="0">
                          <a:latin typeface="Times New Roman" panose="02020603050405020304" pitchFamily="18" charset="0"/>
                          <a:cs typeface="Times New Roman" panose="02020603050405020304" pitchFamily="18" charset="0"/>
                        </a:rPr>
                        <a:t> adversity</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20739760"/>
                  </a:ext>
                </a:extLst>
              </a:tr>
              <a:tr h="370840">
                <a:tc>
                  <a:txBody>
                    <a:bodyPr/>
                    <a:lstStyle/>
                    <a:p>
                      <a:r>
                        <a:rPr lang="en-US" dirty="0">
                          <a:latin typeface="Times New Roman" panose="02020603050405020304" pitchFamily="18" charset="0"/>
                          <a:cs typeface="Times New Roman" panose="02020603050405020304" pitchFamily="18" charset="0"/>
                        </a:rPr>
                        <a:t>Maternal depression</a:t>
                      </a:r>
                    </a:p>
                  </a:txBody>
                  <a:tcPr/>
                </a:tc>
                <a:tc>
                  <a:txBody>
                    <a:bodyPr/>
                    <a:lstStyle/>
                    <a:p>
                      <a:r>
                        <a:rPr lang="en-US" dirty="0">
                          <a:latin typeface="Times New Roman" panose="02020603050405020304" pitchFamily="18" charset="0"/>
                          <a:cs typeface="Times New Roman" panose="02020603050405020304" pitchFamily="18" charset="0"/>
                        </a:rPr>
                        <a:t>Child maltreatment</a:t>
                      </a:r>
                    </a:p>
                  </a:txBody>
                  <a:tcPr/>
                </a:tc>
                <a:extLst>
                  <a:ext uri="{0D108BD9-81ED-4DB2-BD59-A6C34878D82A}">
                    <a16:rowId xmlns:a16="http://schemas.microsoft.com/office/drawing/2014/main" val="2937660966"/>
                  </a:ext>
                </a:extLst>
              </a:tr>
              <a:tr h="370840">
                <a:tc>
                  <a:txBody>
                    <a:bodyPr/>
                    <a:lstStyle/>
                    <a:p>
                      <a:r>
                        <a:rPr lang="en-US" dirty="0">
                          <a:latin typeface="Times New Roman" panose="02020603050405020304" pitchFamily="18" charset="0"/>
                          <a:cs typeface="Times New Roman" panose="02020603050405020304" pitchFamily="18" charset="0"/>
                        </a:rPr>
                        <a:t>Stress</a:t>
                      </a:r>
                    </a:p>
                  </a:txBody>
                  <a:tcPr/>
                </a:tc>
                <a:tc>
                  <a:txBody>
                    <a:bodyPr/>
                    <a:lstStyle/>
                    <a:p>
                      <a:r>
                        <a:rPr lang="en-US" dirty="0">
                          <a:latin typeface="Times New Roman" panose="02020603050405020304" pitchFamily="18" charset="0"/>
                          <a:cs typeface="Times New Roman" panose="02020603050405020304" pitchFamily="18" charset="0"/>
                        </a:rPr>
                        <a:t>Abuse</a:t>
                      </a:r>
                    </a:p>
                  </a:txBody>
                  <a:tcPr/>
                </a:tc>
                <a:extLst>
                  <a:ext uri="{0D108BD9-81ED-4DB2-BD59-A6C34878D82A}">
                    <a16:rowId xmlns:a16="http://schemas.microsoft.com/office/drawing/2014/main" val="791429022"/>
                  </a:ext>
                </a:extLst>
              </a:tr>
              <a:tr h="370840">
                <a:tc>
                  <a:txBody>
                    <a:bodyPr/>
                    <a:lstStyle/>
                    <a:p>
                      <a:r>
                        <a:rPr lang="en-US" dirty="0">
                          <a:latin typeface="Times New Roman" panose="02020603050405020304" pitchFamily="18" charset="0"/>
                          <a:cs typeface="Times New Roman" panose="02020603050405020304" pitchFamily="18" charset="0"/>
                        </a:rPr>
                        <a:t>PTSD</a:t>
                      </a:r>
                    </a:p>
                  </a:txBody>
                  <a:tcPr/>
                </a:tc>
                <a:tc>
                  <a:txBody>
                    <a:bodyPr/>
                    <a:lstStyle/>
                    <a:p>
                      <a:r>
                        <a:rPr lang="en-US" dirty="0">
                          <a:latin typeface="Times New Roman" panose="02020603050405020304" pitchFamily="18" charset="0"/>
                          <a:cs typeface="Times New Roman" panose="02020603050405020304" pitchFamily="18" charset="0"/>
                        </a:rPr>
                        <a:t>Stress</a:t>
                      </a:r>
                    </a:p>
                  </a:txBody>
                  <a:tcPr/>
                </a:tc>
                <a:extLst>
                  <a:ext uri="{0D108BD9-81ED-4DB2-BD59-A6C34878D82A}">
                    <a16:rowId xmlns:a16="http://schemas.microsoft.com/office/drawing/2014/main" val="1539183493"/>
                  </a:ext>
                </a:extLst>
              </a:tr>
              <a:tr h="370840">
                <a:tc>
                  <a:txBody>
                    <a:bodyPr/>
                    <a:lstStyle/>
                    <a:p>
                      <a:r>
                        <a:rPr lang="en-US" dirty="0">
                          <a:latin typeface="Times New Roman" panose="02020603050405020304" pitchFamily="18" charset="0"/>
                          <a:cs typeface="Times New Roman" panose="02020603050405020304" pitchFamily="18" charset="0"/>
                        </a:rPr>
                        <a:t>Smoking</a:t>
                      </a:r>
                    </a:p>
                  </a:txBody>
                  <a:tcPr/>
                </a:tc>
                <a:tc>
                  <a:txBody>
                    <a:bodyPr/>
                    <a:lstStyle/>
                    <a:p>
                      <a:r>
                        <a:rPr lang="en-US" dirty="0">
                          <a:latin typeface="Times New Roman" panose="02020603050405020304" pitchFamily="18" charset="0"/>
                          <a:cs typeface="Times New Roman" panose="02020603050405020304" pitchFamily="18" charset="0"/>
                        </a:rPr>
                        <a:t>Parenting </a:t>
                      </a:r>
                    </a:p>
                  </a:txBody>
                  <a:tcPr/>
                </a:tc>
                <a:extLst>
                  <a:ext uri="{0D108BD9-81ED-4DB2-BD59-A6C34878D82A}">
                    <a16:rowId xmlns:a16="http://schemas.microsoft.com/office/drawing/2014/main" val="3499340561"/>
                  </a:ext>
                </a:extLst>
              </a:tr>
              <a:tr h="370840">
                <a:tc>
                  <a:txBody>
                    <a:bodyPr/>
                    <a:lstStyle/>
                    <a:p>
                      <a:r>
                        <a:rPr lang="en-US" dirty="0">
                          <a:latin typeface="Times New Roman" panose="02020603050405020304" pitchFamily="18" charset="0"/>
                          <a:cs typeface="Times New Roman" panose="02020603050405020304" pitchFamily="18" charset="0"/>
                        </a:rPr>
                        <a:t>Prematurity</a:t>
                      </a:r>
                    </a:p>
                  </a:txBody>
                  <a:tcPr/>
                </a:tc>
                <a:tc>
                  <a:txBody>
                    <a:bodyPr/>
                    <a:lstStyle/>
                    <a:p>
                      <a:r>
                        <a:rPr lang="en-US" dirty="0">
                          <a:latin typeface="Times New Roman" panose="02020603050405020304" pitchFamily="18" charset="0"/>
                          <a:cs typeface="Times New Roman" panose="02020603050405020304" pitchFamily="18" charset="0"/>
                        </a:rPr>
                        <a:t>Psychopathology</a:t>
                      </a:r>
                    </a:p>
                  </a:txBody>
                  <a:tcPr/>
                </a:tc>
                <a:extLst>
                  <a:ext uri="{0D108BD9-81ED-4DB2-BD59-A6C34878D82A}">
                    <a16:rowId xmlns:a16="http://schemas.microsoft.com/office/drawing/2014/main" val="2051122682"/>
                  </a:ext>
                </a:extLst>
              </a:tr>
              <a:tr h="370840">
                <a:tc>
                  <a:txBody>
                    <a:bodyPr/>
                    <a:lstStyle/>
                    <a:p>
                      <a:r>
                        <a:rPr lang="en-US" dirty="0">
                          <a:latin typeface="Times New Roman" panose="02020603050405020304" pitchFamily="18" charset="0"/>
                          <a:cs typeface="Times New Roman" panose="02020603050405020304" pitchFamily="18" charset="0"/>
                        </a:rPr>
                        <a:t>Neurodevelopmental disorders</a:t>
                      </a:r>
                    </a:p>
                  </a:txBody>
                  <a:tcPr/>
                </a:tc>
                <a:tc>
                  <a:txBody>
                    <a:bodyPr/>
                    <a:lstStyle/>
                    <a:p>
                      <a:r>
                        <a:rPr lang="en-US" dirty="0">
                          <a:latin typeface="Times New Roman" panose="02020603050405020304" pitchFamily="18" charset="0"/>
                          <a:cs typeface="Times New Roman" panose="02020603050405020304" pitchFamily="18" charset="0"/>
                        </a:rPr>
                        <a:t>Behavioral disorders</a:t>
                      </a:r>
                    </a:p>
                  </a:txBody>
                  <a:tcPr/>
                </a:tc>
                <a:extLst>
                  <a:ext uri="{0D108BD9-81ED-4DB2-BD59-A6C34878D82A}">
                    <a16:rowId xmlns:a16="http://schemas.microsoft.com/office/drawing/2014/main" val="784780668"/>
                  </a:ext>
                </a:extLst>
              </a:tr>
            </a:tbl>
          </a:graphicData>
        </a:graphic>
      </p:graphicFrame>
    </p:spTree>
    <p:extLst>
      <p:ext uri="{BB962C8B-B14F-4D97-AF65-F5344CB8AC3E}">
        <p14:creationId xmlns:p14="http://schemas.microsoft.com/office/powerpoint/2010/main" val="1495341715"/>
      </p:ext>
    </p:extLst>
  </p:cSld>
  <p:clrMapOvr>
    <a:masterClrMapping/>
  </p:clrMapOvr>
  <p:transition spd="med">
    <p:wipe/>
  </p:transition>
</p:sld>
</file>

<file path=ppt/theme/theme1.xml><?xml version="1.0" encoding="utf-8"?>
<a:theme xmlns:a="http://schemas.openxmlformats.org/drawingml/2006/main" name="Blank Presentation">
  <a:themeElements>
    <a:clrScheme name="Blank Presentatio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476903"/>
      </a:hlink>
      <a:folHlink>
        <a:srgbClr val="476903"/>
      </a:folHlink>
    </a:clrScheme>
    <a:fontScheme name="Blank Presentation">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4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4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476903"/>
        </a:hlink>
        <a:folHlink>
          <a:srgbClr val="99CC0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476903"/>
        </a:hlink>
        <a:folHlink>
          <a:srgbClr val="4769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5459</Words>
  <Application>Microsoft Macintosh PowerPoint</Application>
  <PresentationFormat>On-screen Show (4:3)</PresentationFormat>
  <Paragraphs>923</Paragraphs>
  <Slides>52</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52</vt:i4>
      </vt:variant>
      <vt:variant>
        <vt:lpstr>Custom Shows</vt:lpstr>
      </vt:variant>
      <vt:variant>
        <vt:i4>1</vt:i4>
      </vt:variant>
    </vt:vector>
  </HeadingPairs>
  <TitlesOfParts>
    <vt:vector size="59" baseType="lpstr">
      <vt:lpstr>Arial</vt:lpstr>
      <vt:lpstr>Cambria</vt:lpstr>
      <vt:lpstr>Georgia</vt:lpstr>
      <vt:lpstr>Times</vt:lpstr>
      <vt:lpstr>Times New Roman</vt:lpstr>
      <vt:lpstr>Blank Presentation</vt:lpstr>
      <vt:lpstr>Boys and Violence: A Developmental Systems Perspective on Early Origins </vt:lpstr>
      <vt:lpstr>Some USA Data:  Table 42: Arrests for Violent Offences by Sex in the United States, 2015. Source:  United States Department of Justice. (2016a).  </vt:lpstr>
      <vt:lpstr>PowerPoint Presentation</vt:lpstr>
      <vt:lpstr>Risk – Resilience Continuum: A Developmental Systems Perspective </vt:lpstr>
      <vt:lpstr>Developmental Systems Theory Principles</vt:lpstr>
      <vt:lpstr>PowerPoint Presentation</vt:lpstr>
      <vt:lpstr>PowerPoint Presentation</vt:lpstr>
      <vt:lpstr>Sex/Gender Differences in Psychopathology:  Analysis of published studies in Journal of Abnormal Psychology and Journal of Abnormal Child Psychology from 2010-2017 (total of  1605 studies).  (Adapted from Hartung &amp; Lefler, 2019)</vt:lpstr>
      <vt:lpstr>PowerPoint Presentation</vt:lpstr>
      <vt:lpstr>PowerPoint Presentation</vt:lpstr>
      <vt:lpstr>Prenatal: Maternal Smoking</vt:lpstr>
      <vt:lpstr>Prenatal Influences on Male Future Violence: </vt:lpstr>
      <vt:lpstr>PowerPoint Presentation</vt:lpstr>
      <vt:lpstr>PowerPoint Presentation</vt:lpstr>
      <vt:lpstr>PowerPoint Presentation</vt:lpstr>
      <vt:lpstr>PowerPoint Presentation</vt:lpstr>
      <vt:lpstr>PowerPoint Presentation</vt:lpstr>
      <vt:lpstr>Monoamine Oxidase A Gene (MAOA): Males are Hemizygous for high or low variant MAOA: </vt:lpstr>
      <vt:lpstr>PowerPoint Presentation</vt:lpstr>
      <vt:lpstr>PowerPoint Presentation</vt:lpstr>
      <vt:lpstr>Average Number of Alcohol and Drug Problems for Each of Four Trajectory Class Groups (Bars indicate SEM)</vt:lpstr>
      <vt:lpstr>PowerPoint Presentation</vt:lpstr>
      <vt:lpstr>PowerPoint Presentation</vt:lpstr>
      <vt:lpstr>PowerPoint Presentation</vt:lpstr>
      <vt:lpstr>PowerPoint Presentation</vt:lpstr>
      <vt:lpstr>PowerPoint Presentation</vt:lpstr>
      <vt:lpstr>PowerPoint Presentation</vt:lpstr>
      <vt:lpstr>Systemic Sources of Risk Development</vt:lpstr>
      <vt:lpstr>Critical Development Transitions</vt:lpstr>
      <vt:lpstr>Prevalence of Specific Reported Adverse Childhood Experiences (ACEs), Total and Age (adapted from Sachs, Murphy &amp; Moore, 2014)</vt:lpstr>
      <vt:lpstr>PowerPoint Presentation</vt:lpstr>
      <vt:lpstr>Implications for Infant Mental Health Theory, Research, and Practice </vt:lpstr>
      <vt:lpstr>Types of Prevention Based on Risk</vt:lpstr>
      <vt:lpstr>PowerPoint Presentation</vt:lpstr>
      <vt:lpstr>Recommended Person-based (Precision) Interventions:</vt:lpstr>
      <vt:lpstr>Some Data on U.S. Dads  (all estimates from  census statistics, 2013</vt:lpstr>
      <vt:lpstr>Conceptual Framework to Guide Father Involvement Research</vt:lpstr>
      <vt:lpstr>PowerPoint Presentation</vt:lpstr>
      <vt:lpstr>PowerPoint Presentation</vt:lpstr>
      <vt:lpstr>Attachment Theory vs. Activation Theory and Child Confidence: Thinking differently about father’s parental role  </vt:lpstr>
      <vt:lpstr>Father Intervention Programs: Fletcher</vt:lpstr>
      <vt:lpstr>PowerPoint Presentation</vt:lpstr>
      <vt:lpstr>Supporting Father Involvement: Pruett &amp; Pruett</vt:lpstr>
      <vt:lpstr>BEHAVIORAL TRAINING APPROACHES (DeGarmo)</vt:lpstr>
      <vt:lpstr>Intersubjectivity and Meaning Making</vt:lpstr>
      <vt:lpstr>PowerPoint Presentation</vt:lpstr>
      <vt:lpstr>Perspective taking:</vt:lpstr>
      <vt:lpstr>PowerPoint Presentation</vt:lpstr>
      <vt:lpstr>PowerPoint Presentation</vt:lpstr>
      <vt:lpstr>References</vt:lpstr>
      <vt:lpstr>PowerPoint Presentation</vt:lpstr>
      <vt:lpstr>PowerPoint Presentation</vt:lpstr>
      <vt:lpstr>mainshow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2010-09-22T22:26:04Z</dcterms:created>
  <dcterms:modified xsi:type="dcterms:W3CDTF">2019-05-07T02:11:21Z</dcterms:modified>
</cp:coreProperties>
</file>