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78" r:id="rId2"/>
    <p:sldId id="465" r:id="rId3"/>
    <p:sldId id="467" r:id="rId4"/>
    <p:sldId id="479" r:id="rId5"/>
    <p:sldId id="468" r:id="rId6"/>
    <p:sldId id="469" r:id="rId7"/>
    <p:sldId id="470" r:id="rId8"/>
    <p:sldId id="471" r:id="rId9"/>
    <p:sldId id="472" r:id="rId10"/>
    <p:sldId id="480" r:id="rId11"/>
    <p:sldId id="473" r:id="rId12"/>
    <p:sldId id="474" r:id="rId13"/>
    <p:sldId id="475" r:id="rId14"/>
    <p:sldId id="482" r:id="rId15"/>
    <p:sldId id="476" r:id="rId16"/>
    <p:sldId id="439" r:id="rId17"/>
    <p:sldId id="441" r:id="rId18"/>
    <p:sldId id="463"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64" r:id="rId34"/>
    <p:sldId id="456" r:id="rId35"/>
    <p:sldId id="457" r:id="rId36"/>
    <p:sldId id="460" r:id="rId37"/>
    <p:sldId id="458" r:id="rId38"/>
    <p:sldId id="477" r:id="rId39"/>
    <p:sldId id="461" r:id="rId40"/>
    <p:sldId id="481" r:id="rId41"/>
    <p:sldId id="462"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478"/>
            <p14:sldId id="465"/>
            <p14:sldId id="467"/>
            <p14:sldId id="479"/>
            <p14:sldId id="468"/>
            <p14:sldId id="469"/>
            <p14:sldId id="470"/>
            <p14:sldId id="471"/>
            <p14:sldId id="472"/>
            <p14:sldId id="480"/>
            <p14:sldId id="473"/>
            <p14:sldId id="474"/>
            <p14:sldId id="475"/>
            <p14:sldId id="482"/>
            <p14:sldId id="476"/>
            <p14:sldId id="439"/>
            <p14:sldId id="441"/>
            <p14:sldId id="463"/>
            <p14:sldId id="442"/>
            <p14:sldId id="443"/>
            <p14:sldId id="444"/>
            <p14:sldId id="445"/>
            <p14:sldId id="446"/>
            <p14:sldId id="447"/>
            <p14:sldId id="448"/>
            <p14:sldId id="449"/>
            <p14:sldId id="450"/>
            <p14:sldId id="451"/>
            <p14:sldId id="452"/>
            <p14:sldId id="453"/>
            <p14:sldId id="454"/>
            <p14:sldId id="455"/>
            <p14:sldId id="464"/>
            <p14:sldId id="456"/>
            <p14:sldId id="457"/>
            <p14:sldId id="460"/>
            <p14:sldId id="458"/>
            <p14:sldId id="477"/>
            <p14:sldId id="461"/>
            <p14:sldId id="481"/>
            <p14:sldId id="4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 id="2" name="Hailey Heinz" initials="HH" lastIdx="4" clrIdx="1">
    <p:extLst>
      <p:ext uri="{19B8F6BF-5375-455C-9EA6-DF929625EA0E}">
        <p15:presenceInfo xmlns:p15="http://schemas.microsoft.com/office/powerpoint/2012/main" userId="S-1-5-21-2791483942-1729474904-150504283-86073" providerId="AD"/>
      </p:ext>
    </p:extLst>
  </p:cmAuthor>
  <p:cmAuthor id="3" name="Matthew Bernstein" initials="MB" lastIdx="4" clrIdx="2">
    <p:extLst>
      <p:ext uri="{19B8F6BF-5375-455C-9EA6-DF929625EA0E}">
        <p15:presenceInfo xmlns:p15="http://schemas.microsoft.com/office/powerpoint/2012/main" userId="S-1-5-21-92960000-25158866-2313293924-4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02" autoAdjust="0"/>
    <p:restoredTop sz="96395" autoAdjust="0"/>
  </p:normalViewPr>
  <p:slideViewPr>
    <p:cSldViewPr snapToGrid="0" snapToObjects="1">
      <p:cViewPr varScale="1">
        <p:scale>
          <a:sx n="95" d="100"/>
          <a:sy n="95" d="100"/>
        </p:scale>
        <p:origin x="102" y="1710"/>
      </p:cViewPr>
      <p:guideLst>
        <p:guide orient="horz" pos="1620"/>
        <p:guide pos="2880"/>
      </p:guideLst>
    </p:cSldViewPr>
  </p:slideViewPr>
  <p:outlineViewPr>
    <p:cViewPr>
      <p:scale>
        <a:sx n="33" d="100"/>
        <a:sy n="33" d="100"/>
      </p:scale>
      <p:origin x="0" y="12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t153cfs02\IPEAR-Shared\CEPR\Projects\343090_ECDP_EC%20Suspension%20and%20Expulsion\Working%20Space\Drew%20Analysis%20(Autosav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smtClean="0"/>
              <a:t>Distribution </a:t>
            </a:r>
            <a:r>
              <a:rPr lang="en-US" baseline="0" dirty="0"/>
              <a:t>of Care Settings</a:t>
            </a:r>
            <a:endParaRPr lang="en-US" dirty="0"/>
          </a:p>
        </c:rich>
      </c:tx>
      <c:layout>
        <c:manualLayout>
          <c:xMode val="edge"/>
          <c:yMode val="edge"/>
          <c:x val="0.3034825945113012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355567785441643E-2"/>
          <c:y val="0.2371993670439371"/>
          <c:w val="0.405390417190097"/>
          <c:h val="0.7225749623811794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BC5-41E3-945B-2F38A2005D5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BC5-41E3-945B-2F38A2005D5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BC5-41E3-945B-2F38A2005D5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BC5-41E3-945B-2F38A2005D5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BC5-41E3-945B-2F38A2005D5E}"/>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BC5-41E3-945B-2F38A2005D5E}"/>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9BC5-41E3-945B-2F38A2005D5E}"/>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BC5-41E3-945B-2F38A2005D5E}"/>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9BC5-41E3-945B-2F38A2005D5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analysis!$B$21:$B$29</c:f>
              <c:strCache>
                <c:ptCount val="9"/>
                <c:pt idx="0">
                  <c:v>Missing data</c:v>
                </c:pt>
                <c:pt idx="1">
                  <c:v>New Mexico PreK (PED)</c:v>
                </c:pt>
                <c:pt idx="2">
                  <c:v>Licensed child care center</c:v>
                </c:pt>
                <c:pt idx="3">
                  <c:v>New Mexico PreK (CYFD)</c:v>
                </c:pt>
                <c:pt idx="4">
                  <c:v>Licensed family home</c:v>
                </c:pt>
                <c:pt idx="5">
                  <c:v>Head Start/Early Head Start</c:v>
                </c:pt>
                <c:pt idx="6">
                  <c:v>IDEA Part B Special Education</c:v>
                </c:pt>
                <c:pt idx="7">
                  <c:v>Registered home</c:v>
                </c:pt>
                <c:pt idx="8">
                  <c:v>Licensed group home</c:v>
                </c:pt>
              </c:strCache>
            </c:strRef>
          </c:cat>
          <c:val>
            <c:numRef>
              <c:f>analysis!$D$21:$D$29</c:f>
              <c:numCache>
                <c:formatCode>0.0</c:formatCode>
                <c:ptCount val="9"/>
                <c:pt idx="0">
                  <c:v>14.29</c:v>
                </c:pt>
                <c:pt idx="1">
                  <c:v>29.46</c:v>
                </c:pt>
                <c:pt idx="2">
                  <c:v>27.68</c:v>
                </c:pt>
                <c:pt idx="3">
                  <c:v>12.2</c:v>
                </c:pt>
                <c:pt idx="4">
                  <c:v>5.6499999999999995</c:v>
                </c:pt>
                <c:pt idx="5">
                  <c:v>4.76</c:v>
                </c:pt>
                <c:pt idx="6">
                  <c:v>2.08</c:v>
                </c:pt>
                <c:pt idx="7">
                  <c:v>2.08</c:v>
                </c:pt>
                <c:pt idx="8">
                  <c:v>1.79</c:v>
                </c:pt>
              </c:numCache>
            </c:numRef>
          </c:val>
          <c:extLst xmlns:c16r2="http://schemas.microsoft.com/office/drawing/2015/06/chart">
            <c:ext xmlns:c16="http://schemas.microsoft.com/office/drawing/2014/chart" uri="{C3380CC4-5D6E-409C-BE32-E72D297353CC}">
              <c16:uniqueId val="{00000012-9BC5-41E3-945B-2F38A2005D5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98110655663231"/>
          <c:y val="0.17927026546324085"/>
          <c:w val="0.34922169734641362"/>
          <c:h val="0.740057479863697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4-20EC-435E-941A-CCEBF711D3B4}"/>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8-20EC-435E-941A-CCEBF711D3B4}"/>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0B-20EC-435E-941A-CCEBF711D3B4}"/>
              </c:ext>
            </c:extLst>
          </c:dPt>
          <c:dLbls>
            <c:dLbl>
              <c:idx val="0"/>
              <c:layout/>
              <c:tx>
                <c:rich>
                  <a:bodyPr/>
                  <a:lstStyle/>
                  <a:p>
                    <a:fld id="{64C364AD-4829-4370-BCD9-BA7391E2218F}"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0EC-435E-941A-CCEBF711D3B4}"/>
                </c:ext>
                <c:ext xmlns:c15="http://schemas.microsoft.com/office/drawing/2012/chart" uri="{CE6537A1-D6FC-4f65-9D91-7224C49458BB}">
                  <c15:layout/>
                  <c15:dlblFieldTable/>
                  <c15:showDataLabelsRange val="0"/>
                </c:ext>
              </c:extLst>
            </c:dLbl>
            <c:dLbl>
              <c:idx val="1"/>
              <c:layout/>
              <c:tx>
                <c:rich>
                  <a:bodyPr/>
                  <a:lstStyle/>
                  <a:p>
                    <a:fld id="{3CF98482-2994-490D-A9C8-C1AE6EA85471}"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0EC-435E-941A-CCEBF711D3B4}"/>
                </c:ext>
                <c:ext xmlns:c15="http://schemas.microsoft.com/office/drawing/2012/chart" uri="{CE6537A1-D6FC-4f65-9D91-7224C49458BB}">
                  <c15:layout/>
                  <c15:dlblFieldTable/>
                  <c15:showDataLabelsRange val="0"/>
                </c:ext>
              </c:extLst>
            </c:dLbl>
            <c:dLbl>
              <c:idx val="2"/>
              <c:layout/>
              <c:tx>
                <c:rich>
                  <a:bodyPr/>
                  <a:lstStyle/>
                  <a:p>
                    <a:fld id="{57793D4D-98BF-4B7E-8909-2A6F22C22516}"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0EC-435E-941A-CCEBF711D3B4}"/>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analysis!$B$308:$B$310</c:f>
              <c:strCache>
                <c:ptCount val="3"/>
                <c:pt idx="0">
                  <c:v>Little or no impact</c:v>
                </c:pt>
                <c:pt idx="1">
                  <c:v>Moderate impact</c:v>
                </c:pt>
                <c:pt idx="2">
                  <c:v>Quite a lot of impact</c:v>
                </c:pt>
              </c:strCache>
            </c:strRef>
          </c:cat>
          <c:val>
            <c:numRef>
              <c:f>analysis!$D$308:$D$310</c:f>
              <c:numCache>
                <c:formatCode>0.0</c:formatCode>
                <c:ptCount val="3"/>
                <c:pt idx="0">
                  <c:v>38.200000000000003</c:v>
                </c:pt>
                <c:pt idx="1">
                  <c:v>39.049999999999997</c:v>
                </c:pt>
                <c:pt idx="2">
                  <c:v>22.75</c:v>
                </c:pt>
              </c:numCache>
            </c:numRef>
          </c:val>
          <c:extLst xmlns:c16r2="http://schemas.microsoft.com/office/drawing/2015/06/chart">
            <c:ext xmlns:c16="http://schemas.microsoft.com/office/drawing/2014/chart" uri="{C3380CC4-5D6E-409C-BE32-E72D297353CC}">
              <c16:uniqueId val="{00000000-20EC-435E-941A-CCEBF711D3B4}"/>
            </c:ext>
          </c:extLst>
        </c:ser>
        <c:dLbls>
          <c:showLegendKey val="0"/>
          <c:showVal val="0"/>
          <c:showCatName val="0"/>
          <c:showSerName val="0"/>
          <c:showPercent val="0"/>
          <c:showBubbleSize val="0"/>
        </c:dLbls>
        <c:gapWidth val="219"/>
        <c:overlap val="-27"/>
        <c:axId val="188707744"/>
        <c:axId val="188708304"/>
      </c:barChart>
      <c:catAx>
        <c:axId val="18870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08304"/>
        <c:crosses val="autoZero"/>
        <c:auto val="1"/>
        <c:lblAlgn val="ctr"/>
        <c:lblOffset val="100"/>
        <c:noMultiLvlLbl val="0"/>
      </c:catAx>
      <c:valAx>
        <c:axId val="1887083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077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C-97BC-4457-B8A9-B1AC41390073}"/>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11-97BC-4457-B8A9-B1AC41390073}"/>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14-97BC-4457-B8A9-B1AC41390073}"/>
              </c:ext>
            </c:extLst>
          </c:dPt>
          <c:dLbls>
            <c:dLbl>
              <c:idx val="0"/>
              <c:layout/>
              <c:tx>
                <c:rich>
                  <a:bodyPr/>
                  <a:lstStyle/>
                  <a:p>
                    <a:fld id="{2C520299-7A36-4511-8E16-3A783F92223D}"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7BC-4457-B8A9-B1AC41390073}"/>
                </c:ext>
                <c:ext xmlns:c15="http://schemas.microsoft.com/office/drawing/2012/chart" uri="{CE6537A1-D6FC-4f65-9D91-7224C49458BB}">
                  <c15:layout/>
                  <c15:dlblFieldTable/>
                  <c15:showDataLabelsRange val="0"/>
                </c:ext>
              </c:extLst>
            </c:dLbl>
            <c:dLbl>
              <c:idx val="1"/>
              <c:layout/>
              <c:tx>
                <c:rich>
                  <a:bodyPr/>
                  <a:lstStyle/>
                  <a:p>
                    <a:fld id="{A6196BC2-730F-4893-A9C9-4E85C30BA93F}"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7BC-4457-B8A9-B1AC41390073}"/>
                </c:ext>
                <c:ext xmlns:c15="http://schemas.microsoft.com/office/drawing/2012/chart" uri="{CE6537A1-D6FC-4f65-9D91-7224C49458BB}">
                  <c15:layout/>
                  <c15:dlblFieldTable/>
                  <c15:showDataLabelsRange val="0"/>
                </c:ext>
              </c:extLst>
            </c:dLbl>
            <c:dLbl>
              <c:idx val="2"/>
              <c:layout/>
              <c:tx>
                <c:rich>
                  <a:bodyPr/>
                  <a:lstStyle/>
                  <a:p>
                    <a:fld id="{CB650610-A6D1-4812-81B2-B790205FDD7C}"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97BC-4457-B8A9-B1AC41390073}"/>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analysis!$B$326:$B$328</c:f>
              <c:strCache>
                <c:ptCount val="3"/>
                <c:pt idx="0">
                  <c:v>Little or no impact</c:v>
                </c:pt>
                <c:pt idx="1">
                  <c:v>Moderate impact</c:v>
                </c:pt>
                <c:pt idx="2">
                  <c:v>Quite a lot of impact</c:v>
                </c:pt>
              </c:strCache>
            </c:strRef>
          </c:cat>
          <c:val>
            <c:numRef>
              <c:f>analysis!$D$326:$D$328</c:f>
              <c:numCache>
                <c:formatCode>0.0</c:formatCode>
                <c:ptCount val="3"/>
                <c:pt idx="0">
                  <c:v>41.81</c:v>
                </c:pt>
                <c:pt idx="1">
                  <c:v>33.19</c:v>
                </c:pt>
                <c:pt idx="2">
                  <c:v>25</c:v>
                </c:pt>
              </c:numCache>
            </c:numRef>
          </c:val>
          <c:extLst xmlns:c16r2="http://schemas.microsoft.com/office/drawing/2015/06/chart">
            <c:ext xmlns:c16="http://schemas.microsoft.com/office/drawing/2014/chart" uri="{C3380CC4-5D6E-409C-BE32-E72D297353CC}">
              <c16:uniqueId val="{00000000-97BC-4457-B8A9-B1AC41390073}"/>
            </c:ext>
          </c:extLst>
        </c:ser>
        <c:dLbls>
          <c:showLegendKey val="0"/>
          <c:showVal val="0"/>
          <c:showCatName val="0"/>
          <c:showSerName val="0"/>
          <c:showPercent val="0"/>
          <c:showBubbleSize val="0"/>
        </c:dLbls>
        <c:gapWidth val="219"/>
        <c:overlap val="-27"/>
        <c:axId val="388583600"/>
        <c:axId val="388584160"/>
      </c:barChart>
      <c:catAx>
        <c:axId val="38858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584160"/>
        <c:crosses val="autoZero"/>
        <c:auto val="1"/>
        <c:lblAlgn val="ctr"/>
        <c:lblOffset val="100"/>
        <c:noMultiLvlLbl val="0"/>
      </c:catAx>
      <c:valAx>
        <c:axId val="3885841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5836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8-DCC1-423D-B3C1-10F658153057}"/>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C-DCC1-423D-B3C1-10F658153057}"/>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10-DCC1-423D-B3C1-10F658153057}"/>
              </c:ext>
            </c:extLst>
          </c:dPt>
          <c:dLbls>
            <c:dLbl>
              <c:idx val="0"/>
              <c:layout/>
              <c:tx>
                <c:rich>
                  <a:bodyPr/>
                  <a:lstStyle/>
                  <a:p>
                    <a:fld id="{047746AB-229F-4F84-8946-19DD4F9BC1EE}"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CC1-423D-B3C1-10F658153057}"/>
                </c:ext>
                <c:ext xmlns:c15="http://schemas.microsoft.com/office/drawing/2012/chart" uri="{CE6537A1-D6FC-4f65-9D91-7224C49458BB}">
                  <c15:layout/>
                  <c15:dlblFieldTable/>
                  <c15:showDataLabelsRange val="0"/>
                </c:ext>
              </c:extLst>
            </c:dLbl>
            <c:dLbl>
              <c:idx val="1"/>
              <c:layout/>
              <c:tx>
                <c:rich>
                  <a:bodyPr/>
                  <a:lstStyle/>
                  <a:p>
                    <a:fld id="{C5D7DF52-942E-4859-BBB6-C9242ED8C37F}"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CC1-423D-B3C1-10F658153057}"/>
                </c:ext>
                <c:ext xmlns:c15="http://schemas.microsoft.com/office/drawing/2012/chart" uri="{CE6537A1-D6FC-4f65-9D91-7224C49458BB}">
                  <c15:layout/>
                  <c15:dlblFieldTable/>
                  <c15:showDataLabelsRange val="0"/>
                </c:ext>
              </c:extLst>
            </c:dLbl>
            <c:dLbl>
              <c:idx val="2"/>
              <c:layout/>
              <c:tx>
                <c:rich>
                  <a:bodyPr/>
                  <a:lstStyle/>
                  <a:p>
                    <a:fld id="{0DBA4AC5-1BF8-4498-8F28-78045B69A256}"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CC1-423D-B3C1-10F658153057}"/>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analysis!$B$344:$B$346</c:f>
              <c:strCache>
                <c:ptCount val="3"/>
                <c:pt idx="0">
                  <c:v>Little or no impact</c:v>
                </c:pt>
                <c:pt idx="1">
                  <c:v>Moderate impact</c:v>
                </c:pt>
                <c:pt idx="2">
                  <c:v>Quite a lot of impact</c:v>
                </c:pt>
              </c:strCache>
            </c:strRef>
          </c:cat>
          <c:val>
            <c:numRef>
              <c:f>analysis!$D$344:$D$346</c:f>
              <c:numCache>
                <c:formatCode>0.0</c:formatCode>
                <c:ptCount val="3"/>
                <c:pt idx="0">
                  <c:v>26.07</c:v>
                </c:pt>
                <c:pt idx="1">
                  <c:v>35.04</c:v>
                </c:pt>
                <c:pt idx="2">
                  <c:v>38.89</c:v>
                </c:pt>
              </c:numCache>
            </c:numRef>
          </c:val>
          <c:extLst xmlns:c16r2="http://schemas.microsoft.com/office/drawing/2015/06/chart">
            <c:ext xmlns:c16="http://schemas.microsoft.com/office/drawing/2014/chart" uri="{C3380CC4-5D6E-409C-BE32-E72D297353CC}">
              <c16:uniqueId val="{00000000-DCC1-423D-B3C1-10F658153057}"/>
            </c:ext>
          </c:extLst>
        </c:ser>
        <c:dLbls>
          <c:showLegendKey val="0"/>
          <c:showVal val="0"/>
          <c:showCatName val="0"/>
          <c:showSerName val="0"/>
          <c:showPercent val="0"/>
          <c:showBubbleSize val="0"/>
        </c:dLbls>
        <c:gapWidth val="219"/>
        <c:overlap val="-27"/>
        <c:axId val="388586400"/>
        <c:axId val="388586960"/>
      </c:barChart>
      <c:catAx>
        <c:axId val="38858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586960"/>
        <c:crosses val="autoZero"/>
        <c:auto val="1"/>
        <c:lblAlgn val="ctr"/>
        <c:lblOffset val="100"/>
        <c:noMultiLvlLbl val="0"/>
      </c:catAx>
      <c:valAx>
        <c:axId val="3885869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586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7F0E-480F-B482-CE09DDD864AB}"/>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D-7F0E-480F-B482-CE09DDD864AB}"/>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11-7F0E-480F-B482-CE09DDD864AB}"/>
              </c:ext>
            </c:extLst>
          </c:dPt>
          <c:dLbls>
            <c:dLbl>
              <c:idx val="0"/>
              <c:layout/>
              <c:tx>
                <c:rich>
                  <a:bodyPr/>
                  <a:lstStyle/>
                  <a:p>
                    <a:fld id="{6F7006D6-F78B-458C-825C-E7946D36C4AE}"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F0E-480F-B482-CE09DDD864AB}"/>
                </c:ext>
                <c:ext xmlns:c15="http://schemas.microsoft.com/office/drawing/2012/chart" uri="{CE6537A1-D6FC-4f65-9D91-7224C49458BB}">
                  <c15:layout/>
                  <c15:dlblFieldTable/>
                  <c15:showDataLabelsRange val="0"/>
                </c:ext>
              </c:extLst>
            </c:dLbl>
            <c:dLbl>
              <c:idx val="1"/>
              <c:layout/>
              <c:tx>
                <c:rich>
                  <a:bodyPr/>
                  <a:lstStyle/>
                  <a:p>
                    <a:fld id="{7C3DBEDD-0B52-4FAD-B8A1-8104BA3AC2DD}"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7F0E-480F-B482-CE09DDD864AB}"/>
                </c:ext>
                <c:ext xmlns:c15="http://schemas.microsoft.com/office/drawing/2012/chart" uri="{CE6537A1-D6FC-4f65-9D91-7224C49458BB}">
                  <c15:layout/>
                  <c15:dlblFieldTable/>
                  <c15:showDataLabelsRange val="0"/>
                </c:ext>
              </c:extLst>
            </c:dLbl>
            <c:dLbl>
              <c:idx val="2"/>
              <c:layout/>
              <c:tx>
                <c:rich>
                  <a:bodyPr/>
                  <a:lstStyle/>
                  <a:p>
                    <a:fld id="{335EAD96-D596-4EC6-A2D7-6AA9E9C8F55F}"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7F0E-480F-B482-CE09DDD864AB}"/>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analysis!$B$362:$B$364</c:f>
              <c:strCache>
                <c:ptCount val="3"/>
                <c:pt idx="0">
                  <c:v>Little or no impact</c:v>
                </c:pt>
                <c:pt idx="1">
                  <c:v>Moderate impact</c:v>
                </c:pt>
                <c:pt idx="2">
                  <c:v>Quite a lot of impact</c:v>
                </c:pt>
              </c:strCache>
            </c:strRef>
          </c:cat>
          <c:val>
            <c:numRef>
              <c:f>analysis!$D$362:$D$364</c:f>
              <c:numCache>
                <c:formatCode>0.0</c:formatCode>
                <c:ptCount val="3"/>
                <c:pt idx="0">
                  <c:v>39.909999999999997</c:v>
                </c:pt>
                <c:pt idx="1">
                  <c:v>33.479999999999997</c:v>
                </c:pt>
                <c:pt idx="2">
                  <c:v>26.61</c:v>
                </c:pt>
              </c:numCache>
            </c:numRef>
          </c:val>
          <c:extLst xmlns:c16r2="http://schemas.microsoft.com/office/drawing/2015/06/chart">
            <c:ext xmlns:c16="http://schemas.microsoft.com/office/drawing/2014/chart" uri="{C3380CC4-5D6E-409C-BE32-E72D297353CC}">
              <c16:uniqueId val="{00000000-7F0E-480F-B482-CE09DDD864AB}"/>
            </c:ext>
          </c:extLst>
        </c:ser>
        <c:dLbls>
          <c:showLegendKey val="0"/>
          <c:showVal val="0"/>
          <c:showCatName val="0"/>
          <c:showSerName val="0"/>
          <c:showPercent val="0"/>
          <c:showBubbleSize val="0"/>
        </c:dLbls>
        <c:gapWidth val="219"/>
        <c:overlap val="-27"/>
        <c:axId val="388691808"/>
        <c:axId val="388692368"/>
      </c:barChart>
      <c:catAx>
        <c:axId val="38869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692368"/>
        <c:crosses val="autoZero"/>
        <c:auto val="1"/>
        <c:lblAlgn val="ctr"/>
        <c:lblOffset val="100"/>
        <c:noMultiLvlLbl val="0"/>
      </c:catAx>
      <c:valAx>
        <c:axId val="3886923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691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spPr>
            <a:solidFill>
              <a:schemeClr val="accent1"/>
            </a:solidFill>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6B3-4419-AF10-B5B1C75C41FD}"/>
              </c:ext>
            </c:extLst>
          </c:dPt>
          <c:dPt>
            <c:idx val="1"/>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3-46B3-4419-AF10-B5B1C75C41FD}"/>
              </c:ext>
            </c:extLst>
          </c:dPt>
          <c:dPt>
            <c:idx val="2"/>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46B3-4419-AF10-B5B1C75C41FD}"/>
              </c:ext>
            </c:extLst>
          </c:dPt>
          <c:dPt>
            <c:idx val="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7-46B3-4419-AF10-B5B1C75C41FD}"/>
              </c:ext>
            </c:extLst>
          </c:dPt>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9-46B3-4419-AF10-B5B1C75C41FD}"/>
              </c:ext>
            </c:extLst>
          </c:dPt>
          <c:dPt>
            <c:idx val="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46B3-4419-AF10-B5B1C75C41FD}"/>
              </c:ext>
            </c:extLst>
          </c:dPt>
          <c:dPt>
            <c:idx val="6"/>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D-46B3-4419-AF10-B5B1C75C41FD}"/>
              </c:ext>
            </c:extLst>
          </c:dPt>
          <c:dPt>
            <c:idx val="7"/>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F-46B3-4419-AF10-B5B1C75C41FD}"/>
              </c:ext>
            </c:extLst>
          </c:dPt>
          <c:dPt>
            <c:idx val="8"/>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46B3-4419-AF10-B5B1C75C41FD}"/>
              </c:ext>
            </c:extLst>
          </c:dPt>
          <c:dPt>
            <c:idx val="9"/>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3-46B3-4419-AF10-B5B1C75C41FD}"/>
              </c:ext>
            </c:extLst>
          </c:dPt>
          <c:dPt>
            <c:idx val="1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5-46B3-4419-AF10-B5B1C75C41FD}"/>
              </c:ext>
            </c:extLst>
          </c:dPt>
          <c:dPt>
            <c:idx val="11"/>
            <c:invertIfNegative val="0"/>
            <c:bubble3D val="0"/>
            <c:spPr>
              <a:solidFill>
                <a:schemeClr val="accent1"/>
              </a:solidFill>
              <a:ln>
                <a:noFill/>
              </a:ln>
              <a:effectLst/>
            </c:spPr>
          </c:dPt>
          <c:dPt>
            <c:idx val="12"/>
            <c:invertIfNegative val="0"/>
            <c:bubble3D val="0"/>
            <c:spPr>
              <a:solidFill>
                <a:schemeClr val="accent1"/>
              </a:solidFill>
              <a:ln>
                <a:noFill/>
              </a:ln>
              <a:effectLst/>
            </c:spPr>
          </c:dPt>
          <c:dPt>
            <c:idx val="13"/>
            <c:invertIfNegative val="0"/>
            <c:bubble3D val="0"/>
            <c:spPr>
              <a:solidFill>
                <a:schemeClr val="accent1"/>
              </a:solidFill>
              <a:ln>
                <a:solidFill>
                  <a:schemeClr val="accen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'[Drew Analysis 8.22.18 HH.xlsx]analysis'!$F$887:$F$900</c:f>
              <c:strCache>
                <c:ptCount val="14"/>
                <c:pt idx="0">
                  <c:v>Total infants involuntarily expelled</c:v>
                </c:pt>
                <c:pt idx="1">
                  <c:v>Total infants disenrolled</c:v>
                </c:pt>
                <c:pt idx="2">
                  <c:v>Total infants presenting challenging behavior</c:v>
                </c:pt>
                <c:pt idx="3">
                  <c:v>Total infants in survey sample</c:v>
                </c:pt>
                <c:pt idx="5">
                  <c:v>Total toddlers involuntarily expelled</c:v>
                </c:pt>
                <c:pt idx="6">
                  <c:v>Total toddlers disenrolled</c:v>
                </c:pt>
                <c:pt idx="7">
                  <c:v>Total toddlers presenting challenging behavior</c:v>
                </c:pt>
                <c:pt idx="8">
                  <c:v>Total toddlers in survey sample</c:v>
                </c:pt>
                <c:pt idx="10">
                  <c:v>Total preschoolers involuntarily expelled</c:v>
                </c:pt>
                <c:pt idx="11">
                  <c:v>Total preschoolers disenrolled</c:v>
                </c:pt>
                <c:pt idx="12">
                  <c:v>Total preschoolers presenting challenging behavior</c:v>
                </c:pt>
                <c:pt idx="13">
                  <c:v>Total preschoolers in survey sample</c:v>
                </c:pt>
              </c:strCache>
            </c:strRef>
          </c:cat>
          <c:val>
            <c:numRef>
              <c:f>'[Drew Analysis 8.22.18 HH.xlsx]analysis'!$G$887:$G$900</c:f>
              <c:numCache>
                <c:formatCode>General</c:formatCode>
                <c:ptCount val="14"/>
                <c:pt idx="0">
                  <c:v>8</c:v>
                </c:pt>
                <c:pt idx="1">
                  <c:v>34</c:v>
                </c:pt>
                <c:pt idx="2">
                  <c:v>59</c:v>
                </c:pt>
                <c:pt idx="3">
                  <c:v>280</c:v>
                </c:pt>
                <c:pt idx="5">
                  <c:v>7</c:v>
                </c:pt>
                <c:pt idx="6">
                  <c:v>37</c:v>
                </c:pt>
                <c:pt idx="7">
                  <c:v>178</c:v>
                </c:pt>
                <c:pt idx="8">
                  <c:v>534</c:v>
                </c:pt>
                <c:pt idx="10">
                  <c:v>22</c:v>
                </c:pt>
                <c:pt idx="11">
                  <c:v>126</c:v>
                </c:pt>
                <c:pt idx="12">
                  <c:v>912</c:v>
                </c:pt>
                <c:pt idx="13">
                  <c:v>4406</c:v>
                </c:pt>
              </c:numCache>
            </c:numRef>
          </c:val>
          <c:extLst xmlns:c16r2="http://schemas.microsoft.com/office/drawing/2015/06/chart">
            <c:ext xmlns:c16="http://schemas.microsoft.com/office/drawing/2014/chart" uri="{C3380CC4-5D6E-409C-BE32-E72D297353CC}">
              <c16:uniqueId val="{00000000-4162-4638-8F0B-4B2261A01DB9}"/>
            </c:ext>
          </c:extLst>
        </c:ser>
        <c:dLbls>
          <c:showLegendKey val="0"/>
          <c:showVal val="0"/>
          <c:showCatName val="0"/>
          <c:showSerName val="0"/>
          <c:showPercent val="0"/>
          <c:showBubbleSize val="0"/>
        </c:dLbls>
        <c:gapWidth val="182"/>
        <c:axId val="352409072"/>
        <c:axId val="352409632"/>
      </c:barChart>
      <c:catAx>
        <c:axId val="352409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409632"/>
        <c:crosses val="autoZero"/>
        <c:auto val="1"/>
        <c:lblAlgn val="ctr"/>
        <c:lblOffset val="100"/>
        <c:noMultiLvlLbl val="0"/>
      </c:catAx>
      <c:valAx>
        <c:axId val="352409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4090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6-0B14-4D80-B2E8-02958F406705}"/>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B-0B14-4D80-B2E8-02958F406705}"/>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0F-0B14-4D80-B2E8-02958F406705}"/>
              </c:ext>
            </c:extLst>
          </c:dPt>
          <c:dLbls>
            <c:dLbl>
              <c:idx val="0"/>
              <c:layout/>
              <c:tx>
                <c:rich>
                  <a:bodyPr/>
                  <a:lstStyle/>
                  <a:p>
                    <a:fld id="{DFA21B70-F58D-4C73-A2FB-85EE6DFF4D7A}"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B14-4D80-B2E8-02958F406705}"/>
                </c:ext>
                <c:ext xmlns:c15="http://schemas.microsoft.com/office/drawing/2012/chart" uri="{CE6537A1-D6FC-4f65-9D91-7224C49458BB}">
                  <c15:layout/>
                  <c15:dlblFieldTable/>
                  <c15:showDataLabelsRange val="0"/>
                </c:ext>
              </c:extLst>
            </c:dLbl>
            <c:dLbl>
              <c:idx val="1"/>
              <c:layout/>
              <c:tx>
                <c:rich>
                  <a:bodyPr/>
                  <a:lstStyle/>
                  <a:p>
                    <a:fld id="{E3559B99-5622-4815-A7E6-DDCA43ABE9F6}"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B14-4D80-B2E8-02958F406705}"/>
                </c:ext>
                <c:ext xmlns:c15="http://schemas.microsoft.com/office/drawing/2012/chart" uri="{CE6537A1-D6FC-4f65-9D91-7224C49458BB}">
                  <c15:layout/>
                  <c15:dlblFieldTable/>
                  <c15:showDataLabelsRange val="0"/>
                </c:ext>
              </c:extLst>
            </c:dLbl>
            <c:dLbl>
              <c:idx val="2"/>
              <c:layout/>
              <c:tx>
                <c:rich>
                  <a:bodyPr/>
                  <a:lstStyle/>
                  <a:p>
                    <a:fld id="{B2ACCF42-4224-42CA-B477-4333E7F20D7F}"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B14-4D80-B2E8-02958F406705}"/>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analysis!$B$112:$B$114</c:f>
              <c:strCache>
                <c:ptCount val="3"/>
                <c:pt idx="0">
                  <c:v>Not very common                                  (0-1 day/week)</c:v>
                </c:pt>
                <c:pt idx="1">
                  <c:v>Fairly common                                      (2-3 days/week)</c:v>
                </c:pt>
                <c:pt idx="2">
                  <c:v>Very common                                       (4-5 days/week)</c:v>
                </c:pt>
              </c:strCache>
            </c:strRef>
          </c:cat>
          <c:val>
            <c:numRef>
              <c:f>analysis!$C$112:$C$114</c:f>
              <c:numCache>
                <c:formatCode>0.0</c:formatCode>
                <c:ptCount val="3"/>
                <c:pt idx="0">
                  <c:v>28.09</c:v>
                </c:pt>
                <c:pt idx="1">
                  <c:v>36.590000000000003</c:v>
                </c:pt>
                <c:pt idx="2">
                  <c:v>35.32</c:v>
                </c:pt>
              </c:numCache>
            </c:numRef>
          </c:val>
          <c:extLst xmlns:c16r2="http://schemas.microsoft.com/office/drawing/2015/06/chart">
            <c:ext xmlns:c16="http://schemas.microsoft.com/office/drawing/2014/chart" uri="{C3380CC4-5D6E-409C-BE32-E72D297353CC}">
              <c16:uniqueId val="{00000000-0B14-4D80-B2E8-02958F406705}"/>
            </c:ext>
          </c:extLst>
        </c:ser>
        <c:dLbls>
          <c:showLegendKey val="0"/>
          <c:showVal val="0"/>
          <c:showCatName val="0"/>
          <c:showSerName val="0"/>
          <c:showPercent val="0"/>
          <c:showBubbleSize val="0"/>
        </c:dLbls>
        <c:gapWidth val="219"/>
        <c:overlap val="-27"/>
        <c:axId val="345610896"/>
        <c:axId val="345611456"/>
      </c:barChart>
      <c:catAx>
        <c:axId val="3456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611456"/>
        <c:crosses val="autoZero"/>
        <c:auto val="1"/>
        <c:lblAlgn val="ctr"/>
        <c:lblOffset val="100"/>
        <c:noMultiLvlLbl val="0"/>
      </c:catAx>
      <c:valAx>
        <c:axId val="3456114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6108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4-A6A7-486A-9464-BC72164BAD75}"/>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B-A6A7-486A-9464-BC72164BAD75}"/>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0E-A6A7-486A-9464-BC72164BAD75}"/>
              </c:ext>
            </c:extLst>
          </c:dPt>
          <c:dLbls>
            <c:dLbl>
              <c:idx val="0"/>
              <c:layout/>
              <c:tx>
                <c:rich>
                  <a:bodyPr/>
                  <a:lstStyle/>
                  <a:p>
                    <a:fld id="{E1346289-ADC3-421B-BE90-D2C9E38D48CD}"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6A7-486A-9464-BC72164BAD75}"/>
                </c:ext>
                <c:ext xmlns:c15="http://schemas.microsoft.com/office/drawing/2012/chart" uri="{CE6537A1-D6FC-4f65-9D91-7224C49458BB}">
                  <c15:layout/>
                  <c15:dlblFieldTable/>
                  <c15:showDataLabelsRange val="0"/>
                </c:ext>
              </c:extLst>
            </c:dLbl>
            <c:dLbl>
              <c:idx val="1"/>
              <c:layout/>
              <c:tx>
                <c:rich>
                  <a:bodyPr/>
                  <a:lstStyle/>
                  <a:p>
                    <a:fld id="{D9BAFCC8-C004-4CB0-9C0B-E411218C9E48}"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6A7-486A-9464-BC72164BAD75}"/>
                </c:ext>
                <c:ext xmlns:c15="http://schemas.microsoft.com/office/drawing/2012/chart" uri="{CE6537A1-D6FC-4f65-9D91-7224C49458BB}">
                  <c15:layout/>
                  <c15:dlblFieldTable/>
                  <c15:showDataLabelsRange val="0"/>
                </c:ext>
              </c:extLst>
            </c:dLbl>
            <c:dLbl>
              <c:idx val="2"/>
              <c:layout/>
              <c:tx>
                <c:rich>
                  <a:bodyPr/>
                  <a:lstStyle/>
                  <a:p>
                    <a:fld id="{E991F7A9-4D0A-468D-A50B-118BBA832047}"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A6A7-486A-9464-BC72164BAD75}"/>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analysis!$B$127:$B$129</c:f>
              <c:strCache>
                <c:ptCount val="3"/>
                <c:pt idx="0">
                  <c:v>Not very common                            (0-1 day/week)</c:v>
                </c:pt>
                <c:pt idx="1">
                  <c:v>Fairly common                                 (2-3 days/week)</c:v>
                </c:pt>
                <c:pt idx="2">
                  <c:v>Very common                                  (4-5 days/week)</c:v>
                </c:pt>
              </c:strCache>
            </c:strRef>
          </c:cat>
          <c:val>
            <c:numRef>
              <c:f>analysis!$D$127:$D$129</c:f>
              <c:numCache>
                <c:formatCode>0.0</c:formatCode>
                <c:ptCount val="3"/>
                <c:pt idx="0">
                  <c:v>46.36</c:v>
                </c:pt>
                <c:pt idx="1">
                  <c:v>31.33</c:v>
                </c:pt>
                <c:pt idx="2">
                  <c:v>22.32</c:v>
                </c:pt>
              </c:numCache>
            </c:numRef>
          </c:val>
          <c:extLst xmlns:c16r2="http://schemas.microsoft.com/office/drawing/2015/06/chart">
            <c:ext xmlns:c16="http://schemas.microsoft.com/office/drawing/2014/chart" uri="{C3380CC4-5D6E-409C-BE32-E72D297353CC}">
              <c16:uniqueId val="{00000000-A6A7-486A-9464-BC72164BAD75}"/>
            </c:ext>
          </c:extLst>
        </c:ser>
        <c:dLbls>
          <c:showLegendKey val="0"/>
          <c:showVal val="0"/>
          <c:showCatName val="0"/>
          <c:showSerName val="0"/>
          <c:showPercent val="0"/>
          <c:showBubbleSize val="0"/>
        </c:dLbls>
        <c:gapWidth val="219"/>
        <c:overlap val="-27"/>
        <c:axId val="345613696"/>
        <c:axId val="345614256"/>
      </c:barChart>
      <c:catAx>
        <c:axId val="3456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614256"/>
        <c:crosses val="autoZero"/>
        <c:auto val="1"/>
        <c:lblAlgn val="ctr"/>
        <c:lblOffset val="100"/>
        <c:noMultiLvlLbl val="0"/>
      </c:catAx>
      <c:valAx>
        <c:axId val="3456142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613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7-6646-4E41-9035-6FBAEC72C074}"/>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C-6646-4E41-9035-6FBAEC72C074}"/>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0F-6646-4E41-9035-6FBAEC72C074}"/>
              </c:ext>
            </c:extLst>
          </c:dPt>
          <c:dLbls>
            <c:dLbl>
              <c:idx val="0"/>
              <c:layout/>
              <c:tx>
                <c:rich>
                  <a:bodyPr/>
                  <a:lstStyle/>
                  <a:p>
                    <a:fld id="{C336C288-5009-4C2D-882D-D229F959E72D}"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646-4E41-9035-6FBAEC72C074}"/>
                </c:ext>
                <c:ext xmlns:c15="http://schemas.microsoft.com/office/drawing/2012/chart" uri="{CE6537A1-D6FC-4f65-9D91-7224C49458BB}">
                  <c15:layout/>
                  <c15:dlblFieldTable/>
                  <c15:showDataLabelsRange val="0"/>
                </c:ext>
              </c:extLst>
            </c:dLbl>
            <c:dLbl>
              <c:idx val="1"/>
              <c:layout/>
              <c:tx>
                <c:rich>
                  <a:bodyPr/>
                  <a:lstStyle/>
                  <a:p>
                    <a:fld id="{FE22B1A6-1A6D-4BF1-B62C-D29499E2B9F0}"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646-4E41-9035-6FBAEC72C074}"/>
                </c:ext>
                <c:ext xmlns:c15="http://schemas.microsoft.com/office/drawing/2012/chart" uri="{CE6537A1-D6FC-4f65-9D91-7224C49458BB}">
                  <c15:layout/>
                  <c15:dlblFieldTable/>
                  <c15:showDataLabelsRange val="0"/>
                </c:ext>
              </c:extLst>
            </c:dLbl>
            <c:dLbl>
              <c:idx val="2"/>
              <c:layout/>
              <c:tx>
                <c:rich>
                  <a:bodyPr/>
                  <a:lstStyle/>
                  <a:p>
                    <a:fld id="{A03AAD02-60DA-420A-A9F8-86AD0F524389}"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646-4E41-9035-6FBAEC72C074}"/>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analysis!$B$146:$B$148</c:f>
              <c:strCache>
                <c:ptCount val="3"/>
                <c:pt idx="0">
                  <c:v>Not very common                               (0-1 day/week)</c:v>
                </c:pt>
                <c:pt idx="1">
                  <c:v>Fairly common                                   (2-3 days/week)</c:v>
                </c:pt>
                <c:pt idx="2">
                  <c:v>Very common                                      (4-5 days/week)</c:v>
                </c:pt>
              </c:strCache>
            </c:strRef>
          </c:cat>
          <c:val>
            <c:numRef>
              <c:f>analysis!$D$146:$D$148</c:f>
              <c:numCache>
                <c:formatCode>0.0</c:formatCode>
                <c:ptCount val="3"/>
                <c:pt idx="0">
                  <c:v>38.46</c:v>
                </c:pt>
                <c:pt idx="1">
                  <c:v>36.32</c:v>
                </c:pt>
                <c:pt idx="2">
                  <c:v>25.21</c:v>
                </c:pt>
              </c:numCache>
            </c:numRef>
          </c:val>
          <c:extLst xmlns:c16r2="http://schemas.microsoft.com/office/drawing/2015/06/chart">
            <c:ext xmlns:c16="http://schemas.microsoft.com/office/drawing/2014/chart" uri="{C3380CC4-5D6E-409C-BE32-E72D297353CC}">
              <c16:uniqueId val="{00000000-6646-4E41-9035-6FBAEC72C074}"/>
            </c:ext>
          </c:extLst>
        </c:ser>
        <c:dLbls>
          <c:showLegendKey val="0"/>
          <c:showVal val="0"/>
          <c:showCatName val="0"/>
          <c:showSerName val="0"/>
          <c:showPercent val="0"/>
          <c:showBubbleSize val="0"/>
        </c:dLbls>
        <c:gapWidth val="219"/>
        <c:overlap val="-27"/>
        <c:axId val="344988320"/>
        <c:axId val="344988880"/>
      </c:barChart>
      <c:catAx>
        <c:axId val="34498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88880"/>
        <c:crosses val="autoZero"/>
        <c:auto val="1"/>
        <c:lblAlgn val="ctr"/>
        <c:lblOffset val="100"/>
        <c:noMultiLvlLbl val="0"/>
      </c:catAx>
      <c:valAx>
        <c:axId val="34498888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88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7-5122-4B60-915D-B1D41E566086}"/>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D-5122-4B60-915D-B1D41E566086}"/>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10-5122-4B60-915D-B1D41E566086}"/>
              </c:ext>
            </c:extLst>
          </c:dPt>
          <c:dLbls>
            <c:dLbl>
              <c:idx val="0"/>
              <c:layout/>
              <c:tx>
                <c:rich>
                  <a:bodyPr/>
                  <a:lstStyle/>
                  <a:p>
                    <a:fld id="{F670F286-1922-4B64-B626-3BD48B974B27}"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122-4B60-915D-B1D41E566086}"/>
                </c:ext>
                <c:ext xmlns:c15="http://schemas.microsoft.com/office/drawing/2012/chart" uri="{CE6537A1-D6FC-4f65-9D91-7224C49458BB}">
                  <c15:layout/>
                  <c15:dlblFieldTable/>
                  <c15:showDataLabelsRange val="0"/>
                </c:ext>
              </c:extLst>
            </c:dLbl>
            <c:dLbl>
              <c:idx val="1"/>
              <c:layout/>
              <c:tx>
                <c:rich>
                  <a:bodyPr/>
                  <a:lstStyle/>
                  <a:p>
                    <a:fld id="{E954C2FB-97D1-4986-A9B4-E7074BF1908F}"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122-4B60-915D-B1D41E566086}"/>
                </c:ext>
                <c:ext xmlns:c15="http://schemas.microsoft.com/office/drawing/2012/chart" uri="{CE6537A1-D6FC-4f65-9D91-7224C49458BB}">
                  <c15:layout/>
                  <c15:dlblFieldTable/>
                  <c15:showDataLabelsRange val="0"/>
                </c:ext>
              </c:extLst>
            </c:dLbl>
            <c:dLbl>
              <c:idx val="2"/>
              <c:layout/>
              <c:tx>
                <c:rich>
                  <a:bodyPr/>
                  <a:lstStyle/>
                  <a:p>
                    <a:fld id="{C06A5D8F-4BF9-4E71-A8A0-10B8823807F8}"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5122-4B60-915D-B1D41E566086}"/>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analysis!$B$164:$B$166</c:f>
              <c:strCache>
                <c:ptCount val="3"/>
                <c:pt idx="0">
                  <c:v>Not very common                                (0-1 day/week)</c:v>
                </c:pt>
                <c:pt idx="1">
                  <c:v>Fairly common                                      (2-3 days/week)</c:v>
                </c:pt>
                <c:pt idx="2">
                  <c:v>Very common                                      (4-5 days/week)</c:v>
                </c:pt>
              </c:strCache>
            </c:strRef>
          </c:cat>
          <c:val>
            <c:numRef>
              <c:f>analysis!$D$164:$D$166</c:f>
              <c:numCache>
                <c:formatCode>0.0</c:formatCode>
                <c:ptCount val="3"/>
                <c:pt idx="0">
                  <c:v>29.23</c:v>
                </c:pt>
                <c:pt idx="1">
                  <c:v>38.14</c:v>
                </c:pt>
                <c:pt idx="2">
                  <c:v>32.630000000000003</c:v>
                </c:pt>
              </c:numCache>
            </c:numRef>
          </c:val>
          <c:extLst xmlns:c16r2="http://schemas.microsoft.com/office/drawing/2015/06/chart">
            <c:ext xmlns:c16="http://schemas.microsoft.com/office/drawing/2014/chart" uri="{C3380CC4-5D6E-409C-BE32-E72D297353CC}">
              <c16:uniqueId val="{00000000-5122-4B60-915D-B1D41E566086}"/>
            </c:ext>
          </c:extLst>
        </c:ser>
        <c:dLbls>
          <c:showLegendKey val="0"/>
          <c:showVal val="0"/>
          <c:showCatName val="0"/>
          <c:showSerName val="0"/>
          <c:showPercent val="0"/>
          <c:showBubbleSize val="0"/>
        </c:dLbls>
        <c:gapWidth val="219"/>
        <c:overlap val="-27"/>
        <c:axId val="344991120"/>
        <c:axId val="344991680"/>
      </c:barChart>
      <c:catAx>
        <c:axId val="34499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91680"/>
        <c:crosses val="autoZero"/>
        <c:auto val="1"/>
        <c:lblAlgn val="ctr"/>
        <c:lblOffset val="100"/>
        <c:noMultiLvlLbl val="0"/>
      </c:catAx>
      <c:valAx>
        <c:axId val="34499168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911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7-7432-4D0B-9207-EDDC203A5A5F}"/>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B-7432-4D0B-9207-EDDC203A5A5F}"/>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10-7432-4D0B-9207-EDDC203A5A5F}"/>
              </c:ext>
            </c:extLst>
          </c:dPt>
          <c:dLbls>
            <c:dLbl>
              <c:idx val="0"/>
              <c:layout/>
              <c:tx>
                <c:rich>
                  <a:bodyPr/>
                  <a:lstStyle/>
                  <a:p>
                    <a:fld id="{B6EA6428-5C7B-4E3D-8E3D-3118BC09AF0D}"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432-4D0B-9207-EDDC203A5A5F}"/>
                </c:ext>
                <c:ext xmlns:c15="http://schemas.microsoft.com/office/drawing/2012/chart" uri="{CE6537A1-D6FC-4f65-9D91-7224C49458BB}">
                  <c15:layout/>
                  <c15:dlblFieldTable/>
                  <c15:showDataLabelsRange val="0"/>
                </c:ext>
              </c:extLst>
            </c:dLbl>
            <c:dLbl>
              <c:idx val="1"/>
              <c:layout/>
              <c:tx>
                <c:rich>
                  <a:bodyPr/>
                  <a:lstStyle/>
                  <a:p>
                    <a:fld id="{760D7FA4-2FB0-4FC7-9C30-65504E503DA8}"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432-4D0B-9207-EDDC203A5A5F}"/>
                </c:ext>
                <c:ext xmlns:c15="http://schemas.microsoft.com/office/drawing/2012/chart" uri="{CE6537A1-D6FC-4f65-9D91-7224C49458BB}">
                  <c15:layout/>
                  <c15:dlblFieldTable/>
                  <c15:showDataLabelsRange val="0"/>
                </c:ext>
              </c:extLst>
            </c:dLbl>
            <c:dLbl>
              <c:idx val="2"/>
              <c:layout/>
              <c:tx>
                <c:rich>
                  <a:bodyPr/>
                  <a:lstStyle/>
                  <a:p>
                    <a:fld id="{1A96BA13-6046-49C9-9C65-18B282D7DD0F}"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7432-4D0B-9207-EDDC203A5A5F}"/>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analysis!$B$181:$B$183</c:f>
              <c:strCache>
                <c:ptCount val="3"/>
                <c:pt idx="0">
                  <c:v>Not very common                               (0-1 day/week)</c:v>
                </c:pt>
                <c:pt idx="1">
                  <c:v>Fairly common                                   (2-3 days/week)</c:v>
                </c:pt>
                <c:pt idx="2">
                  <c:v>Very common                                    (4-5 days/week)</c:v>
                </c:pt>
              </c:strCache>
            </c:strRef>
          </c:cat>
          <c:val>
            <c:numRef>
              <c:f>analysis!$D$181:$D$183</c:f>
              <c:numCache>
                <c:formatCode>0.0</c:formatCode>
                <c:ptCount val="3"/>
                <c:pt idx="0">
                  <c:v>69.260000000000005</c:v>
                </c:pt>
                <c:pt idx="1">
                  <c:v>21.65</c:v>
                </c:pt>
                <c:pt idx="2">
                  <c:v>9.09</c:v>
                </c:pt>
              </c:numCache>
            </c:numRef>
          </c:val>
          <c:extLst xmlns:c16r2="http://schemas.microsoft.com/office/drawing/2015/06/chart">
            <c:ext xmlns:c16="http://schemas.microsoft.com/office/drawing/2014/chart" uri="{C3380CC4-5D6E-409C-BE32-E72D297353CC}">
              <c16:uniqueId val="{00000000-7432-4D0B-9207-EDDC203A5A5F}"/>
            </c:ext>
          </c:extLst>
        </c:ser>
        <c:dLbls>
          <c:showLegendKey val="0"/>
          <c:showVal val="0"/>
          <c:showCatName val="0"/>
          <c:showSerName val="0"/>
          <c:showPercent val="0"/>
          <c:showBubbleSize val="0"/>
        </c:dLbls>
        <c:gapWidth val="219"/>
        <c:overlap val="-27"/>
        <c:axId val="402963872"/>
        <c:axId val="402964432"/>
      </c:barChart>
      <c:catAx>
        <c:axId val="40296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964432"/>
        <c:crosses val="autoZero"/>
        <c:auto val="1"/>
        <c:lblAlgn val="ctr"/>
        <c:lblOffset val="100"/>
        <c:noMultiLvlLbl val="0"/>
      </c:catAx>
      <c:valAx>
        <c:axId val="4029644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9638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1B00-478E-948C-1BAEABD7D06E}"/>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9-1B00-478E-948C-1BAEABD7D06E}"/>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0C-1B00-478E-948C-1BAEABD7D06E}"/>
              </c:ext>
            </c:extLst>
          </c:dPt>
          <c:dLbls>
            <c:dLbl>
              <c:idx val="0"/>
              <c:layout/>
              <c:tx>
                <c:rich>
                  <a:bodyPr/>
                  <a:lstStyle/>
                  <a:p>
                    <a:fld id="{3B3C6B23-4069-45D0-9B1D-DAF5D5CE1D40}"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B00-478E-948C-1BAEABD7D06E}"/>
                </c:ext>
                <c:ext xmlns:c15="http://schemas.microsoft.com/office/drawing/2012/chart" uri="{CE6537A1-D6FC-4f65-9D91-7224C49458BB}">
                  <c15:layout/>
                  <c15:dlblFieldTable/>
                  <c15:showDataLabelsRange val="0"/>
                </c:ext>
              </c:extLst>
            </c:dLbl>
            <c:dLbl>
              <c:idx val="1"/>
              <c:layout/>
              <c:tx>
                <c:rich>
                  <a:bodyPr/>
                  <a:lstStyle/>
                  <a:p>
                    <a:fld id="{EB491EF7-5A93-4F44-9EFD-507D18A732BD}"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B00-478E-948C-1BAEABD7D06E}"/>
                </c:ext>
                <c:ext xmlns:c15="http://schemas.microsoft.com/office/drawing/2012/chart" uri="{CE6537A1-D6FC-4f65-9D91-7224C49458BB}">
                  <c15:layout/>
                  <c15:dlblFieldTable/>
                  <c15:showDataLabelsRange val="0"/>
                </c:ext>
              </c:extLst>
            </c:dLbl>
            <c:dLbl>
              <c:idx val="2"/>
              <c:layout/>
              <c:tx>
                <c:rich>
                  <a:bodyPr/>
                  <a:lstStyle/>
                  <a:p>
                    <a:fld id="{DB6B1C08-A67A-4CDD-BE8A-B72C57C82825}"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B00-478E-948C-1BAEABD7D06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analysis!$B$199:$B$201</c:f>
              <c:strCache>
                <c:ptCount val="3"/>
                <c:pt idx="0">
                  <c:v>Not very common                             (0-1 day/week)</c:v>
                </c:pt>
                <c:pt idx="1">
                  <c:v>Fairly common                                      (2-3 days/week)</c:v>
                </c:pt>
                <c:pt idx="2">
                  <c:v>Very common                               (4-5 days/week)</c:v>
                </c:pt>
              </c:strCache>
            </c:strRef>
          </c:cat>
          <c:val>
            <c:numRef>
              <c:f>analysis!$D$199:$D$201</c:f>
              <c:numCache>
                <c:formatCode>0.0</c:formatCode>
                <c:ptCount val="3"/>
                <c:pt idx="0">
                  <c:v>74.78</c:v>
                </c:pt>
                <c:pt idx="1">
                  <c:v>15.65</c:v>
                </c:pt>
                <c:pt idx="2">
                  <c:v>9.56</c:v>
                </c:pt>
              </c:numCache>
            </c:numRef>
          </c:val>
          <c:extLst xmlns:c16r2="http://schemas.microsoft.com/office/drawing/2015/06/chart">
            <c:ext xmlns:c16="http://schemas.microsoft.com/office/drawing/2014/chart" uri="{C3380CC4-5D6E-409C-BE32-E72D297353CC}">
              <c16:uniqueId val="{00000000-1B00-478E-948C-1BAEABD7D06E}"/>
            </c:ext>
          </c:extLst>
        </c:ser>
        <c:dLbls>
          <c:showLegendKey val="0"/>
          <c:showVal val="0"/>
          <c:showCatName val="0"/>
          <c:showSerName val="0"/>
          <c:showPercent val="0"/>
          <c:showBubbleSize val="0"/>
        </c:dLbls>
        <c:gapWidth val="219"/>
        <c:overlap val="-27"/>
        <c:axId val="403007808"/>
        <c:axId val="403008368"/>
      </c:barChart>
      <c:catAx>
        <c:axId val="40300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008368"/>
        <c:crosses val="autoZero"/>
        <c:auto val="1"/>
        <c:lblAlgn val="ctr"/>
        <c:lblOffset val="100"/>
        <c:noMultiLvlLbl val="0"/>
      </c:catAx>
      <c:valAx>
        <c:axId val="4030083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007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6-52A9-47E4-A0C1-8433A9E4EBDF}"/>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C-52A9-47E4-A0C1-8433A9E4EBDF}"/>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10-52A9-47E4-A0C1-8433A9E4EBDF}"/>
              </c:ext>
            </c:extLst>
          </c:dPt>
          <c:dLbls>
            <c:dLbl>
              <c:idx val="0"/>
              <c:layout/>
              <c:tx>
                <c:rich>
                  <a:bodyPr/>
                  <a:lstStyle/>
                  <a:p>
                    <a:fld id="{766C9217-2DDA-446F-A487-E9E07D8C7B85}"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2A9-47E4-A0C1-8433A9E4EBDF}"/>
                </c:ext>
                <c:ext xmlns:c15="http://schemas.microsoft.com/office/drawing/2012/chart" uri="{CE6537A1-D6FC-4f65-9D91-7224C49458BB}">
                  <c15:layout/>
                  <c15:dlblFieldTable/>
                  <c15:showDataLabelsRange val="0"/>
                </c:ext>
              </c:extLst>
            </c:dLbl>
            <c:dLbl>
              <c:idx val="1"/>
              <c:layout/>
              <c:tx>
                <c:rich>
                  <a:bodyPr/>
                  <a:lstStyle/>
                  <a:p>
                    <a:fld id="{074AF43A-3972-4CA4-80F2-6E3415AD4A3C}"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2A9-47E4-A0C1-8433A9E4EBDF}"/>
                </c:ext>
                <c:ext xmlns:c15="http://schemas.microsoft.com/office/drawing/2012/chart" uri="{CE6537A1-D6FC-4f65-9D91-7224C49458BB}">
                  <c15:layout/>
                  <c15:dlblFieldTable/>
                  <c15:showDataLabelsRange val="0"/>
                </c:ext>
              </c:extLst>
            </c:dLbl>
            <c:dLbl>
              <c:idx val="2"/>
              <c:layout/>
              <c:tx>
                <c:rich>
                  <a:bodyPr/>
                  <a:lstStyle/>
                  <a:p>
                    <a:fld id="{CBA875FA-4EB0-46A4-BF18-E5BEA9F1BFAA}"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52A9-47E4-A0C1-8433A9E4EBDF}"/>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analysis!$B$218:$B$220</c:f>
              <c:strCache>
                <c:ptCount val="3"/>
                <c:pt idx="0">
                  <c:v>Not very common                       (0-1 day/week)</c:v>
                </c:pt>
                <c:pt idx="1">
                  <c:v>Fairly common                          (2-3 days/week)</c:v>
                </c:pt>
                <c:pt idx="2">
                  <c:v>Very common                             (4-5 days/week)</c:v>
                </c:pt>
              </c:strCache>
            </c:strRef>
          </c:cat>
          <c:val>
            <c:numRef>
              <c:f>analysis!$D$218:$D$220</c:f>
              <c:numCache>
                <c:formatCode>0.0</c:formatCode>
                <c:ptCount val="3"/>
                <c:pt idx="0">
                  <c:v>24.15</c:v>
                </c:pt>
                <c:pt idx="1">
                  <c:v>36.44</c:v>
                </c:pt>
                <c:pt idx="2">
                  <c:v>39.4</c:v>
                </c:pt>
              </c:numCache>
            </c:numRef>
          </c:val>
          <c:extLst xmlns:c16r2="http://schemas.microsoft.com/office/drawing/2015/06/chart">
            <c:ext xmlns:c16="http://schemas.microsoft.com/office/drawing/2014/chart" uri="{C3380CC4-5D6E-409C-BE32-E72D297353CC}">
              <c16:uniqueId val="{00000000-52A9-47E4-A0C1-8433A9E4EBDF}"/>
            </c:ext>
          </c:extLst>
        </c:ser>
        <c:dLbls>
          <c:showLegendKey val="0"/>
          <c:showVal val="0"/>
          <c:showCatName val="0"/>
          <c:showSerName val="0"/>
          <c:showPercent val="0"/>
          <c:showBubbleSize val="0"/>
        </c:dLbls>
        <c:gapWidth val="219"/>
        <c:overlap val="-27"/>
        <c:axId val="403010608"/>
        <c:axId val="188405536"/>
      </c:barChart>
      <c:catAx>
        <c:axId val="40301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05536"/>
        <c:crosses val="autoZero"/>
        <c:auto val="1"/>
        <c:lblAlgn val="ctr"/>
        <c:lblOffset val="100"/>
        <c:noMultiLvlLbl val="0"/>
      </c:catAx>
      <c:valAx>
        <c:axId val="1884055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0106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6-A4BC-4A5F-B654-50E3F5126E2C}"/>
              </c:ext>
            </c:extLst>
          </c:dPt>
          <c:dPt>
            <c:idx val="1"/>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C-A4BC-4A5F-B654-50E3F5126E2C}"/>
              </c:ext>
            </c:extLst>
          </c:dPt>
          <c:dPt>
            <c:idx val="2"/>
            <c:invertIfNegative val="0"/>
            <c:bubble3D val="0"/>
            <c:spPr>
              <a:solidFill>
                <a:srgbClr val="F96951"/>
              </a:solidFill>
              <a:ln>
                <a:noFill/>
              </a:ln>
              <a:effectLst/>
            </c:spPr>
            <c:extLst xmlns:c16r2="http://schemas.microsoft.com/office/drawing/2015/06/chart">
              <c:ext xmlns:c16="http://schemas.microsoft.com/office/drawing/2014/chart" uri="{C3380CC4-5D6E-409C-BE32-E72D297353CC}">
                <c16:uniqueId val="{00000010-A4BC-4A5F-B654-50E3F5126E2C}"/>
              </c:ext>
            </c:extLst>
          </c:dPt>
          <c:dLbls>
            <c:dLbl>
              <c:idx val="0"/>
              <c:layout/>
              <c:tx>
                <c:rich>
                  <a:bodyPr/>
                  <a:lstStyle/>
                  <a:p>
                    <a:fld id="{4A540EA6-740A-4EED-82FF-DA4DBFBDAF5E}"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BC-4A5F-B654-50E3F5126E2C}"/>
                </c:ext>
                <c:ext xmlns:c15="http://schemas.microsoft.com/office/drawing/2012/chart" uri="{CE6537A1-D6FC-4f65-9D91-7224C49458BB}">
                  <c15:layout/>
                  <c15:dlblFieldTable/>
                  <c15:showDataLabelsRange val="0"/>
                </c:ext>
              </c:extLst>
            </c:dLbl>
            <c:dLbl>
              <c:idx val="1"/>
              <c:layout/>
              <c:tx>
                <c:rich>
                  <a:bodyPr/>
                  <a:lstStyle/>
                  <a:p>
                    <a:fld id="{CF020B12-5E36-4E0A-9924-A8039434729D}"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4BC-4A5F-B654-50E3F5126E2C}"/>
                </c:ext>
                <c:ext xmlns:c15="http://schemas.microsoft.com/office/drawing/2012/chart" uri="{CE6537A1-D6FC-4f65-9D91-7224C49458BB}">
                  <c15:layout/>
                  <c15:dlblFieldTable/>
                  <c15:showDataLabelsRange val="0"/>
                </c:ext>
              </c:extLst>
            </c:dLbl>
            <c:dLbl>
              <c:idx val="2"/>
              <c:layout/>
              <c:tx>
                <c:rich>
                  <a:bodyPr/>
                  <a:lstStyle/>
                  <a:p>
                    <a:fld id="{78ADCDB0-5C8F-427B-99A2-3EB2B9587E0A}" type="VALUE">
                      <a:rPr lang="en-US"/>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A4BC-4A5F-B654-50E3F5126E2C}"/>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analysis!$B$291:$B$293</c:f>
              <c:strCache>
                <c:ptCount val="3"/>
                <c:pt idx="0">
                  <c:v>Little or no impact</c:v>
                </c:pt>
                <c:pt idx="1">
                  <c:v>Moderate impact</c:v>
                </c:pt>
                <c:pt idx="2">
                  <c:v>Quite a lot of impact</c:v>
                </c:pt>
              </c:strCache>
            </c:strRef>
          </c:cat>
          <c:val>
            <c:numRef>
              <c:f>analysis!$D$291:$D$293</c:f>
              <c:numCache>
                <c:formatCode>0.0</c:formatCode>
                <c:ptCount val="3"/>
                <c:pt idx="0">
                  <c:v>30.34</c:v>
                </c:pt>
                <c:pt idx="1">
                  <c:v>38.89</c:v>
                </c:pt>
                <c:pt idx="2">
                  <c:v>30.76</c:v>
                </c:pt>
              </c:numCache>
            </c:numRef>
          </c:val>
          <c:extLst xmlns:c16r2="http://schemas.microsoft.com/office/drawing/2015/06/chart">
            <c:ext xmlns:c16="http://schemas.microsoft.com/office/drawing/2014/chart" uri="{C3380CC4-5D6E-409C-BE32-E72D297353CC}">
              <c16:uniqueId val="{00000000-A4BC-4A5F-B654-50E3F5126E2C}"/>
            </c:ext>
          </c:extLst>
        </c:ser>
        <c:dLbls>
          <c:showLegendKey val="0"/>
          <c:showVal val="0"/>
          <c:showCatName val="0"/>
          <c:showSerName val="0"/>
          <c:showPercent val="0"/>
          <c:showBubbleSize val="0"/>
        </c:dLbls>
        <c:gapWidth val="219"/>
        <c:overlap val="-27"/>
        <c:axId val="188407776"/>
        <c:axId val="188408336"/>
      </c:barChart>
      <c:catAx>
        <c:axId val="1884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08336"/>
        <c:crosses val="autoZero"/>
        <c:auto val="1"/>
        <c:lblAlgn val="ctr"/>
        <c:lblOffset val="100"/>
        <c:noMultiLvlLbl val="0"/>
      </c:catAx>
      <c:valAx>
        <c:axId val="1884083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077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4-11T15:02:23.604" idx="2">
    <p:pos x="10" y="10"/>
    <p:text>Matthew: potential to label very young kids and set them up for increasing discipline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4-11T15:02:08.138" idx="1">
    <p:pos x="3937" y="1912"/>
    <p:text>Matthew: examples of what pushout looks like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4-11T15:03:30.325" idx="4">
    <p:pos x="10" y="10"/>
    <p:text>Matthew to elaborate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9-04-11T14:00:49.143" idx="4">
    <p:pos x="3103" y="1657"/>
    <p:text>These are just a few examples. There are also requirements for non-licensed homes. There are also IDEA protections. But the formal protections appear less robust than for older kids.</p:text>
    <p:extLst>
      <p:ext uri="{C676402C-5697-4E1C-873F-D02D1690AC5C}">
        <p15:threadingInfo xmlns:p15="http://schemas.microsoft.com/office/powerpoint/2012/main" timeZoneBias="360"/>
      </p:ext>
    </p:extLst>
  </p:cm>
</p:cmLst>
</file>

<file path=ppt/drawings/drawing1.xml><?xml version="1.0" encoding="utf-8"?>
<c:userShapes xmlns:c="http://schemas.openxmlformats.org/drawingml/2006/chart">
  <cdr:relSizeAnchor xmlns:cdr="http://schemas.openxmlformats.org/drawingml/2006/chartDrawing">
    <cdr:from>
      <cdr:x>0.58901</cdr:x>
      <cdr:y>0.27015</cdr:y>
    </cdr:from>
    <cdr:to>
      <cdr:x>0.74468</cdr:x>
      <cdr:y>0.47686</cdr:y>
    </cdr:to>
    <cdr:sp macro="" textlink="">
      <cdr:nvSpPr>
        <cdr:cNvPr id="2" name="TextBox 1"/>
        <cdr:cNvSpPr txBox="1"/>
      </cdr:nvSpPr>
      <cdr:spPr>
        <a:xfrm xmlns:a="http://schemas.openxmlformats.org/drawingml/2006/main">
          <a:off x="2356720" y="595081"/>
          <a:ext cx="622853" cy="4553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72%</a:t>
          </a:r>
          <a:endParaRPr lang="en-US" sz="18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6A4CF-354F-B74D-92D0-6B9B6EA3D4D9}" type="datetimeFigureOut">
              <a:rPr lang="en-US" smtClean="0"/>
              <a:t>4/11/2019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5D556-A72A-AD4D-B42C-8C8236EBB931}" type="slidenum">
              <a:rPr lang="en-US" smtClean="0"/>
              <a:t>‹#›</a:t>
            </a:fld>
            <a:endParaRPr lang="en-US"/>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where people work, some sense of who is in the crowd</a:t>
            </a:r>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5</a:t>
            </a:fld>
            <a:endParaRPr lang="en-US"/>
          </a:p>
        </p:txBody>
      </p:sp>
    </p:spTree>
    <p:extLst>
      <p:ext uri="{BB962C8B-B14F-4D97-AF65-F5344CB8AC3E}">
        <p14:creationId xmlns:p14="http://schemas.microsoft.com/office/powerpoint/2010/main" val="74762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frequent suggested training was on caring for children with trauma, children with ACES (adverse childhood experiences) and those who are experiencing drug or alcohol abuse in the home. This suggests many providers recognize that these behaviors stem from trauma, including abuse or neglect in the home environment. The second-most popular trainings suggested were general strategies for handling challenging behavior and how to spot signs of autism. This further suggests that many providers see developmental delays associated with autism as being intimately linked to challenging behaviors in the classroom. </a:t>
            </a:r>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35</a:t>
            </a:fld>
            <a:endParaRPr lang="en-US"/>
          </a:p>
        </p:txBody>
      </p:sp>
    </p:spTree>
    <p:extLst>
      <p:ext uri="{BB962C8B-B14F-4D97-AF65-F5344CB8AC3E}">
        <p14:creationId xmlns:p14="http://schemas.microsoft.com/office/powerpoint/2010/main" val="216650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36</a:t>
            </a:fld>
            <a:endParaRPr lang="en-US"/>
          </a:p>
        </p:txBody>
      </p:sp>
    </p:spTree>
    <p:extLst>
      <p:ext uri="{BB962C8B-B14F-4D97-AF65-F5344CB8AC3E}">
        <p14:creationId xmlns:p14="http://schemas.microsoft.com/office/powerpoint/2010/main" val="89963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37</a:t>
            </a:fld>
            <a:endParaRPr lang="en-US"/>
          </a:p>
        </p:txBody>
      </p:sp>
    </p:spTree>
    <p:extLst>
      <p:ext uri="{BB962C8B-B14F-4D97-AF65-F5344CB8AC3E}">
        <p14:creationId xmlns:p14="http://schemas.microsoft.com/office/powerpoint/2010/main" val="152666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26</a:t>
            </a:fld>
            <a:endParaRPr lang="en-US"/>
          </a:p>
        </p:txBody>
      </p:sp>
    </p:spTree>
    <p:extLst>
      <p:ext uri="{BB962C8B-B14F-4D97-AF65-F5344CB8AC3E}">
        <p14:creationId xmlns:p14="http://schemas.microsoft.com/office/powerpoint/2010/main" val="97230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28</a:t>
            </a:fld>
            <a:endParaRPr lang="en-US"/>
          </a:p>
        </p:txBody>
      </p:sp>
    </p:spTree>
    <p:extLst>
      <p:ext uri="{BB962C8B-B14F-4D97-AF65-F5344CB8AC3E}">
        <p14:creationId xmlns:p14="http://schemas.microsoft.com/office/powerpoint/2010/main" val="185719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29</a:t>
            </a:fld>
            <a:endParaRPr lang="en-US"/>
          </a:p>
        </p:txBody>
      </p:sp>
    </p:spTree>
    <p:extLst>
      <p:ext uri="{BB962C8B-B14F-4D97-AF65-F5344CB8AC3E}">
        <p14:creationId xmlns:p14="http://schemas.microsoft.com/office/powerpoint/2010/main" val="337101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30</a:t>
            </a:fld>
            <a:endParaRPr lang="en-US"/>
          </a:p>
        </p:txBody>
      </p:sp>
    </p:spTree>
    <p:extLst>
      <p:ext uri="{BB962C8B-B14F-4D97-AF65-F5344CB8AC3E}">
        <p14:creationId xmlns:p14="http://schemas.microsoft.com/office/powerpoint/2010/main" val="223209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31</a:t>
            </a:fld>
            <a:endParaRPr lang="en-US"/>
          </a:p>
        </p:txBody>
      </p:sp>
    </p:spTree>
    <p:extLst>
      <p:ext uri="{BB962C8B-B14F-4D97-AF65-F5344CB8AC3E}">
        <p14:creationId xmlns:p14="http://schemas.microsoft.com/office/powerpoint/2010/main" val="122761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32</a:t>
            </a:fld>
            <a:endParaRPr lang="en-US"/>
          </a:p>
        </p:txBody>
      </p:sp>
    </p:spTree>
    <p:extLst>
      <p:ext uri="{BB962C8B-B14F-4D97-AF65-F5344CB8AC3E}">
        <p14:creationId xmlns:p14="http://schemas.microsoft.com/office/powerpoint/2010/main" val="187666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33</a:t>
            </a:fld>
            <a:endParaRPr lang="en-US"/>
          </a:p>
        </p:txBody>
      </p:sp>
    </p:spTree>
    <p:extLst>
      <p:ext uri="{BB962C8B-B14F-4D97-AF65-F5344CB8AC3E}">
        <p14:creationId xmlns:p14="http://schemas.microsoft.com/office/powerpoint/2010/main" val="254574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Parents as needing significant help from providers to recognize and address the problem. Have to guide families through the referral process because they were not willing or able to do it on their own.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saw parents as unable or unwilling to see the long-term consequences of their child’s behavior, thinking of it as a temporary phase. This widespread feeling that parents are a barrier to resolving challenging behavior may reflect New Mexico’s widespread poverty and trauma, which results in parents having complicated, stressful lives. It also indicates that providers might benefit from additional training in how to engage parents as partners in difficult conversations, and how to best serve children in the context of challenging family relationships. others noted that finding places to refer to and making successful referrals was hard and that few inclusion specialists were available to consult with. The referral process (Child Find) was critiqued as being slow, backlogged, and perhaps inaccurate in truly capturing children’s challenging behaviors, leading some to question the efficacy of it. </a:t>
            </a:r>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34</a:t>
            </a:fld>
            <a:endParaRPr lang="en-US"/>
          </a:p>
        </p:txBody>
      </p:sp>
    </p:spTree>
    <p:extLst>
      <p:ext uri="{BB962C8B-B14F-4D97-AF65-F5344CB8AC3E}">
        <p14:creationId xmlns:p14="http://schemas.microsoft.com/office/powerpoint/2010/main" val="1663503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3851572"/>
            <a:ext cx="9144000" cy="1291927"/>
          </a:xfrm>
          <a:prstGeom prst="rect">
            <a:avLst/>
          </a:prstGeom>
          <a:blipFill dpi="0" rotWithShape="1">
            <a:blip r:embed="rId2"/>
            <a:srcRect/>
            <a:stretch>
              <a:fillRect t="-1" b="-152145"/>
            </a:stretch>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9" name="Rectangle 8"/>
          <p:cNvSpPr/>
          <p:nvPr/>
        </p:nvSpPr>
        <p:spPr bwMode="ltGray">
          <a:xfrm>
            <a:off x="1" y="-8164"/>
            <a:ext cx="9143999" cy="3851573"/>
          </a:xfrm>
          <a:prstGeom prst="rect">
            <a:avLst/>
          </a:prstGeom>
          <a:blipFill>
            <a:blip r:embed="rId3"/>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hasCustomPrompt="1"/>
          </p:nvPr>
        </p:nvSpPr>
        <p:spPr>
          <a:xfrm>
            <a:off x="0" y="175606"/>
            <a:ext cx="9144000" cy="1747520"/>
          </a:xfrm>
        </p:spPr>
        <p:txBody>
          <a:bodyPr vert="horz" lIns="91440" tIns="0" rIns="45720" bIns="0" rtlCol="0" anchor="t">
            <a:noAutofit/>
            <a:scene3d>
              <a:camera prst="orthographicFront"/>
              <a:lightRig rig="threePt" dir="t">
                <a:rot lat="0" lon="0" rev="4800000"/>
              </a:lightRig>
            </a:scene3d>
            <a:sp3d prstMaterial="matte"/>
          </a:bodyPr>
          <a:lstStyle>
            <a:lvl1pPr algn="ctr">
              <a:defRPr sz="4000" b="1">
                <a:solidFill>
                  <a:schemeClr val="tx1">
                    <a:lumMod val="95000"/>
                  </a:schemeClr>
                </a:solidFill>
                <a:effectLst/>
              </a:defRPr>
            </a:lvl1pPr>
            <a:extLst/>
          </a:lstStyle>
          <a:p>
            <a:r>
              <a:rPr kumimoji="0" lang="en-US" dirty="0" smtClean="0"/>
              <a:t>Challenging Behavior and Disenrollment in Early Childhood Settings</a:t>
            </a:r>
            <a:endParaRPr kumimoji="0" lang="en-US" dirty="0"/>
          </a:p>
        </p:txBody>
      </p:sp>
      <p:sp>
        <p:nvSpPr>
          <p:cNvPr id="3" name="Subtitle 2"/>
          <p:cNvSpPr>
            <a:spLocks noGrp="1"/>
          </p:cNvSpPr>
          <p:nvPr>
            <p:ph type="subTitle" idx="1" hasCustomPrompt="1"/>
          </p:nvPr>
        </p:nvSpPr>
        <p:spPr>
          <a:xfrm>
            <a:off x="424542" y="2147365"/>
            <a:ext cx="8077200" cy="1124712"/>
          </a:xfrm>
        </p:spPr>
        <p:txBody>
          <a:bodyPr lIns="118872" tIns="0" rIns="45720" bIns="0" anchor="b"/>
          <a:lstStyle>
            <a:lvl1pPr marL="0" indent="0" algn="ctr">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Preliminary Presentation to CCPI Staff</a:t>
            </a:r>
          </a:p>
          <a:p>
            <a:r>
              <a:rPr kumimoji="0" lang="en-US" dirty="0" smtClean="0"/>
              <a:t>August 21, 2018</a:t>
            </a:r>
            <a:endParaRPr kumimoji="0" lang="en-US" dirty="0"/>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993881" y="3951628"/>
            <a:ext cx="5156238" cy="1120783"/>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16713" y="1113606"/>
            <a:ext cx="2839025"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184595" y="1296162"/>
            <a:ext cx="5668665" cy="34290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a:prstGeom prst="rect">
            <a:avLst/>
          </a:prstGeom>
        </p:spPr>
        <p:txBody>
          <a:bodyPr/>
          <a:lstStyle/>
          <a:p>
            <a:fld id="{D7C3A134-F1C3-464B-BF47-54DC2DE08F52}" type="datetimeFigureOut">
              <a:rPr lang="en-US" smtClean="0"/>
              <a:t>4/11/2019</a:t>
            </a:fld>
            <a:endParaRPr lang="en-US" dirty="0"/>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a:prstGeom prst="rect">
            <a:avLst/>
          </a:prstGeo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877824"/>
            <a:ext cx="733864" cy="150876"/>
          </a:xfrm>
          <a:prstGeom prst="rect">
            <a:avLst/>
          </a:prstGeom>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0716394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ltGray">
          <a:xfrm>
            <a:off x="1" y="-22860"/>
            <a:ext cx="9143999" cy="5143500"/>
          </a:xfrm>
          <a:prstGeom prst="rect">
            <a:avLst/>
          </a:prstGeom>
          <a:blipFill>
            <a:blip r:embed="rId2"/>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1402080"/>
            <a:ext cx="8077200" cy="1747520"/>
          </a:xfrm>
          <a:effectLst/>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defRPr>
            </a:lvl1pPr>
            <a:extLst/>
          </a:lstStyle>
          <a:p>
            <a:r>
              <a:rPr kumimoji="0" lang="en-US" smtClean="0"/>
              <a:t>Click to edit Master title style</a:t>
            </a:r>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dirty="0"/>
          </a:p>
        </p:txBody>
      </p:sp>
      <p:sp>
        <p:nvSpPr>
          <p:cNvPr id="8" name="TextBox 7"/>
          <p:cNvSpPr txBox="1"/>
          <p:nvPr userDrawn="1"/>
        </p:nvSpPr>
        <p:spPr>
          <a:xfrm>
            <a:off x="0" y="4869180"/>
            <a:ext cx="9144000" cy="261610"/>
          </a:xfrm>
          <a:prstGeom prst="rect">
            <a:avLst/>
          </a:prstGeom>
          <a:noFill/>
        </p:spPr>
        <p:txBody>
          <a:bodyPr wrap="square" rtlCol="0">
            <a:spAutoFit/>
          </a:bodyPr>
          <a:lstStyle/>
          <a:p>
            <a:pPr algn="ctr"/>
            <a:r>
              <a:rPr lang="en-US" sz="1100" spc="600" dirty="0" smtClean="0">
                <a:latin typeface="Gotham Book" charset="0"/>
                <a:ea typeface="Gotham Book" charset="0"/>
                <a:cs typeface="Gotham Book" charset="0"/>
              </a:rPr>
              <a:t>THE UNIVERSITY OF NEW MEXICO</a:t>
            </a:r>
            <a:endParaRPr lang="en-US" sz="1100" spc="600" dirty="0">
              <a:latin typeface="Gotham Book" charset="0"/>
              <a:ea typeface="Gotham Book" charset="0"/>
              <a:cs typeface="Gotham Book" charset="0"/>
            </a:endParaRPr>
          </a:p>
        </p:txBody>
      </p:sp>
    </p:spTree>
    <p:extLst>
      <p:ext uri="{BB962C8B-B14F-4D97-AF65-F5344CB8AC3E}">
        <p14:creationId xmlns:p14="http://schemas.microsoft.com/office/powerpoint/2010/main" val="16685416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1885950"/>
            <a:ext cx="9144000" cy="3257550"/>
          </a:xfrm>
          <a:prstGeom prst="rect">
            <a:avLst/>
          </a:prstGeom>
          <a:blipFill dpi="0" rotWithShape="1">
            <a:blip r:embed="rId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9" name="Rectangle 8"/>
          <p:cNvSpPr/>
          <p:nvPr/>
        </p:nvSpPr>
        <p:spPr bwMode="ltGray">
          <a:xfrm>
            <a:off x="0" y="1"/>
            <a:ext cx="9144000" cy="1951890"/>
          </a:xfrm>
          <a:prstGeom prst="rect">
            <a:avLst/>
          </a:prstGeom>
          <a:blipFill>
            <a:blip r:embed="rId3"/>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89154"/>
            <a:ext cx="8013192" cy="1227582"/>
          </a:xfrm>
          <a:effectLst/>
        </p:spPr>
        <p:txBody>
          <a:bodyPr vert="horz" lIns="91440" tIns="0" rIns="91440" bIns="0" rtlCol="0" anchor="b">
            <a:normAutofit/>
            <a:scene3d>
              <a:camera prst="orthographicFront"/>
              <a:lightRig rig="threePt" dir="t">
                <a:rot lat="0" lon="0" rev="4800000"/>
              </a:lightRig>
            </a:scene3d>
            <a:sp3d prstMaterial="matte"/>
          </a:bodyPr>
          <a:lstStyle>
            <a:lvl1pPr algn="l">
              <a:defRPr sz="3600" b="1" cap="none" baseline="0">
                <a:solidFill>
                  <a:schemeClr val="tx1">
                    <a:lumMod val="95000"/>
                  </a:schemeClr>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10" name="TextBox 9"/>
          <p:cNvSpPr txBox="1"/>
          <p:nvPr userDrawn="1"/>
        </p:nvSpPr>
        <p:spPr>
          <a:xfrm>
            <a:off x="0" y="4869180"/>
            <a:ext cx="9144000" cy="261610"/>
          </a:xfrm>
          <a:prstGeom prst="rect">
            <a:avLst/>
          </a:prstGeom>
          <a:noFill/>
        </p:spPr>
        <p:txBody>
          <a:bodyPr wrap="square" rtlCol="0">
            <a:spAutoFit/>
          </a:bodyPr>
          <a:lstStyle/>
          <a:p>
            <a:pPr algn="ctr"/>
            <a:r>
              <a:rPr lang="en-US" sz="1100" spc="600" dirty="0" smtClean="0">
                <a:latin typeface="Gotham Book" charset="0"/>
                <a:ea typeface="Gotham Book" charset="0"/>
                <a:cs typeface="Gotham Book" charset="0"/>
              </a:rPr>
              <a:t>THE UNIVERSITY OF NEW MEXICO</a:t>
            </a:r>
            <a:endParaRPr lang="en-US" sz="1100" spc="600" dirty="0">
              <a:latin typeface="Gotham Book" charset="0"/>
              <a:ea typeface="Gotham Book" charset="0"/>
              <a:cs typeface="Gotham Book"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4/11/2019</a:t>
            </a:fld>
            <a:endParaRPr lang="en-US"/>
          </a:p>
        </p:txBody>
      </p:sp>
      <p:sp>
        <p:nvSpPr>
          <p:cNvPr id="7" name="Slide Number Placeholder 6"/>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4/11/2019</a:t>
            </a:fld>
            <a:endParaRPr lang="en-US"/>
          </a:p>
        </p:txBody>
      </p:sp>
      <p:sp>
        <p:nvSpPr>
          <p:cNvPr id="9" name="Slide Number Placeholder 8"/>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4/11/2019</a:t>
            </a:fld>
            <a:endParaRPr lang="en-US"/>
          </a:p>
        </p:txBody>
      </p:sp>
      <p:sp>
        <p:nvSpPr>
          <p:cNvPr id="4" name="Footer Placeholder 3"/>
          <p:cNvSpPr>
            <a:spLocks noGrp="1"/>
          </p:cNvSpPr>
          <p:nvPr>
            <p:ph type="ftr" sz="quarter" idx="11"/>
          </p:nvPr>
        </p:nvSpPr>
        <p:spPr>
          <a:xfrm>
            <a:off x="2640597" y="4857749"/>
            <a:ext cx="5507719" cy="205740"/>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4/11/2019</a:t>
            </a:fld>
            <a:endParaRPr lang="en-US"/>
          </a:p>
        </p:txBody>
      </p:sp>
      <p:sp>
        <p:nvSpPr>
          <p:cNvPr id="3" name="Footer Placeholder 2"/>
          <p:cNvSpPr>
            <a:spLocks noGrp="1"/>
          </p:cNvSpPr>
          <p:nvPr>
            <p:ph type="ftr" sz="quarter" idx="11"/>
          </p:nvPr>
        </p:nvSpPr>
        <p:spPr>
          <a:xfrm>
            <a:off x="2640597" y="4857749"/>
            <a:ext cx="5507719" cy="205740"/>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4857749"/>
            <a:ext cx="2133600" cy="205740"/>
          </a:xfrm>
          <a:prstGeom prst="rect">
            <a:avLst/>
          </a:prstGeom>
        </p:spPr>
        <p:txBody>
          <a:bodyPr/>
          <a:lstStyle/>
          <a:p>
            <a:fld id="{D7C3A134-F1C3-464B-BF47-54DC2DE08F52}" type="datetimeFigureOut">
              <a:rPr lang="en-US" smtClean="0"/>
              <a:t>4/11/2019</a:t>
            </a:fld>
            <a:endParaRPr lang="en-US"/>
          </a:p>
        </p:txBody>
      </p:sp>
      <p:sp>
        <p:nvSpPr>
          <p:cNvPr id="6" name="Footer Placeholder 5"/>
          <p:cNvSpPr>
            <a:spLocks noGrp="1"/>
          </p:cNvSpPr>
          <p:nvPr>
            <p:ph type="ftr" sz="quarter" idx="11"/>
          </p:nvPr>
        </p:nvSpPr>
        <p:spPr>
          <a:xfrm>
            <a:off x="2640597" y="4857749"/>
            <a:ext cx="5507719" cy="205740"/>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8204396" y="4857749"/>
            <a:ext cx="733864" cy="205740"/>
          </a:xfrm>
          <a:prstGeom prst="rect">
            <a:avLst/>
          </a:prstGeom>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1" y="0"/>
            <a:ext cx="9143999" cy="1075300"/>
          </a:xfrm>
          <a:prstGeom prst="rect">
            <a:avLst/>
          </a:prstGeom>
          <a:blipFill dpi="0" rotWithShape="1">
            <a:blip r:embed="rId1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ody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extBox 8"/>
          <p:cNvSpPr txBox="1"/>
          <p:nvPr userDrawn="1"/>
        </p:nvSpPr>
        <p:spPr>
          <a:xfrm>
            <a:off x="0" y="4869180"/>
            <a:ext cx="9144000" cy="261610"/>
          </a:xfrm>
          <a:prstGeom prst="rect">
            <a:avLst/>
          </a:prstGeom>
          <a:noFill/>
        </p:spPr>
        <p:txBody>
          <a:bodyPr wrap="square" rtlCol="0">
            <a:spAutoFit/>
          </a:bodyPr>
          <a:lstStyle/>
          <a:p>
            <a:pPr algn="ctr"/>
            <a:r>
              <a:rPr lang="en-US" sz="1100" spc="600" dirty="0" smtClean="0">
                <a:latin typeface="Gotham Book" charset="0"/>
                <a:ea typeface="Gotham Book" charset="0"/>
                <a:cs typeface="Gotham Book" charset="0"/>
              </a:rPr>
              <a:t>THE UNIVERSITY OF NEW MEXICO</a:t>
            </a:r>
            <a:endParaRPr lang="en-US" sz="1100" spc="600" dirty="0">
              <a:latin typeface="Gotham Book" charset="0"/>
              <a:ea typeface="Gotham Book" charset="0"/>
              <a:cs typeface="Gotham Book" charset="0"/>
            </a:endParaRP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72" r:id="rId10"/>
  </p:sldLayoutIdLst>
  <p:txStyles>
    <p:titleStyle>
      <a:lvl1pPr algn="l" rtl="0" eaLnBrk="1" latinLnBrk="0" hangingPunct="1">
        <a:spcBef>
          <a:spcPct val="0"/>
        </a:spcBef>
        <a:buNone/>
        <a:defRPr kumimoji="0" sz="3400" b="1" i="0" kern="1200" spc="0">
          <a:solidFill>
            <a:schemeClr val="bg1"/>
          </a:solidFill>
          <a:effectLst/>
          <a:latin typeface="Vitesse" charset="0"/>
          <a:ea typeface="Vitesse" charset="0"/>
          <a:cs typeface="Vitesse" charset="0"/>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spc="0">
          <a:solidFill>
            <a:schemeClr val="tx2"/>
          </a:solidFill>
          <a:latin typeface="Gotham Book" charset="0"/>
          <a:ea typeface="Gotham Book" charset="0"/>
          <a:cs typeface="Gotham Book" charset="0"/>
        </a:defRPr>
      </a:lvl1pPr>
      <a:lvl2pPr marL="731520" indent="-274320" algn="l" rtl="0" eaLnBrk="1" latinLnBrk="0" hangingPunct="1">
        <a:spcBef>
          <a:spcPct val="20000"/>
        </a:spcBef>
        <a:buClr>
          <a:schemeClr val="accent2"/>
        </a:buClr>
        <a:buSzPct val="90000"/>
        <a:buFont typeface="Wingdings"/>
        <a:buChar char=""/>
        <a:defRPr kumimoji="0" sz="2800" kern="1200" spc="0">
          <a:solidFill>
            <a:schemeClr val="tx1"/>
          </a:solidFill>
          <a:latin typeface="Gotham Book" charset="0"/>
          <a:ea typeface="Gotham Book" charset="0"/>
          <a:cs typeface="Gotham Book" charset="0"/>
        </a:defRPr>
      </a:lvl2pPr>
      <a:lvl3pPr marL="996696" indent="-228600" algn="l" rtl="0" eaLnBrk="1" latinLnBrk="0" hangingPunct="1">
        <a:spcBef>
          <a:spcPct val="20000"/>
        </a:spcBef>
        <a:buClr>
          <a:schemeClr val="accent3"/>
        </a:buClr>
        <a:buFont typeface="Arial"/>
        <a:buChar char="▪"/>
        <a:defRPr kumimoji="0" sz="2400" kern="1200" spc="0">
          <a:solidFill>
            <a:schemeClr val="tx1"/>
          </a:solidFill>
          <a:latin typeface="Gotham Book" charset="0"/>
          <a:ea typeface="Gotham Book" charset="0"/>
          <a:cs typeface="Gotham Book" charset="0"/>
        </a:defRPr>
      </a:lvl3pPr>
      <a:lvl4pPr marL="1216152" indent="-182880" algn="l" rtl="0" eaLnBrk="1" latinLnBrk="0" hangingPunct="1">
        <a:spcBef>
          <a:spcPct val="20000"/>
        </a:spcBef>
        <a:buClr>
          <a:schemeClr val="accent4"/>
        </a:buClr>
        <a:buFont typeface="Arial"/>
        <a:buChar char="▪"/>
        <a:defRPr kumimoji="0" sz="2000" kern="1200" spc="0">
          <a:solidFill>
            <a:schemeClr val="tx1"/>
          </a:solidFill>
          <a:latin typeface="Gotham Book" charset="0"/>
          <a:ea typeface="Gotham Book" charset="0"/>
          <a:cs typeface="Gotham Book" charset="0"/>
        </a:defRPr>
      </a:lvl4pPr>
      <a:lvl5pPr marL="1426464" indent="-182880" algn="l" rtl="0" eaLnBrk="1" latinLnBrk="0" hangingPunct="1">
        <a:spcBef>
          <a:spcPct val="20000"/>
        </a:spcBef>
        <a:buClr>
          <a:schemeClr val="accent5"/>
        </a:buClr>
        <a:buFont typeface="Wingdings 3"/>
        <a:buChar char=""/>
        <a:defRPr kumimoji="0" lang="en-US" sz="2000" kern="1200" spc="0" smtClean="0">
          <a:solidFill>
            <a:schemeClr val="tx1"/>
          </a:solidFill>
          <a:latin typeface="Gotham Book" charset="0"/>
          <a:ea typeface="Gotham Book" charset="0"/>
          <a:cs typeface="Gotham Book"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89722"/>
            <a:ext cx="9144000" cy="1755913"/>
          </a:xfrm>
          <a:prstGeom prst="rect">
            <a:avLst/>
          </a:prstGeom>
          <a:effectLst/>
        </p:spPr>
        <p:txBody>
          <a:bodyPr vert="horz" lIns="91440" tIns="0" rIns="45720" bIns="0" rtlCol="0" anchor="t">
            <a:normAutofit/>
            <a:scene3d>
              <a:camera prst="orthographicFront"/>
              <a:lightRig rig="threePt" dir="t">
                <a:rot lat="0" lon="0" rev="4800000"/>
              </a:lightRig>
            </a:scene3d>
            <a:sp3d prstMaterial="matte"/>
          </a:bodyPr>
          <a:lstStyle>
            <a:lvl1pPr algn="l" rtl="0" eaLnBrk="1" latinLnBrk="0" hangingPunct="1">
              <a:spcBef>
                <a:spcPct val="0"/>
              </a:spcBef>
              <a:buNone/>
              <a:defRPr kumimoji="0" sz="4700" b="1" i="0" kern="1200" spc="0">
                <a:solidFill>
                  <a:schemeClr val="tx1">
                    <a:lumMod val="95000"/>
                  </a:schemeClr>
                </a:solidFill>
                <a:effectLst/>
                <a:latin typeface="Vitesse" charset="0"/>
                <a:ea typeface="Vitesse" charset="0"/>
                <a:cs typeface="Vitesse" charset="0"/>
              </a:defRPr>
            </a:lvl1pPr>
            <a:extLst/>
          </a:lstStyle>
          <a:p>
            <a:pPr algn="ctr"/>
            <a:r>
              <a:rPr lang="en-US" sz="2800" dirty="0" smtClean="0"/>
              <a:t>Challenging Behavior and Disenrollment </a:t>
            </a:r>
            <a:br>
              <a:rPr lang="en-US" sz="2800" dirty="0" smtClean="0"/>
            </a:br>
            <a:r>
              <a:rPr lang="en-US" sz="2800" dirty="0" smtClean="0"/>
              <a:t>in Early Childhood:</a:t>
            </a:r>
            <a:br>
              <a:rPr lang="en-US" sz="2800" dirty="0" smtClean="0"/>
            </a:br>
            <a:r>
              <a:rPr lang="en-US" sz="2800" dirty="0" smtClean="0"/>
              <a:t>Results of a Survey of New Mexico Providers</a:t>
            </a:r>
            <a:endParaRPr lang="en-US" sz="2800" dirty="0"/>
          </a:p>
        </p:txBody>
      </p:sp>
      <p:sp>
        <p:nvSpPr>
          <p:cNvPr id="5" name="Subtitle 2"/>
          <p:cNvSpPr txBox="1">
            <a:spLocks/>
          </p:cNvSpPr>
          <p:nvPr/>
        </p:nvSpPr>
        <p:spPr>
          <a:xfrm>
            <a:off x="424542" y="2179983"/>
            <a:ext cx="8077200" cy="137716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spc="0">
                <a:solidFill>
                  <a:srgbClr val="FFFFFF"/>
                </a:solidFill>
                <a:latin typeface="Gotham Book" charset="0"/>
                <a:ea typeface="Gotham Book" charset="0"/>
                <a:cs typeface="Gotham Book" charset="0"/>
              </a:defRPr>
            </a:lvl1pPr>
            <a:lvl2pPr marL="457200" indent="0" algn="ctr" rtl="0" eaLnBrk="1" latinLnBrk="0" hangingPunct="1">
              <a:spcBef>
                <a:spcPct val="20000"/>
              </a:spcBef>
              <a:buClr>
                <a:schemeClr val="accent2"/>
              </a:buClr>
              <a:buSzPct val="90000"/>
              <a:buFont typeface="Wingdings"/>
              <a:buNone/>
              <a:defRPr kumimoji="0" sz="2800" kern="1200" spc="0">
                <a:solidFill>
                  <a:schemeClr val="tx1">
                    <a:tint val="75000"/>
                  </a:schemeClr>
                </a:solidFill>
                <a:latin typeface="Gotham Book" charset="0"/>
                <a:ea typeface="Gotham Book" charset="0"/>
                <a:cs typeface="Gotham Book" charset="0"/>
              </a:defRPr>
            </a:lvl2pPr>
            <a:lvl3pPr marL="914400" indent="0" algn="ctr" rtl="0" eaLnBrk="1" latinLnBrk="0" hangingPunct="1">
              <a:spcBef>
                <a:spcPct val="20000"/>
              </a:spcBef>
              <a:buClr>
                <a:schemeClr val="accent3"/>
              </a:buClr>
              <a:buFont typeface="Arial"/>
              <a:buNone/>
              <a:defRPr kumimoji="0" sz="2400" kern="1200" spc="0">
                <a:solidFill>
                  <a:schemeClr val="tx1">
                    <a:tint val="75000"/>
                  </a:schemeClr>
                </a:solidFill>
                <a:latin typeface="Gotham Book" charset="0"/>
                <a:ea typeface="Gotham Book" charset="0"/>
                <a:cs typeface="Gotham Book" charset="0"/>
              </a:defRPr>
            </a:lvl3pPr>
            <a:lvl4pPr marL="1371600" indent="0" algn="ctr" rtl="0" eaLnBrk="1" latinLnBrk="0" hangingPunct="1">
              <a:spcBef>
                <a:spcPct val="20000"/>
              </a:spcBef>
              <a:buClr>
                <a:schemeClr val="accent4"/>
              </a:buClr>
              <a:buFont typeface="Arial"/>
              <a:buNone/>
              <a:defRPr kumimoji="0" sz="2000" kern="1200" spc="0">
                <a:solidFill>
                  <a:schemeClr val="tx1">
                    <a:tint val="75000"/>
                  </a:schemeClr>
                </a:solidFill>
                <a:latin typeface="Gotham Book" charset="0"/>
                <a:ea typeface="Gotham Book" charset="0"/>
                <a:cs typeface="Gotham Book" charset="0"/>
              </a:defRPr>
            </a:lvl4pPr>
            <a:lvl5pPr marL="1828800" indent="0" algn="ctr" rtl="0" eaLnBrk="1" latinLnBrk="0" hangingPunct="1">
              <a:spcBef>
                <a:spcPct val="20000"/>
              </a:spcBef>
              <a:buClr>
                <a:schemeClr val="accent5"/>
              </a:buClr>
              <a:buFont typeface="Wingdings 3"/>
              <a:buNone/>
              <a:defRPr kumimoji="0" lang="en-US" sz="2000" kern="1200" spc="0">
                <a:solidFill>
                  <a:schemeClr val="tx1">
                    <a:tint val="75000"/>
                  </a:schemeClr>
                </a:solidFill>
                <a:latin typeface="Gotham Book" charset="0"/>
                <a:ea typeface="Gotham Book" charset="0"/>
                <a:cs typeface="Gotham Book" charset="0"/>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a:r>
              <a:rPr lang="en-US" altLang="en-US" b="1" i="1" dirty="0" smtClean="0"/>
              <a:t>2019 Boys at Risk Conference</a:t>
            </a:r>
          </a:p>
          <a:p>
            <a:pPr algn="ctr"/>
            <a:r>
              <a:rPr lang="en-US" altLang="en-US" b="1" i="1" dirty="0" smtClean="0"/>
              <a:t>Santa Fe, New Mexico</a:t>
            </a:r>
          </a:p>
          <a:p>
            <a:pPr algn="ctr"/>
            <a:r>
              <a:rPr lang="en-US" altLang="en-US" dirty="0" smtClean="0"/>
              <a:t>May 1-3, 2019</a:t>
            </a:r>
            <a:endParaRPr lang="en-US" dirty="0"/>
          </a:p>
        </p:txBody>
      </p:sp>
      <p:pic>
        <p:nvPicPr>
          <p:cNvPr id="6" name="Picture 5"/>
          <p:cNvPicPr>
            <a:picLocks noChangeAspect="1"/>
          </p:cNvPicPr>
          <p:nvPr/>
        </p:nvPicPr>
        <p:blipFill>
          <a:blip r:embed="rId2"/>
          <a:stretch>
            <a:fillRect/>
          </a:stretch>
        </p:blipFill>
        <p:spPr>
          <a:xfrm>
            <a:off x="137541" y="3902048"/>
            <a:ext cx="2654646" cy="892318"/>
          </a:xfrm>
          <a:prstGeom prst="rect">
            <a:avLst/>
          </a:prstGeom>
        </p:spPr>
      </p:pic>
      <p:pic>
        <p:nvPicPr>
          <p:cNvPr id="8" name="Picture 7"/>
          <p:cNvPicPr>
            <a:picLocks noChangeAspect="1"/>
          </p:cNvPicPr>
          <p:nvPr/>
        </p:nvPicPr>
        <p:blipFill>
          <a:blip r:embed="rId3"/>
          <a:stretch>
            <a:fillRect/>
          </a:stretch>
        </p:blipFill>
        <p:spPr>
          <a:xfrm>
            <a:off x="3445324" y="3886912"/>
            <a:ext cx="2003345" cy="910903"/>
          </a:xfrm>
          <a:prstGeom prst="rect">
            <a:avLst/>
          </a:prstGeom>
        </p:spPr>
      </p:pic>
      <p:pic>
        <p:nvPicPr>
          <p:cNvPr id="7" name="73D1A05B-67F8-44EA-BB5C-D2D0143933F9" descr="48B73014-D7A0-400A-AAD1-8FB960EFC463@hsd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51914" y="3784458"/>
            <a:ext cx="1509402" cy="120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58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 Expulsion and Boys</a:t>
            </a:r>
            <a:endParaRPr lang="en-US" dirty="0"/>
          </a:p>
        </p:txBody>
      </p:sp>
      <p:sp>
        <p:nvSpPr>
          <p:cNvPr id="3" name="Content Placeholder 2"/>
          <p:cNvSpPr>
            <a:spLocks noGrp="1"/>
          </p:cNvSpPr>
          <p:nvPr>
            <p:ph idx="1"/>
          </p:nvPr>
        </p:nvSpPr>
        <p:spPr>
          <a:xfrm>
            <a:off x="457200" y="1052769"/>
            <a:ext cx="8229600" cy="3829474"/>
          </a:xfrm>
        </p:spPr>
        <p:txBody>
          <a:bodyPr>
            <a:noAutofit/>
          </a:bodyPr>
          <a:lstStyle/>
          <a:p>
            <a:pPr marL="0" indent="0" algn="ctr">
              <a:lnSpc>
                <a:spcPct val="30000"/>
              </a:lnSpc>
              <a:buNone/>
            </a:pPr>
            <a:endParaRPr lang="en-US" altLang="en-US" sz="2100" dirty="0">
              <a:solidFill>
                <a:schemeClr val="tx1"/>
              </a:solidFill>
            </a:endParaRPr>
          </a:p>
          <a:p>
            <a:pPr marL="0" indent="0">
              <a:lnSpc>
                <a:spcPct val="80000"/>
              </a:lnSpc>
              <a:spcBef>
                <a:spcPct val="0"/>
              </a:spcBef>
            </a:pPr>
            <a:r>
              <a:rPr lang="en-US" altLang="en-US" sz="2100" dirty="0" smtClean="0">
                <a:solidFill>
                  <a:schemeClr val="tx1"/>
                </a:solidFill>
              </a:rPr>
              <a:t>Early childhood expulsion follows the patterns of K-12 expulsion: it disproportionately affects boys, and especially boys of color</a:t>
            </a:r>
          </a:p>
          <a:p>
            <a:pPr marL="0" indent="0">
              <a:lnSpc>
                <a:spcPct val="80000"/>
              </a:lnSpc>
              <a:spcBef>
                <a:spcPct val="0"/>
              </a:spcBef>
            </a:pPr>
            <a:endParaRPr lang="en-US" altLang="en-US" sz="2100" dirty="0" smtClean="0">
              <a:solidFill>
                <a:schemeClr val="tx1"/>
              </a:solidFill>
            </a:endParaRPr>
          </a:p>
          <a:p>
            <a:pPr marL="0" indent="0">
              <a:lnSpc>
                <a:spcPct val="80000"/>
              </a:lnSpc>
              <a:spcBef>
                <a:spcPct val="0"/>
              </a:spcBef>
            </a:pPr>
            <a:r>
              <a:rPr lang="en-US" altLang="en-US" sz="2100" dirty="0" smtClean="0">
                <a:solidFill>
                  <a:schemeClr val="tx1"/>
                </a:solidFill>
              </a:rPr>
              <a:t>Dr. Walter Gilliam found that early childhood educators watch black boys more closely for challenging behaviors, even when no challenging behaviors are present</a:t>
            </a:r>
          </a:p>
          <a:p>
            <a:pPr marL="0" indent="0">
              <a:lnSpc>
                <a:spcPct val="80000"/>
              </a:lnSpc>
              <a:spcBef>
                <a:spcPct val="0"/>
              </a:spcBef>
            </a:pPr>
            <a:endParaRPr lang="en-US" altLang="en-US" sz="2100" dirty="0">
              <a:solidFill>
                <a:schemeClr val="tx1"/>
              </a:solidFill>
            </a:endParaRPr>
          </a:p>
          <a:p>
            <a:pPr marL="0" indent="0">
              <a:lnSpc>
                <a:spcPct val="80000"/>
              </a:lnSpc>
              <a:spcBef>
                <a:spcPct val="0"/>
              </a:spcBef>
            </a:pPr>
            <a:r>
              <a:rPr lang="en-US" altLang="en-US" sz="2100" dirty="0" smtClean="0">
                <a:solidFill>
                  <a:schemeClr val="tx1"/>
                </a:solidFill>
              </a:rPr>
              <a:t>Gilliam’s work identifies three main risk factors (“3 </a:t>
            </a:r>
            <a:r>
              <a:rPr lang="en-US" altLang="en-US" sz="2100" dirty="0" err="1" smtClean="0">
                <a:solidFill>
                  <a:schemeClr val="tx1"/>
                </a:solidFill>
              </a:rPr>
              <a:t>Bs</a:t>
            </a:r>
            <a:r>
              <a:rPr lang="en-US" altLang="en-US" sz="2100" dirty="0" smtClean="0">
                <a:solidFill>
                  <a:schemeClr val="tx1"/>
                </a:solidFill>
              </a:rPr>
              <a:t>”) for being expelled in early childhood: Being a </a:t>
            </a:r>
            <a:r>
              <a:rPr lang="en-US" altLang="en-US" sz="2100" b="1" dirty="0" smtClean="0">
                <a:solidFill>
                  <a:schemeClr val="tx1"/>
                </a:solidFill>
              </a:rPr>
              <a:t>boy, black, or big </a:t>
            </a:r>
            <a:r>
              <a:rPr lang="en-US" altLang="en-US" sz="2100" dirty="0" smtClean="0">
                <a:solidFill>
                  <a:schemeClr val="tx1"/>
                </a:solidFill>
              </a:rPr>
              <a:t>compared to other children in the classroom</a:t>
            </a:r>
            <a:endParaRPr lang="en-US" altLang="en-US" sz="2100" dirty="0">
              <a:solidFill>
                <a:srgbClr val="AA0530"/>
              </a:solidFill>
            </a:endParaRPr>
          </a:p>
          <a:p>
            <a:pPr marL="0" indent="0">
              <a:lnSpc>
                <a:spcPct val="30000"/>
              </a:lnSpc>
            </a:pPr>
            <a:endParaRPr lang="en-US" altLang="en-US" sz="2100" dirty="0">
              <a:solidFill>
                <a:schemeClr val="tx1"/>
              </a:solidFill>
            </a:endParaRPr>
          </a:p>
          <a:p>
            <a:pPr marL="0" indent="0">
              <a:lnSpc>
                <a:spcPct val="30000"/>
              </a:lnSpc>
            </a:pPr>
            <a:endParaRPr lang="en-US" altLang="en-US" sz="2100" dirty="0" smtClean="0">
              <a:solidFill>
                <a:schemeClr val="tx1"/>
              </a:solidFill>
            </a:endParaRPr>
          </a:p>
          <a:p>
            <a:pPr lvl="1">
              <a:lnSpc>
                <a:spcPct val="30000"/>
              </a:lnSpc>
              <a:buNone/>
            </a:pPr>
            <a:r>
              <a:rPr lang="en-US" altLang="en-US" sz="2100" dirty="0" smtClean="0"/>
              <a:t> </a:t>
            </a:r>
            <a:endParaRPr lang="en-US" altLang="en-US" sz="2100" dirty="0"/>
          </a:p>
          <a:p>
            <a:pPr lvl="1">
              <a:lnSpc>
                <a:spcPct val="30000"/>
              </a:lnSpc>
              <a:buNone/>
            </a:pPr>
            <a:endParaRPr lang="en-US" altLang="en-US" sz="2100" dirty="0"/>
          </a:p>
          <a:p>
            <a:endParaRPr lang="en-US" sz="2100" dirty="0"/>
          </a:p>
        </p:txBody>
      </p:sp>
    </p:spTree>
    <p:extLst>
      <p:ext uri="{BB962C8B-B14F-4D97-AF65-F5344CB8AC3E}">
        <p14:creationId xmlns:p14="http://schemas.microsoft.com/office/powerpoint/2010/main" val="1641696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Guidance</a:t>
            </a:r>
            <a:endParaRPr lang="en-US" dirty="0"/>
          </a:p>
        </p:txBody>
      </p:sp>
      <p:sp>
        <p:nvSpPr>
          <p:cNvPr id="3" name="Content Placeholder 2"/>
          <p:cNvSpPr>
            <a:spLocks noGrp="1"/>
          </p:cNvSpPr>
          <p:nvPr>
            <p:ph idx="1"/>
          </p:nvPr>
        </p:nvSpPr>
        <p:spPr>
          <a:xfrm>
            <a:off x="457200" y="1483344"/>
            <a:ext cx="8229600" cy="3469207"/>
          </a:xfrm>
        </p:spPr>
        <p:txBody>
          <a:bodyPr>
            <a:normAutofit/>
          </a:bodyPr>
          <a:lstStyle/>
          <a:p>
            <a:pPr>
              <a:spcBef>
                <a:spcPct val="0"/>
              </a:spcBef>
              <a:defRPr/>
            </a:pPr>
            <a:r>
              <a:rPr lang="en-US" altLang="en-US" sz="2800" dirty="0" smtClean="0">
                <a:solidFill>
                  <a:schemeClr val="tx1"/>
                </a:solidFill>
                <a:cs typeface="ＭＳ Ｐゴシック" charset="0"/>
              </a:rPr>
              <a:t>Head </a:t>
            </a:r>
            <a:r>
              <a:rPr lang="en-US" altLang="en-US" sz="2800" dirty="0">
                <a:solidFill>
                  <a:schemeClr val="tx1"/>
                </a:solidFill>
                <a:cs typeface="ＭＳ Ｐゴシック" charset="0"/>
              </a:rPr>
              <a:t>Start and Early Head Start prohibit expulsion</a:t>
            </a:r>
          </a:p>
          <a:p>
            <a:pPr marL="0" indent="0">
              <a:spcBef>
                <a:spcPct val="0"/>
              </a:spcBef>
              <a:buNone/>
              <a:defRPr/>
            </a:pPr>
            <a:endParaRPr lang="en-US" altLang="en-US" sz="2800" dirty="0">
              <a:solidFill>
                <a:schemeClr val="tx1"/>
              </a:solidFill>
              <a:cs typeface="ＭＳ Ｐゴシック" charset="0"/>
            </a:endParaRPr>
          </a:p>
          <a:p>
            <a:pPr>
              <a:spcBef>
                <a:spcPct val="0"/>
              </a:spcBef>
              <a:defRPr/>
            </a:pPr>
            <a:r>
              <a:rPr lang="en-US" altLang="en-US" sz="2800" dirty="0">
                <a:solidFill>
                  <a:schemeClr val="tx1"/>
                </a:solidFill>
                <a:cs typeface="ＭＳ Ｐゴシック" charset="0"/>
              </a:rPr>
              <a:t>Child Care Development Block Grant (CCDBG) </a:t>
            </a:r>
          </a:p>
          <a:p>
            <a:pPr lvl="1">
              <a:spcBef>
                <a:spcPct val="0"/>
              </a:spcBef>
              <a:spcAft>
                <a:spcPct val="0"/>
              </a:spcAft>
              <a:defRPr/>
            </a:pPr>
            <a:r>
              <a:rPr lang="en-US" altLang="en-US" dirty="0"/>
              <a:t>States </a:t>
            </a:r>
            <a:r>
              <a:rPr lang="en-US" altLang="en-US" dirty="0" smtClean="0"/>
              <a:t>advised</a:t>
            </a:r>
            <a:r>
              <a:rPr lang="en-US" altLang="en-US" dirty="0" smtClean="0"/>
              <a:t> </a:t>
            </a:r>
            <a:r>
              <a:rPr lang="en-US" altLang="en-US" dirty="0"/>
              <a:t>to develop expulsion policies</a:t>
            </a:r>
          </a:p>
          <a:p>
            <a:pPr marL="0" indent="0">
              <a:buNone/>
              <a:defRPr/>
            </a:pPr>
            <a:endParaRPr lang="en-US" altLang="en-US" sz="2600" dirty="0">
              <a:solidFill>
                <a:schemeClr val="tx1"/>
              </a:solidFill>
              <a:cs typeface="ＭＳ Ｐゴシック" charset="0"/>
            </a:endParaRPr>
          </a:p>
          <a:p>
            <a:pPr>
              <a:defRPr/>
            </a:pPr>
            <a:endParaRPr lang="en-US" altLang="en-US" dirty="0">
              <a:solidFill>
                <a:schemeClr val="tx1"/>
              </a:solidFill>
              <a:cs typeface="ＭＳ Ｐゴシック" charset="0"/>
            </a:endParaRPr>
          </a:p>
          <a:p>
            <a:pPr>
              <a:defRPr/>
            </a:pPr>
            <a:endParaRPr lang="en-US" altLang="en-US" dirty="0">
              <a:cs typeface="ＭＳ Ｐゴシック" charset="0"/>
            </a:endParaRPr>
          </a:p>
          <a:p>
            <a:endParaRPr lang="en-US" dirty="0"/>
          </a:p>
        </p:txBody>
      </p:sp>
    </p:spTree>
    <p:extLst>
      <p:ext uri="{BB962C8B-B14F-4D97-AF65-F5344CB8AC3E}">
        <p14:creationId xmlns:p14="http://schemas.microsoft.com/office/powerpoint/2010/main" val="412832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Efforts</a:t>
            </a:r>
            <a:endParaRPr lang="en-US" dirty="0"/>
          </a:p>
        </p:txBody>
      </p:sp>
      <p:sp>
        <p:nvSpPr>
          <p:cNvPr id="3" name="Content Placeholder 2"/>
          <p:cNvSpPr>
            <a:spLocks noGrp="1"/>
          </p:cNvSpPr>
          <p:nvPr>
            <p:ph idx="1"/>
          </p:nvPr>
        </p:nvSpPr>
        <p:spPr/>
        <p:txBody>
          <a:bodyPr>
            <a:normAutofit/>
          </a:bodyPr>
          <a:lstStyle/>
          <a:p>
            <a:pPr>
              <a:spcAft>
                <a:spcPts val="800"/>
              </a:spcAft>
            </a:pPr>
            <a:r>
              <a:rPr lang="en-US" altLang="en-US" sz="2800" dirty="0">
                <a:solidFill>
                  <a:schemeClr val="tx1"/>
                </a:solidFill>
              </a:rPr>
              <a:t>U.S. Department of Education guidelines limit use of restraint and seclusion (2014) </a:t>
            </a:r>
          </a:p>
          <a:p>
            <a:pPr>
              <a:spcAft>
                <a:spcPts val="800"/>
              </a:spcAft>
            </a:pPr>
            <a:r>
              <a:rPr lang="en-US" altLang="en-US" sz="2800" dirty="0">
                <a:solidFill>
                  <a:schemeClr val="tx1"/>
                </a:solidFill>
              </a:rPr>
              <a:t>U.S. Department of Education and U.S. Department of Health &amp; Human Services Policy Statement limit the practice of expulsion and suspension of young children (2014)</a:t>
            </a:r>
          </a:p>
          <a:p>
            <a:pPr>
              <a:spcAft>
                <a:spcPts val="800"/>
              </a:spcAft>
            </a:pPr>
            <a:endParaRPr lang="en-US" altLang="en-US" sz="2800" dirty="0"/>
          </a:p>
          <a:p>
            <a:pPr>
              <a:spcAft>
                <a:spcPts val="800"/>
              </a:spcAft>
            </a:pPr>
            <a:endParaRPr lang="en-US" sz="2800" dirty="0"/>
          </a:p>
        </p:txBody>
      </p:sp>
    </p:spTree>
    <p:extLst>
      <p:ext uri="{BB962C8B-B14F-4D97-AF65-F5344CB8AC3E}">
        <p14:creationId xmlns:p14="http://schemas.microsoft.com/office/powerpoint/2010/main" val="2099607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Efforts</a:t>
            </a:r>
            <a:endParaRPr lang="en-US" dirty="0"/>
          </a:p>
        </p:txBody>
      </p:sp>
      <p:sp>
        <p:nvSpPr>
          <p:cNvPr id="3" name="Content Placeholder 2"/>
          <p:cNvSpPr>
            <a:spLocks noGrp="1"/>
          </p:cNvSpPr>
          <p:nvPr>
            <p:ph idx="1"/>
          </p:nvPr>
        </p:nvSpPr>
        <p:spPr>
          <a:xfrm>
            <a:off x="291548" y="1195280"/>
            <a:ext cx="8229600" cy="3694772"/>
          </a:xfrm>
        </p:spPr>
        <p:txBody>
          <a:bodyPr>
            <a:noAutofit/>
          </a:bodyPr>
          <a:lstStyle/>
          <a:p>
            <a:pPr>
              <a:lnSpc>
                <a:spcPct val="120000"/>
              </a:lnSpc>
            </a:pPr>
            <a:r>
              <a:rPr lang="en-US" altLang="en-US" sz="1500" dirty="0" smtClean="0">
                <a:solidFill>
                  <a:schemeClr val="tx1"/>
                </a:solidFill>
              </a:rPr>
              <a:t>State </a:t>
            </a:r>
            <a:r>
              <a:rPr lang="en-US" altLang="en-US" sz="1500" dirty="0">
                <a:solidFill>
                  <a:schemeClr val="tx1"/>
                </a:solidFill>
              </a:rPr>
              <a:t>Legislation to Prohibit Expulsion:  Arkansas, Connecticut, Illinois, Maryland, Pennsylvania, and </a:t>
            </a:r>
            <a:r>
              <a:rPr lang="en-US" altLang="en-US" sz="1500" dirty="0" smtClean="0">
                <a:solidFill>
                  <a:schemeClr val="tx1"/>
                </a:solidFill>
              </a:rPr>
              <a:t>Tennessee</a:t>
            </a:r>
          </a:p>
          <a:p>
            <a:pPr>
              <a:lnSpc>
                <a:spcPct val="120000"/>
              </a:lnSpc>
            </a:pPr>
            <a:endParaRPr lang="en-US" altLang="en-US" sz="1500" dirty="0">
              <a:solidFill>
                <a:schemeClr val="tx1"/>
              </a:solidFill>
            </a:endParaRPr>
          </a:p>
          <a:p>
            <a:pPr>
              <a:lnSpc>
                <a:spcPct val="120000"/>
              </a:lnSpc>
            </a:pPr>
            <a:r>
              <a:rPr lang="en-US" altLang="en-US" sz="1500" dirty="0">
                <a:solidFill>
                  <a:schemeClr val="tx1"/>
                </a:solidFill>
              </a:rPr>
              <a:t>School </a:t>
            </a:r>
            <a:r>
              <a:rPr lang="en-US" altLang="en-US" sz="1500" dirty="0" smtClean="0">
                <a:solidFill>
                  <a:schemeClr val="tx1"/>
                </a:solidFill>
              </a:rPr>
              <a:t>District </a:t>
            </a:r>
            <a:r>
              <a:rPr lang="en-US" altLang="en-US" sz="1500" dirty="0">
                <a:solidFill>
                  <a:schemeClr val="tx1"/>
                </a:solidFill>
              </a:rPr>
              <a:t>Policies to Prohibit Expulsion:  Austin, Chicago, Dallas, Denver, El Paso, Houston, Minneapolis, and New York </a:t>
            </a:r>
            <a:r>
              <a:rPr lang="en-US" altLang="en-US" sz="1500" dirty="0" smtClean="0">
                <a:solidFill>
                  <a:schemeClr val="tx1"/>
                </a:solidFill>
              </a:rPr>
              <a:t>City</a:t>
            </a:r>
          </a:p>
          <a:p>
            <a:pPr>
              <a:lnSpc>
                <a:spcPct val="120000"/>
              </a:lnSpc>
            </a:pPr>
            <a:endParaRPr lang="en-US" altLang="en-US" sz="1500" dirty="0">
              <a:solidFill>
                <a:schemeClr val="tx1"/>
              </a:solidFill>
            </a:endParaRPr>
          </a:p>
          <a:p>
            <a:pPr>
              <a:lnSpc>
                <a:spcPct val="120000"/>
              </a:lnSpc>
            </a:pPr>
            <a:r>
              <a:rPr lang="en-US" altLang="en-US" sz="1500" dirty="0">
                <a:solidFill>
                  <a:schemeClr val="tx1"/>
                </a:solidFill>
              </a:rPr>
              <a:t>Other efforts:</a:t>
            </a:r>
          </a:p>
          <a:p>
            <a:pPr lvl="1">
              <a:lnSpc>
                <a:spcPct val="120000"/>
              </a:lnSpc>
            </a:pPr>
            <a:r>
              <a:rPr lang="en-US" altLang="en-US" sz="1500" dirty="0"/>
              <a:t>Measures to be taken before exclusion</a:t>
            </a:r>
          </a:p>
          <a:p>
            <a:pPr lvl="1">
              <a:lnSpc>
                <a:spcPct val="120000"/>
              </a:lnSpc>
            </a:pPr>
            <a:r>
              <a:rPr lang="en-US" altLang="en-US" sz="1500" dirty="0"/>
              <a:t>Prevention-based mental health consultation</a:t>
            </a:r>
          </a:p>
          <a:p>
            <a:pPr lvl="1"/>
            <a:r>
              <a:rPr lang="en-US" altLang="en-US" sz="1500" dirty="0"/>
              <a:t>Supportive interventions when behaviors arise: mental health consultation</a:t>
            </a:r>
          </a:p>
          <a:p>
            <a:pPr lvl="1">
              <a:lnSpc>
                <a:spcPct val="120000"/>
              </a:lnSpc>
            </a:pPr>
            <a:r>
              <a:rPr lang="en-US" altLang="en-US" sz="1500" dirty="0"/>
              <a:t>Technical assistance hotline</a:t>
            </a:r>
          </a:p>
          <a:p>
            <a:pPr lvl="1">
              <a:lnSpc>
                <a:spcPct val="120000"/>
              </a:lnSpc>
            </a:pPr>
            <a:r>
              <a:rPr lang="en-US" altLang="en-US" sz="1500" dirty="0"/>
              <a:t>Tracking systems</a:t>
            </a:r>
          </a:p>
          <a:p>
            <a:pPr lvl="1">
              <a:lnSpc>
                <a:spcPct val="120000"/>
              </a:lnSpc>
            </a:pPr>
            <a:endParaRPr lang="en-US" altLang="en-US" sz="1500" dirty="0"/>
          </a:p>
          <a:p>
            <a:pPr lvl="1">
              <a:lnSpc>
                <a:spcPct val="120000"/>
              </a:lnSpc>
            </a:pPr>
            <a:endParaRPr lang="en-US" altLang="en-US" sz="1500" dirty="0"/>
          </a:p>
          <a:p>
            <a:pPr>
              <a:lnSpc>
                <a:spcPct val="120000"/>
              </a:lnSpc>
            </a:pPr>
            <a:endParaRPr lang="en-US" altLang="en-US" sz="1500" dirty="0"/>
          </a:p>
          <a:p>
            <a:pPr>
              <a:lnSpc>
                <a:spcPct val="120000"/>
              </a:lnSpc>
            </a:pPr>
            <a:endParaRPr lang="en-US" sz="1500" dirty="0"/>
          </a:p>
        </p:txBody>
      </p:sp>
    </p:spTree>
    <p:extLst>
      <p:ext uri="{BB962C8B-B14F-4D97-AF65-F5344CB8AC3E}">
        <p14:creationId xmlns:p14="http://schemas.microsoft.com/office/powerpoint/2010/main" val="3141445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 Regulations</a:t>
            </a:r>
            <a:endParaRPr lang="en-US" dirty="0"/>
          </a:p>
        </p:txBody>
      </p:sp>
      <p:sp>
        <p:nvSpPr>
          <p:cNvPr id="3" name="Content Placeholder 2"/>
          <p:cNvSpPr>
            <a:spLocks noGrp="1"/>
          </p:cNvSpPr>
          <p:nvPr>
            <p:ph idx="1"/>
          </p:nvPr>
        </p:nvSpPr>
        <p:spPr/>
        <p:txBody>
          <a:bodyPr>
            <a:normAutofit/>
          </a:bodyPr>
          <a:lstStyle/>
          <a:p>
            <a:pPr lvl="0">
              <a:lnSpc>
                <a:spcPct val="120000"/>
              </a:lnSpc>
              <a:buClr>
                <a:srgbClr val="AA0530"/>
              </a:buClr>
            </a:pPr>
            <a:r>
              <a:rPr lang="en-US" altLang="en-US" sz="1600" dirty="0" smtClean="0">
                <a:solidFill>
                  <a:srgbClr val="AA0530"/>
                </a:solidFill>
              </a:rPr>
              <a:t>Children in child care centers, out of </a:t>
            </a:r>
            <a:r>
              <a:rPr lang="en-US" altLang="en-US" sz="1600" dirty="0">
                <a:solidFill>
                  <a:srgbClr val="AA0530"/>
                </a:solidFill>
              </a:rPr>
              <a:t>home care, and </a:t>
            </a:r>
            <a:r>
              <a:rPr lang="en-US" altLang="en-US" sz="1600" dirty="0" smtClean="0">
                <a:solidFill>
                  <a:srgbClr val="AA0530"/>
                </a:solidFill>
              </a:rPr>
              <a:t>out of school time care shall receive positive discipline. </a:t>
            </a:r>
            <a:r>
              <a:rPr lang="en-US" altLang="en-US" sz="1600" dirty="0" err="1" smtClean="0">
                <a:solidFill>
                  <a:srgbClr val="AA0530"/>
                </a:solidFill>
              </a:rPr>
              <a:t>NMAC</a:t>
            </a:r>
            <a:r>
              <a:rPr lang="en-US" altLang="en-US" sz="1600" dirty="0" smtClean="0">
                <a:solidFill>
                  <a:srgbClr val="AA0530"/>
                </a:solidFill>
              </a:rPr>
              <a:t> 8.16.2</a:t>
            </a:r>
          </a:p>
          <a:p>
            <a:pPr lvl="0">
              <a:lnSpc>
                <a:spcPct val="120000"/>
              </a:lnSpc>
              <a:buClr>
                <a:srgbClr val="AA0530"/>
              </a:buClr>
            </a:pPr>
            <a:r>
              <a:rPr lang="en-US" altLang="en-US" sz="1600" dirty="0" smtClean="0">
                <a:solidFill>
                  <a:srgbClr val="AA0530"/>
                </a:solidFill>
              </a:rPr>
              <a:t>The following practices are prohibited:</a:t>
            </a:r>
          </a:p>
          <a:p>
            <a:pPr lvl="1">
              <a:lnSpc>
                <a:spcPct val="120000"/>
              </a:lnSpc>
              <a:buClr>
                <a:srgbClr val="AA0530"/>
              </a:buClr>
            </a:pPr>
            <a:r>
              <a:rPr lang="en-US" altLang="en-US" sz="1600" dirty="0" smtClean="0">
                <a:solidFill>
                  <a:srgbClr val="AA0530"/>
                </a:solidFill>
              </a:rPr>
              <a:t>(a) physical </a:t>
            </a:r>
            <a:r>
              <a:rPr lang="en-US" altLang="en-US" sz="1600" dirty="0">
                <a:solidFill>
                  <a:srgbClr val="AA0530"/>
                </a:solidFill>
              </a:rPr>
              <a:t>punishment of any type, including shaking, biting, hitting, pinching or putting anything on or in a child's mouth;</a:t>
            </a:r>
          </a:p>
          <a:p>
            <a:pPr lvl="1">
              <a:lnSpc>
                <a:spcPct val="120000"/>
              </a:lnSpc>
              <a:buClr>
                <a:srgbClr val="AA0530"/>
              </a:buClr>
            </a:pPr>
            <a:r>
              <a:rPr lang="en-US" altLang="en-US" sz="1600" dirty="0">
                <a:solidFill>
                  <a:srgbClr val="AA0530"/>
                </a:solidFill>
              </a:rPr>
              <a:t>(b) withdrawal of food, rest, bathroom access, or outdoor activities;</a:t>
            </a:r>
          </a:p>
          <a:p>
            <a:pPr lvl="1">
              <a:lnSpc>
                <a:spcPct val="120000"/>
              </a:lnSpc>
              <a:buClr>
                <a:srgbClr val="AA0530"/>
              </a:buClr>
            </a:pPr>
            <a:r>
              <a:rPr lang="en-US" altLang="en-US" sz="1600" dirty="0">
                <a:solidFill>
                  <a:srgbClr val="AA0530"/>
                </a:solidFill>
              </a:rPr>
              <a:t>(c) abusive or profane language, including yelling;</a:t>
            </a:r>
          </a:p>
          <a:p>
            <a:pPr lvl="1">
              <a:lnSpc>
                <a:spcPct val="120000"/>
              </a:lnSpc>
              <a:buClr>
                <a:srgbClr val="AA0530"/>
              </a:buClr>
            </a:pPr>
            <a:r>
              <a:rPr lang="en-US" altLang="en-US" sz="1600" dirty="0">
                <a:solidFill>
                  <a:srgbClr val="AA0530"/>
                </a:solidFill>
              </a:rPr>
              <a:t>(d) any form of public or private humiliation, including threats of physical punishment; or</a:t>
            </a:r>
          </a:p>
          <a:p>
            <a:pPr lvl="1">
              <a:lnSpc>
                <a:spcPct val="120000"/>
              </a:lnSpc>
              <a:buClr>
                <a:srgbClr val="AA0530"/>
              </a:buClr>
            </a:pPr>
            <a:r>
              <a:rPr lang="en-US" altLang="en-US" sz="1600" dirty="0">
                <a:solidFill>
                  <a:srgbClr val="AA0530"/>
                </a:solidFill>
              </a:rPr>
              <a:t>(e) unsupervised separation</a:t>
            </a:r>
            <a:r>
              <a:rPr lang="en-US" altLang="en-US" sz="1600" dirty="0" smtClean="0">
                <a:solidFill>
                  <a:srgbClr val="AA0530"/>
                </a:solidFill>
              </a:rPr>
              <a:t>.</a:t>
            </a:r>
            <a:endParaRPr lang="en-US" altLang="en-US" sz="1600" dirty="0">
              <a:solidFill>
                <a:srgbClr val="AA0530"/>
              </a:solidFill>
            </a:endParaRPr>
          </a:p>
        </p:txBody>
      </p:sp>
    </p:spTree>
    <p:extLst>
      <p:ext uri="{BB962C8B-B14F-4D97-AF65-F5344CB8AC3E}">
        <p14:creationId xmlns:p14="http://schemas.microsoft.com/office/powerpoint/2010/main" val="362537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 Data</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altLang="en-US" sz="2400" dirty="0">
                <a:solidFill>
                  <a:schemeClr val="tx1"/>
                </a:solidFill>
              </a:rPr>
              <a:t>2005 Yale study</a:t>
            </a:r>
            <a:r>
              <a:rPr lang="en-US" altLang="en-US" sz="2400" dirty="0" smtClean="0">
                <a:solidFill>
                  <a:schemeClr val="tx1"/>
                </a:solidFill>
              </a:rPr>
              <a:t>: estimated exclusion rates for all 50 states. </a:t>
            </a:r>
            <a:r>
              <a:rPr lang="en-US" altLang="en-US" sz="2400" dirty="0">
                <a:solidFill>
                  <a:schemeClr val="tx1"/>
                </a:solidFill>
              </a:rPr>
              <a:t>NM </a:t>
            </a:r>
            <a:r>
              <a:rPr lang="en-US" altLang="en-US" sz="2400" dirty="0" smtClean="0">
                <a:solidFill>
                  <a:schemeClr val="tx1"/>
                </a:solidFill>
              </a:rPr>
              <a:t>ranked worst </a:t>
            </a:r>
            <a:r>
              <a:rPr lang="en-US" altLang="en-US" sz="2400" dirty="0">
                <a:solidFill>
                  <a:schemeClr val="tx1"/>
                </a:solidFill>
              </a:rPr>
              <a:t>in the nation for preschool </a:t>
            </a:r>
            <a:r>
              <a:rPr lang="en-US" altLang="en-US" sz="2400" dirty="0" smtClean="0">
                <a:solidFill>
                  <a:schemeClr val="tx1"/>
                </a:solidFill>
              </a:rPr>
              <a:t>discipline (21 </a:t>
            </a:r>
            <a:r>
              <a:rPr lang="en-US" altLang="en-US" sz="2400" dirty="0" err="1" smtClean="0">
                <a:solidFill>
                  <a:schemeClr val="tx1"/>
                </a:solidFill>
              </a:rPr>
              <a:t>PreK</a:t>
            </a:r>
            <a:r>
              <a:rPr lang="en-US" altLang="en-US" sz="2400" dirty="0" smtClean="0">
                <a:solidFill>
                  <a:schemeClr val="tx1"/>
                </a:solidFill>
              </a:rPr>
              <a:t> expulsions / 1000). Estimated </a:t>
            </a:r>
            <a:r>
              <a:rPr lang="en-US" altLang="en-US" sz="2400" dirty="0" err="1" smtClean="0">
                <a:solidFill>
                  <a:schemeClr val="tx1"/>
                </a:solidFill>
              </a:rPr>
              <a:t>PreK</a:t>
            </a:r>
            <a:r>
              <a:rPr lang="en-US" altLang="en-US" sz="2400" dirty="0" smtClean="0">
                <a:solidFill>
                  <a:schemeClr val="tx1"/>
                </a:solidFill>
              </a:rPr>
              <a:t> rate was 14x the K-12 rate</a:t>
            </a:r>
          </a:p>
          <a:p>
            <a:pPr>
              <a:spcAft>
                <a:spcPts val="600"/>
              </a:spcAft>
            </a:pPr>
            <a:endParaRPr lang="en-US" altLang="en-US" sz="2400" dirty="0">
              <a:solidFill>
                <a:schemeClr val="tx1"/>
              </a:solidFill>
            </a:endParaRPr>
          </a:p>
          <a:p>
            <a:pPr>
              <a:spcAft>
                <a:spcPts val="600"/>
              </a:spcAft>
            </a:pPr>
            <a:r>
              <a:rPr lang="en-US" altLang="en-US" sz="2400" dirty="0">
                <a:solidFill>
                  <a:schemeClr val="tx1"/>
                </a:solidFill>
              </a:rPr>
              <a:t>2014 Federal data indicates that students of color are retained in kindergarten at levels disproportionate to their peers:</a:t>
            </a:r>
          </a:p>
          <a:p>
            <a:pPr lvl="1">
              <a:spcAft>
                <a:spcPts val="600"/>
              </a:spcAft>
            </a:pPr>
            <a:r>
              <a:rPr lang="en-US" altLang="en-US" sz="2000" dirty="0"/>
              <a:t>4% of preschool students overall are retained in NM.</a:t>
            </a:r>
          </a:p>
          <a:p>
            <a:pPr lvl="1">
              <a:spcAft>
                <a:spcPts val="600"/>
              </a:spcAft>
            </a:pPr>
            <a:r>
              <a:rPr lang="en-US" altLang="en-US" sz="2000" dirty="0"/>
              <a:t>5% of African American children are retained</a:t>
            </a:r>
          </a:p>
          <a:p>
            <a:pPr lvl="1">
              <a:spcAft>
                <a:spcPts val="600"/>
              </a:spcAft>
            </a:pPr>
            <a:r>
              <a:rPr lang="en-US" altLang="en-US" sz="2000" dirty="0"/>
              <a:t>6% of Native American children are retained</a:t>
            </a:r>
          </a:p>
          <a:p>
            <a:pPr lvl="1">
              <a:spcAft>
                <a:spcPts val="600"/>
              </a:spcAft>
            </a:pPr>
            <a:endParaRPr lang="en-US" altLang="en-US" dirty="0"/>
          </a:p>
          <a:p>
            <a:pPr>
              <a:spcAft>
                <a:spcPts val="600"/>
              </a:spcAft>
            </a:pPr>
            <a:endParaRPr lang="en-US" dirty="0">
              <a:solidFill>
                <a:schemeClr val="tx1"/>
              </a:solidFill>
            </a:endParaRPr>
          </a:p>
        </p:txBody>
      </p:sp>
    </p:spTree>
    <p:extLst>
      <p:ext uri="{BB962C8B-B14F-4D97-AF65-F5344CB8AC3E}">
        <p14:creationId xmlns:p14="http://schemas.microsoft.com/office/powerpoint/2010/main" val="4129271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Survey</a:t>
            </a:r>
            <a:endParaRPr lang="en-US" dirty="0"/>
          </a:p>
        </p:txBody>
      </p:sp>
      <p:sp>
        <p:nvSpPr>
          <p:cNvPr id="3" name="Content Placeholder 2"/>
          <p:cNvSpPr>
            <a:spLocks noGrp="1"/>
          </p:cNvSpPr>
          <p:nvPr>
            <p:ph idx="1"/>
          </p:nvPr>
        </p:nvSpPr>
        <p:spPr/>
        <p:txBody>
          <a:bodyPr>
            <a:normAutofit/>
          </a:bodyPr>
          <a:lstStyle/>
          <a:p>
            <a:pPr marL="461772" lvl="1" indent="-342900">
              <a:spcBef>
                <a:spcPts val="0"/>
              </a:spcBef>
              <a:buClr>
                <a:schemeClr val="accent1"/>
              </a:buClr>
              <a:buSzPct val="80000"/>
            </a:pPr>
            <a:r>
              <a:rPr lang="en-US" sz="2500" dirty="0" smtClean="0"/>
              <a:t>Survey of Early Childhood Educators</a:t>
            </a:r>
          </a:p>
          <a:p>
            <a:pPr marL="461772" lvl="1" indent="-342900">
              <a:spcBef>
                <a:spcPts val="0"/>
              </a:spcBef>
              <a:buClr>
                <a:schemeClr val="accent1"/>
              </a:buClr>
              <a:buSzPct val="80000"/>
            </a:pPr>
            <a:r>
              <a:rPr lang="en-US" sz="2500" dirty="0" smtClean="0"/>
              <a:t>Assistance from Columbia University Team</a:t>
            </a:r>
          </a:p>
          <a:p>
            <a:pPr marL="461772" lvl="1" indent="-342900">
              <a:spcBef>
                <a:spcPts val="0"/>
              </a:spcBef>
              <a:buClr>
                <a:schemeClr val="accent1"/>
              </a:buClr>
              <a:buSzPct val="80000"/>
            </a:pPr>
            <a:r>
              <a:rPr lang="en-US" sz="2500" dirty="0" smtClean="0"/>
              <a:t>Emailed Survey</a:t>
            </a:r>
          </a:p>
          <a:p>
            <a:pPr marL="461772" lvl="1" indent="-342900">
              <a:spcBef>
                <a:spcPts val="0"/>
              </a:spcBef>
              <a:buClr>
                <a:schemeClr val="accent1"/>
              </a:buClr>
              <a:buSzPct val="80000"/>
            </a:pPr>
            <a:r>
              <a:rPr lang="en-US" sz="2500" dirty="0" smtClean="0"/>
              <a:t>Survey Open May 15</a:t>
            </a:r>
            <a:r>
              <a:rPr lang="en-US" sz="2500" baseline="30000" dirty="0" smtClean="0"/>
              <a:t>th</a:t>
            </a:r>
            <a:r>
              <a:rPr lang="en-US" sz="2500" dirty="0" smtClean="0"/>
              <a:t>-July 16</a:t>
            </a:r>
            <a:r>
              <a:rPr lang="en-US" sz="2500" baseline="30000" dirty="0" smtClean="0"/>
              <a:t>th</a:t>
            </a:r>
            <a:r>
              <a:rPr lang="en-US" sz="2500" dirty="0" smtClean="0"/>
              <a:t>, 2018</a:t>
            </a:r>
          </a:p>
          <a:p>
            <a:pPr marL="461772" lvl="1" indent="-342900">
              <a:spcBef>
                <a:spcPts val="0"/>
              </a:spcBef>
              <a:buClr>
                <a:schemeClr val="accent1"/>
              </a:buClr>
              <a:buSzPct val="80000"/>
            </a:pPr>
            <a:r>
              <a:rPr lang="en-US" sz="2500" dirty="0" smtClean="0"/>
              <a:t>Used Informal Networks, Stakeholders to Circulate</a:t>
            </a:r>
          </a:p>
          <a:p>
            <a:pPr marL="461772" lvl="1" indent="-342900">
              <a:spcBef>
                <a:spcPts val="0"/>
              </a:spcBef>
              <a:buClr>
                <a:schemeClr val="accent1"/>
              </a:buClr>
              <a:buSzPct val="80000"/>
            </a:pPr>
            <a:r>
              <a:rPr lang="en-US" sz="2500" dirty="0" smtClean="0"/>
              <a:t>Included All Types of EC Settings</a:t>
            </a:r>
          </a:p>
          <a:p>
            <a:pPr marL="461772" lvl="1" indent="-342900">
              <a:spcBef>
                <a:spcPts val="0"/>
              </a:spcBef>
              <a:buClr>
                <a:schemeClr val="accent1"/>
              </a:buClr>
              <a:buSzPct val="80000"/>
            </a:pPr>
            <a:endParaRPr lang="en-US" sz="2500" dirty="0" smtClean="0"/>
          </a:p>
        </p:txBody>
      </p:sp>
    </p:spTree>
    <p:extLst>
      <p:ext uri="{BB962C8B-B14F-4D97-AF65-F5344CB8AC3E}">
        <p14:creationId xmlns:p14="http://schemas.microsoft.com/office/powerpoint/2010/main" val="1324072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normAutofit lnSpcReduction="10000"/>
          </a:bodyPr>
          <a:lstStyle/>
          <a:p>
            <a:pPr marL="461772" lvl="1" indent="-342900">
              <a:spcBef>
                <a:spcPts val="0"/>
              </a:spcBef>
              <a:buClr>
                <a:schemeClr val="accent1"/>
              </a:buClr>
              <a:buSzPct val="80000"/>
            </a:pPr>
            <a:r>
              <a:rPr lang="en-US" sz="2500" dirty="0" smtClean="0"/>
              <a:t>Total of 336 Respondents</a:t>
            </a:r>
          </a:p>
          <a:p>
            <a:pPr marL="461772" lvl="1" indent="-342900">
              <a:spcBef>
                <a:spcPts val="0"/>
              </a:spcBef>
              <a:buClr>
                <a:schemeClr val="accent1"/>
              </a:buClr>
              <a:buSzPct val="80000"/>
            </a:pPr>
            <a:r>
              <a:rPr lang="en-US" sz="2500" dirty="0" smtClean="0"/>
              <a:t>Long Survey, With A Lot of </a:t>
            </a:r>
            <a:r>
              <a:rPr lang="en-US" sz="2500" dirty="0" err="1" smtClean="0"/>
              <a:t>Dropoff</a:t>
            </a:r>
            <a:endParaRPr lang="en-US" sz="2500" dirty="0" smtClean="0"/>
          </a:p>
          <a:p>
            <a:pPr marL="461772" lvl="1" indent="-342900">
              <a:spcBef>
                <a:spcPts val="0"/>
              </a:spcBef>
              <a:buClr>
                <a:schemeClr val="accent1"/>
              </a:buClr>
              <a:buSzPct val="80000"/>
            </a:pPr>
            <a:r>
              <a:rPr lang="en-US" sz="2500" dirty="0" smtClean="0"/>
              <a:t>225 Completed All or Almost All Questions</a:t>
            </a:r>
          </a:p>
          <a:p>
            <a:pPr marL="461772" lvl="1" indent="-342900">
              <a:spcBef>
                <a:spcPts val="0"/>
              </a:spcBef>
              <a:buClr>
                <a:schemeClr val="accent1"/>
              </a:buClr>
              <a:buSzPct val="80000"/>
            </a:pPr>
            <a:r>
              <a:rPr lang="en-US" sz="2500" dirty="0" smtClean="0"/>
              <a:t>Good Representation of Child Care and </a:t>
            </a:r>
            <a:r>
              <a:rPr lang="en-US" sz="2500" dirty="0" err="1" smtClean="0"/>
              <a:t>PreK</a:t>
            </a:r>
            <a:r>
              <a:rPr lang="en-US" sz="2500" dirty="0" smtClean="0"/>
              <a:t> (both public school and community-based)</a:t>
            </a:r>
          </a:p>
          <a:p>
            <a:pPr marL="461772" lvl="1" indent="-342900">
              <a:spcBef>
                <a:spcPts val="0"/>
              </a:spcBef>
              <a:buClr>
                <a:schemeClr val="accent1"/>
              </a:buClr>
              <a:buSzPct val="80000"/>
            </a:pPr>
            <a:r>
              <a:rPr lang="en-US" sz="2500" dirty="0" smtClean="0"/>
              <a:t>Less Robust for Head Start and Home-Based Care</a:t>
            </a:r>
          </a:p>
          <a:p>
            <a:pPr marL="461772" lvl="1" indent="-342900">
              <a:spcBef>
                <a:spcPts val="0"/>
              </a:spcBef>
              <a:buClr>
                <a:schemeClr val="accent1"/>
              </a:buClr>
              <a:buSzPct val="80000"/>
            </a:pPr>
            <a:r>
              <a:rPr lang="en-US" sz="2500" dirty="0" smtClean="0"/>
              <a:t>No Calculated Response Rate (Denominator Unknown)</a:t>
            </a:r>
          </a:p>
          <a:p>
            <a:pPr marL="461772" lvl="1" indent="-342900">
              <a:spcBef>
                <a:spcPts val="0"/>
              </a:spcBef>
              <a:buClr>
                <a:schemeClr val="accent1"/>
              </a:buClr>
              <a:buSzPct val="80000"/>
            </a:pPr>
            <a:endParaRPr lang="en-US" sz="2500" dirty="0" smtClean="0"/>
          </a:p>
        </p:txBody>
      </p:sp>
    </p:spTree>
    <p:extLst>
      <p:ext uri="{BB962C8B-B14F-4D97-AF65-F5344CB8AC3E}">
        <p14:creationId xmlns:p14="http://schemas.microsoft.com/office/powerpoint/2010/main" val="1809051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5280660" y="1331394"/>
            <a:ext cx="3406140" cy="3469207"/>
          </a:xfrm>
        </p:spPr>
        <p:txBody>
          <a:bodyPr>
            <a:normAutofit lnSpcReduction="10000"/>
          </a:bodyPr>
          <a:lstStyle/>
          <a:p>
            <a:pPr marL="461772" lvl="1" indent="-342900">
              <a:spcBef>
                <a:spcPts val="0"/>
              </a:spcBef>
              <a:buClr>
                <a:schemeClr val="accent1"/>
              </a:buClr>
              <a:buSzPct val="80000"/>
            </a:pPr>
            <a:r>
              <a:rPr lang="en-US" sz="2500" dirty="0" smtClean="0"/>
              <a:t>Largest groups are public school </a:t>
            </a:r>
            <a:r>
              <a:rPr lang="en-US" sz="2500" dirty="0" err="1" smtClean="0"/>
              <a:t>PreK</a:t>
            </a:r>
            <a:r>
              <a:rPr lang="en-US" sz="2500" dirty="0" smtClean="0"/>
              <a:t> and child care settings</a:t>
            </a:r>
          </a:p>
          <a:p>
            <a:pPr marL="461772" lvl="1" indent="-342900">
              <a:spcBef>
                <a:spcPts val="0"/>
              </a:spcBef>
              <a:buClr>
                <a:schemeClr val="accent1"/>
              </a:buClr>
              <a:buSzPct val="80000"/>
            </a:pPr>
            <a:endParaRPr lang="en-US" sz="2500" dirty="0" smtClean="0"/>
          </a:p>
          <a:p>
            <a:pPr marL="461772" lvl="1" indent="-342900">
              <a:spcBef>
                <a:spcPts val="0"/>
              </a:spcBef>
              <a:buClr>
                <a:schemeClr val="accent1"/>
              </a:buClr>
              <a:buSzPct val="80000"/>
            </a:pPr>
            <a:r>
              <a:rPr lang="en-US" sz="2500" dirty="0" smtClean="0"/>
              <a:t>Head Start and home-based care are most </a:t>
            </a:r>
            <a:r>
              <a:rPr lang="en-US" sz="2500" dirty="0" err="1" smtClean="0"/>
              <a:t>undersampled</a:t>
            </a:r>
            <a:endParaRPr lang="en-US" sz="2500" dirty="0" smtClean="0"/>
          </a:p>
          <a:p>
            <a:pPr marL="461772" lvl="1" indent="-342900">
              <a:spcBef>
                <a:spcPts val="0"/>
              </a:spcBef>
              <a:buClr>
                <a:schemeClr val="accent1"/>
              </a:buClr>
              <a:buSzPct val="80000"/>
            </a:pPr>
            <a:endParaRPr lang="en-US" sz="2500" dirty="0" smtClean="0"/>
          </a:p>
        </p:txBody>
      </p:sp>
      <p:graphicFrame>
        <p:nvGraphicFramePr>
          <p:cNvPr id="5" name="Chart 4"/>
          <p:cNvGraphicFramePr/>
          <p:nvPr>
            <p:extLst>
              <p:ext uri="{D42A27DB-BD31-4B8C-83A1-F6EECF244321}">
                <p14:modId xmlns:p14="http://schemas.microsoft.com/office/powerpoint/2010/main" val="3759239134"/>
              </p:ext>
            </p:extLst>
          </p:nvPr>
        </p:nvGraphicFramePr>
        <p:xfrm>
          <a:off x="134936" y="1239078"/>
          <a:ext cx="5344837" cy="3561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4717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pPr marL="461772" lvl="1" indent="-342900">
              <a:spcBef>
                <a:spcPts val="0"/>
              </a:spcBef>
              <a:buClr>
                <a:schemeClr val="accent1"/>
              </a:buClr>
              <a:buSzPct val="80000"/>
            </a:pPr>
            <a:r>
              <a:rPr lang="en-US" sz="2500" dirty="0" smtClean="0"/>
              <a:t>Challenging Behavior is Common in Early Learning Settings</a:t>
            </a:r>
          </a:p>
          <a:p>
            <a:pPr marL="461772" lvl="1" indent="-342900">
              <a:spcBef>
                <a:spcPts val="0"/>
              </a:spcBef>
              <a:buClr>
                <a:schemeClr val="accent1"/>
              </a:buClr>
              <a:buSzPct val="80000"/>
            </a:pPr>
            <a:endParaRPr lang="en-US" sz="2500" dirty="0" smtClean="0"/>
          </a:p>
        </p:txBody>
      </p:sp>
      <p:graphicFrame>
        <p:nvGraphicFramePr>
          <p:cNvPr id="4" name="Chart 3"/>
          <p:cNvGraphicFramePr/>
          <p:nvPr>
            <p:extLst>
              <p:ext uri="{D42A27DB-BD31-4B8C-83A1-F6EECF244321}">
                <p14:modId xmlns:p14="http://schemas.microsoft.com/office/powerpoint/2010/main" val="1814447379"/>
              </p:ext>
            </p:extLst>
          </p:nvPr>
        </p:nvGraphicFramePr>
        <p:xfrm>
          <a:off x="399732" y="2597786"/>
          <a:ext cx="4001135" cy="2202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157048256"/>
              </p:ext>
            </p:extLst>
          </p:nvPr>
        </p:nvGraphicFramePr>
        <p:xfrm>
          <a:off x="4757601" y="2419986"/>
          <a:ext cx="4168140" cy="23806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1" y="2351313"/>
            <a:ext cx="3845696" cy="276999"/>
          </a:xfrm>
          <a:prstGeom prst="rect">
            <a:avLst/>
          </a:prstGeom>
          <a:noFill/>
        </p:spPr>
        <p:txBody>
          <a:bodyPr wrap="square" rtlCol="0">
            <a:spAutoFit/>
          </a:bodyPr>
          <a:lstStyle/>
          <a:p>
            <a:r>
              <a:rPr lang="en-US" sz="1200" dirty="0" smtClean="0"/>
              <a:t>Frequency of Hitting, Throwing, Biting, Pushing/Shoving</a:t>
            </a:r>
            <a:endParaRPr lang="en-US" sz="1200" dirty="0"/>
          </a:p>
        </p:txBody>
      </p:sp>
      <p:sp>
        <p:nvSpPr>
          <p:cNvPr id="7" name="TextBox 6"/>
          <p:cNvSpPr txBox="1"/>
          <p:nvPr/>
        </p:nvSpPr>
        <p:spPr>
          <a:xfrm>
            <a:off x="4841103" y="2226714"/>
            <a:ext cx="4084637" cy="276999"/>
          </a:xfrm>
          <a:prstGeom prst="rect">
            <a:avLst/>
          </a:prstGeom>
          <a:noFill/>
        </p:spPr>
        <p:txBody>
          <a:bodyPr wrap="square" rtlCol="0">
            <a:spAutoFit/>
          </a:bodyPr>
          <a:lstStyle/>
          <a:p>
            <a:r>
              <a:rPr lang="en-US" sz="1200" dirty="0" smtClean="0"/>
              <a:t>Frequency of Threatening, Name-Calling, Mean/Angry Words</a:t>
            </a:r>
            <a:endParaRPr lang="en-US" sz="1200" dirty="0"/>
          </a:p>
        </p:txBody>
      </p:sp>
      <p:sp>
        <p:nvSpPr>
          <p:cNvPr id="9" name="TextBox 8"/>
          <p:cNvSpPr txBox="1"/>
          <p:nvPr/>
        </p:nvSpPr>
        <p:spPr>
          <a:xfrm>
            <a:off x="7248939" y="3094383"/>
            <a:ext cx="636104" cy="369332"/>
          </a:xfrm>
          <a:prstGeom prst="rect">
            <a:avLst/>
          </a:prstGeom>
          <a:noFill/>
        </p:spPr>
        <p:txBody>
          <a:bodyPr wrap="square" rtlCol="0">
            <a:spAutoFit/>
          </a:bodyPr>
          <a:lstStyle/>
          <a:p>
            <a:r>
              <a:rPr lang="en-US" dirty="0" smtClean="0"/>
              <a:t>54%</a:t>
            </a:r>
            <a:endParaRPr lang="en-US" dirty="0"/>
          </a:p>
        </p:txBody>
      </p:sp>
    </p:spTree>
    <p:extLst>
      <p:ext uri="{BB962C8B-B14F-4D97-AF65-F5344CB8AC3E}">
        <p14:creationId xmlns:p14="http://schemas.microsoft.com/office/powerpoint/2010/main" val="3052055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a:t>
            </a:r>
            <a:r>
              <a:rPr lang="en-US" dirty="0"/>
              <a:t>W</a:t>
            </a:r>
            <a:r>
              <a:rPr lang="en-US" dirty="0" smtClean="0"/>
              <a:t>e?</a:t>
            </a:r>
            <a:endParaRPr lang="en-US" dirty="0"/>
          </a:p>
        </p:txBody>
      </p:sp>
      <p:sp>
        <p:nvSpPr>
          <p:cNvPr id="3" name="Content Placeholder 2"/>
          <p:cNvSpPr>
            <a:spLocks noGrp="1"/>
          </p:cNvSpPr>
          <p:nvPr>
            <p:ph idx="1"/>
          </p:nvPr>
        </p:nvSpPr>
        <p:spPr>
          <a:xfrm>
            <a:off x="440872" y="1251614"/>
            <a:ext cx="8229600" cy="3469207"/>
          </a:xfrm>
        </p:spPr>
        <p:txBody>
          <a:bodyPr/>
          <a:lstStyle/>
          <a:p>
            <a:pPr marL="0" indent="0" algn="ctr">
              <a:lnSpc>
                <a:spcPct val="150000"/>
              </a:lnSpc>
              <a:buFont typeface="Wingdings 2" panose="05020102010507070707" pitchFamily="18" charset="2"/>
              <a:buNone/>
            </a:pPr>
            <a:r>
              <a:rPr lang="en-US" altLang="en-US" b="1" dirty="0" smtClean="0">
                <a:solidFill>
                  <a:schemeClr val="tx1"/>
                </a:solidFill>
              </a:rPr>
              <a:t>UNM Cradle to Career Policy Institute</a:t>
            </a:r>
            <a:endParaRPr lang="en-US" altLang="en-US" b="1" dirty="0">
              <a:solidFill>
                <a:schemeClr val="tx1"/>
              </a:solidFill>
            </a:endParaRPr>
          </a:p>
          <a:p>
            <a:pPr marL="457200" lvl="1" indent="0" algn="ctr">
              <a:buNone/>
            </a:pPr>
            <a:r>
              <a:rPr lang="en-US" sz="2400" dirty="0" smtClean="0"/>
              <a:t>Our mission is to </a:t>
            </a:r>
            <a:r>
              <a:rPr lang="en-US" sz="2400" dirty="0"/>
              <a:t>produce high-quality research, evaluation, and analysis that supports thoughtful and informed policymaking for children and families.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85717" y="3871774"/>
            <a:ext cx="5156238" cy="1120783"/>
          </a:xfrm>
          <a:prstGeom prst="rect">
            <a:avLst/>
          </a:prstGeom>
        </p:spPr>
      </p:pic>
    </p:spTree>
    <p:extLst>
      <p:ext uri="{BB962C8B-B14F-4D97-AF65-F5344CB8AC3E}">
        <p14:creationId xmlns:p14="http://schemas.microsoft.com/office/powerpoint/2010/main" val="2299306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Frequency of Challenging Behavior</a:t>
            </a:r>
            <a:endParaRPr lang="en-US" dirty="0"/>
          </a:p>
        </p:txBody>
      </p:sp>
      <p:sp>
        <p:nvSpPr>
          <p:cNvPr id="6" name="TextBox 5"/>
          <p:cNvSpPr txBox="1"/>
          <p:nvPr/>
        </p:nvSpPr>
        <p:spPr>
          <a:xfrm>
            <a:off x="342904" y="1641020"/>
            <a:ext cx="3445325" cy="461665"/>
          </a:xfrm>
          <a:prstGeom prst="rect">
            <a:avLst/>
          </a:prstGeom>
          <a:noFill/>
        </p:spPr>
        <p:txBody>
          <a:bodyPr wrap="square" rtlCol="0">
            <a:spAutoFit/>
          </a:bodyPr>
          <a:lstStyle/>
          <a:p>
            <a:r>
              <a:rPr lang="en-US" sz="1200" dirty="0" smtClean="0"/>
              <a:t>Frequency of Sad Behavior (Crying, Withdrawing, Not Participating)</a:t>
            </a:r>
            <a:endParaRPr lang="en-US" sz="1200" dirty="0"/>
          </a:p>
        </p:txBody>
      </p:sp>
      <p:sp>
        <p:nvSpPr>
          <p:cNvPr id="7" name="TextBox 6"/>
          <p:cNvSpPr txBox="1"/>
          <p:nvPr/>
        </p:nvSpPr>
        <p:spPr>
          <a:xfrm>
            <a:off x="4726806" y="1687871"/>
            <a:ext cx="4084637" cy="276999"/>
          </a:xfrm>
          <a:prstGeom prst="rect">
            <a:avLst/>
          </a:prstGeom>
          <a:noFill/>
        </p:spPr>
        <p:txBody>
          <a:bodyPr wrap="square" rtlCol="0">
            <a:spAutoFit/>
          </a:bodyPr>
          <a:lstStyle/>
          <a:p>
            <a:r>
              <a:rPr lang="en-US" sz="1200" dirty="0" smtClean="0"/>
              <a:t>Frequency of Refusal to Cooperate, Not Following Instructions</a:t>
            </a:r>
            <a:endParaRPr lang="en-US" sz="1200" dirty="0"/>
          </a:p>
        </p:txBody>
      </p:sp>
      <p:graphicFrame>
        <p:nvGraphicFramePr>
          <p:cNvPr id="8" name="Chart 7"/>
          <p:cNvGraphicFramePr/>
          <p:nvPr>
            <p:extLst>
              <p:ext uri="{D42A27DB-BD31-4B8C-83A1-F6EECF244321}">
                <p14:modId xmlns:p14="http://schemas.microsoft.com/office/powerpoint/2010/main" val="2918153093"/>
              </p:ext>
            </p:extLst>
          </p:nvPr>
        </p:nvGraphicFramePr>
        <p:xfrm>
          <a:off x="242097" y="2179909"/>
          <a:ext cx="4173855" cy="22205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790007536"/>
              </p:ext>
            </p:extLst>
          </p:nvPr>
        </p:nvGraphicFramePr>
        <p:xfrm>
          <a:off x="4471218" y="2025604"/>
          <a:ext cx="4340225" cy="2374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36574" y="2816087"/>
            <a:ext cx="662609" cy="369332"/>
          </a:xfrm>
          <a:prstGeom prst="rect">
            <a:avLst/>
          </a:prstGeom>
          <a:noFill/>
        </p:spPr>
        <p:txBody>
          <a:bodyPr wrap="square" rtlCol="0">
            <a:spAutoFit/>
          </a:bodyPr>
          <a:lstStyle/>
          <a:p>
            <a:r>
              <a:rPr lang="en-US" dirty="0" smtClean="0"/>
              <a:t>62%</a:t>
            </a:r>
            <a:endParaRPr lang="en-US" dirty="0"/>
          </a:p>
        </p:txBody>
      </p:sp>
      <p:sp>
        <p:nvSpPr>
          <p:cNvPr id="4" name="TextBox 3"/>
          <p:cNvSpPr txBox="1"/>
          <p:nvPr/>
        </p:nvSpPr>
        <p:spPr>
          <a:xfrm>
            <a:off x="7076661" y="2816087"/>
            <a:ext cx="616226" cy="369332"/>
          </a:xfrm>
          <a:prstGeom prst="rect">
            <a:avLst/>
          </a:prstGeom>
          <a:noFill/>
        </p:spPr>
        <p:txBody>
          <a:bodyPr wrap="square" rtlCol="0">
            <a:spAutoFit/>
          </a:bodyPr>
          <a:lstStyle/>
          <a:p>
            <a:r>
              <a:rPr lang="en-US" dirty="0" smtClean="0"/>
              <a:t>71%</a:t>
            </a:r>
            <a:endParaRPr lang="en-US" dirty="0"/>
          </a:p>
        </p:txBody>
      </p:sp>
    </p:spTree>
    <p:extLst>
      <p:ext uri="{BB962C8B-B14F-4D97-AF65-F5344CB8AC3E}">
        <p14:creationId xmlns:p14="http://schemas.microsoft.com/office/powerpoint/2010/main" val="3380094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Frequency of Challenging Behavior</a:t>
            </a:r>
            <a:endParaRPr lang="en-US" dirty="0"/>
          </a:p>
        </p:txBody>
      </p:sp>
      <p:sp>
        <p:nvSpPr>
          <p:cNvPr id="6" name="TextBox 5"/>
          <p:cNvSpPr txBox="1"/>
          <p:nvPr/>
        </p:nvSpPr>
        <p:spPr>
          <a:xfrm>
            <a:off x="342904" y="1641020"/>
            <a:ext cx="3445325" cy="461665"/>
          </a:xfrm>
          <a:prstGeom prst="rect">
            <a:avLst/>
          </a:prstGeom>
          <a:noFill/>
        </p:spPr>
        <p:txBody>
          <a:bodyPr wrap="square" rtlCol="0">
            <a:spAutoFit/>
          </a:bodyPr>
          <a:lstStyle/>
          <a:p>
            <a:r>
              <a:rPr lang="en-US" sz="1200" dirty="0" smtClean="0"/>
              <a:t>Frequency of Worried, Easily Frightened, Scared Behaviors</a:t>
            </a:r>
            <a:endParaRPr lang="en-US" sz="1200" dirty="0"/>
          </a:p>
        </p:txBody>
      </p:sp>
      <p:sp>
        <p:nvSpPr>
          <p:cNvPr id="7" name="TextBox 6"/>
          <p:cNvSpPr txBox="1"/>
          <p:nvPr/>
        </p:nvSpPr>
        <p:spPr>
          <a:xfrm>
            <a:off x="4726806" y="1687871"/>
            <a:ext cx="4084637" cy="276999"/>
          </a:xfrm>
          <a:prstGeom prst="rect">
            <a:avLst/>
          </a:prstGeom>
          <a:noFill/>
        </p:spPr>
        <p:txBody>
          <a:bodyPr wrap="square" rtlCol="0">
            <a:spAutoFit/>
          </a:bodyPr>
          <a:lstStyle/>
          <a:p>
            <a:r>
              <a:rPr lang="en-US" sz="1200" dirty="0" smtClean="0"/>
              <a:t>Frequency of Refusing to Eat</a:t>
            </a:r>
            <a:endParaRPr lang="en-US" sz="1200" dirty="0"/>
          </a:p>
        </p:txBody>
      </p:sp>
      <p:graphicFrame>
        <p:nvGraphicFramePr>
          <p:cNvPr id="10" name="Chart 9"/>
          <p:cNvGraphicFramePr/>
          <p:nvPr>
            <p:extLst>
              <p:ext uri="{D42A27DB-BD31-4B8C-83A1-F6EECF244321}">
                <p14:modId xmlns:p14="http://schemas.microsoft.com/office/powerpoint/2010/main" val="3304285120"/>
              </p:ext>
            </p:extLst>
          </p:nvPr>
        </p:nvGraphicFramePr>
        <p:xfrm>
          <a:off x="184333" y="2055449"/>
          <a:ext cx="4286885" cy="2345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1506697417"/>
              </p:ext>
            </p:extLst>
          </p:nvPr>
        </p:nvGraphicFramePr>
        <p:xfrm>
          <a:off x="4572000" y="2063605"/>
          <a:ext cx="4244975" cy="23215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835964" y="2789584"/>
            <a:ext cx="669235" cy="369332"/>
          </a:xfrm>
          <a:prstGeom prst="rect">
            <a:avLst/>
          </a:prstGeom>
          <a:noFill/>
        </p:spPr>
        <p:txBody>
          <a:bodyPr wrap="square" rtlCol="0">
            <a:spAutoFit/>
          </a:bodyPr>
          <a:lstStyle/>
          <a:p>
            <a:r>
              <a:rPr lang="en-US" dirty="0" smtClean="0"/>
              <a:t>31%</a:t>
            </a:r>
            <a:endParaRPr lang="en-US" dirty="0"/>
          </a:p>
        </p:txBody>
      </p:sp>
      <p:sp>
        <p:nvSpPr>
          <p:cNvPr id="4" name="TextBox 3"/>
          <p:cNvSpPr txBox="1"/>
          <p:nvPr/>
        </p:nvSpPr>
        <p:spPr>
          <a:xfrm>
            <a:off x="7122849" y="2849217"/>
            <a:ext cx="702365"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3066308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Frequency of Challenging Behavior</a:t>
            </a:r>
            <a:endParaRPr lang="en-US" dirty="0"/>
          </a:p>
        </p:txBody>
      </p:sp>
      <p:sp>
        <p:nvSpPr>
          <p:cNvPr id="6" name="TextBox 5"/>
          <p:cNvSpPr txBox="1"/>
          <p:nvPr/>
        </p:nvSpPr>
        <p:spPr>
          <a:xfrm>
            <a:off x="342904" y="1641020"/>
            <a:ext cx="3722910" cy="461665"/>
          </a:xfrm>
          <a:prstGeom prst="rect">
            <a:avLst/>
          </a:prstGeom>
          <a:noFill/>
        </p:spPr>
        <p:txBody>
          <a:bodyPr wrap="square" rtlCol="0">
            <a:spAutoFit/>
          </a:bodyPr>
          <a:lstStyle/>
          <a:p>
            <a:r>
              <a:rPr lang="en-US" sz="1200" dirty="0" smtClean="0"/>
              <a:t>Frequency of Impulsive Behavior (hyperactivity, trouble engaging appropriately)</a:t>
            </a:r>
            <a:endParaRPr lang="en-US" sz="1200" dirty="0"/>
          </a:p>
        </p:txBody>
      </p:sp>
      <p:graphicFrame>
        <p:nvGraphicFramePr>
          <p:cNvPr id="8" name="Chart 7"/>
          <p:cNvGraphicFramePr/>
          <p:nvPr>
            <p:extLst>
              <p:ext uri="{D42A27DB-BD31-4B8C-83A1-F6EECF244321}">
                <p14:modId xmlns:p14="http://schemas.microsoft.com/office/powerpoint/2010/main" val="868457426"/>
              </p:ext>
            </p:extLst>
          </p:nvPr>
        </p:nvGraphicFramePr>
        <p:xfrm>
          <a:off x="285114" y="2102685"/>
          <a:ext cx="4286885" cy="2321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331279" y="1216477"/>
            <a:ext cx="3355521" cy="3293209"/>
          </a:xfrm>
          <a:prstGeom prst="rect">
            <a:avLst/>
          </a:prstGeom>
          <a:noFill/>
        </p:spPr>
        <p:txBody>
          <a:bodyPr wrap="square" rtlCol="0">
            <a:spAutoFit/>
          </a:bodyPr>
          <a:lstStyle/>
          <a:p>
            <a:r>
              <a:rPr lang="en-US" sz="1600" dirty="0" smtClean="0">
                <a:latin typeface="Gotham Book" pitchFamily="50" charset="0"/>
              </a:rPr>
              <a:t>In Sum:</a:t>
            </a:r>
          </a:p>
          <a:p>
            <a:pPr marL="285750" indent="-285750">
              <a:buFont typeface="Arial" panose="020B0604020202020204" pitchFamily="34" charset="0"/>
              <a:buChar char="•"/>
            </a:pPr>
            <a:r>
              <a:rPr lang="en-US" sz="1600" dirty="0" smtClean="0">
                <a:latin typeface="Gotham Book" pitchFamily="50" charset="0"/>
              </a:rPr>
              <a:t>EC Educators Perceive that Challenging Behaviors Are Common</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EC Educators Report Greater Frequency of Externalizing Behaviors, Versus Internalizing Behaviors</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To Consider: Externalizing Behaviors are Harder to Miss</a:t>
            </a:r>
            <a:endParaRPr lang="en-US" sz="1600" dirty="0">
              <a:latin typeface="Gotham Book" pitchFamily="50" charset="0"/>
            </a:endParaRPr>
          </a:p>
        </p:txBody>
      </p:sp>
      <p:sp>
        <p:nvSpPr>
          <p:cNvPr id="3" name="TextBox 2"/>
          <p:cNvSpPr txBox="1"/>
          <p:nvPr/>
        </p:nvSpPr>
        <p:spPr>
          <a:xfrm>
            <a:off x="2869096" y="2676939"/>
            <a:ext cx="669234" cy="369332"/>
          </a:xfrm>
          <a:prstGeom prst="rect">
            <a:avLst/>
          </a:prstGeom>
          <a:noFill/>
        </p:spPr>
        <p:txBody>
          <a:bodyPr wrap="square" rtlCol="0">
            <a:spAutoFit/>
          </a:bodyPr>
          <a:lstStyle/>
          <a:p>
            <a:r>
              <a:rPr lang="en-US" dirty="0" smtClean="0"/>
              <a:t>76%</a:t>
            </a:r>
            <a:endParaRPr lang="en-US" dirty="0"/>
          </a:p>
        </p:txBody>
      </p:sp>
    </p:spTree>
    <p:extLst>
      <p:ext uri="{BB962C8B-B14F-4D97-AF65-F5344CB8AC3E}">
        <p14:creationId xmlns:p14="http://schemas.microsoft.com/office/powerpoint/2010/main" val="4144794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Impact of Challenging Behavior</a:t>
            </a:r>
            <a:endParaRPr lang="en-US" dirty="0"/>
          </a:p>
        </p:txBody>
      </p:sp>
      <p:sp>
        <p:nvSpPr>
          <p:cNvPr id="3" name="Content Placeholder 2"/>
          <p:cNvSpPr>
            <a:spLocks noGrp="1"/>
          </p:cNvSpPr>
          <p:nvPr>
            <p:ph idx="1"/>
          </p:nvPr>
        </p:nvSpPr>
        <p:spPr/>
        <p:txBody>
          <a:bodyPr>
            <a:normAutofit/>
          </a:bodyPr>
          <a:lstStyle/>
          <a:p>
            <a:pPr marL="461772" lvl="1" indent="-342900">
              <a:spcBef>
                <a:spcPts val="0"/>
              </a:spcBef>
              <a:buClr>
                <a:schemeClr val="accent1"/>
              </a:buClr>
              <a:buSzPct val="80000"/>
            </a:pPr>
            <a:r>
              <a:rPr lang="en-US" sz="2500" dirty="0" smtClean="0"/>
              <a:t>Challenging Behavior Has Significant Effects</a:t>
            </a:r>
          </a:p>
          <a:p>
            <a:pPr marL="461772" lvl="1" indent="-342900">
              <a:spcBef>
                <a:spcPts val="0"/>
              </a:spcBef>
              <a:buClr>
                <a:schemeClr val="accent1"/>
              </a:buClr>
              <a:buSzPct val="80000"/>
            </a:pPr>
            <a:endParaRPr lang="en-US" sz="2500" dirty="0" smtClean="0"/>
          </a:p>
        </p:txBody>
      </p:sp>
      <p:sp>
        <p:nvSpPr>
          <p:cNvPr id="6" name="TextBox 5"/>
          <p:cNvSpPr txBox="1"/>
          <p:nvPr/>
        </p:nvSpPr>
        <p:spPr>
          <a:xfrm>
            <a:off x="530679" y="1968141"/>
            <a:ext cx="3845696" cy="276999"/>
          </a:xfrm>
          <a:prstGeom prst="rect">
            <a:avLst/>
          </a:prstGeom>
          <a:noFill/>
        </p:spPr>
        <p:txBody>
          <a:bodyPr wrap="square" rtlCol="0">
            <a:spAutoFit/>
          </a:bodyPr>
          <a:lstStyle/>
          <a:p>
            <a:r>
              <a:rPr lang="en-US" sz="1200" dirty="0" smtClean="0"/>
              <a:t>Impact on Other Children’s Ability to Learn or Explore</a:t>
            </a:r>
            <a:endParaRPr lang="en-US" sz="1200" dirty="0"/>
          </a:p>
        </p:txBody>
      </p:sp>
      <p:sp>
        <p:nvSpPr>
          <p:cNvPr id="7" name="TextBox 6"/>
          <p:cNvSpPr txBox="1"/>
          <p:nvPr/>
        </p:nvSpPr>
        <p:spPr>
          <a:xfrm>
            <a:off x="4757601" y="1974169"/>
            <a:ext cx="4084637" cy="276999"/>
          </a:xfrm>
          <a:prstGeom prst="rect">
            <a:avLst/>
          </a:prstGeom>
          <a:noFill/>
        </p:spPr>
        <p:txBody>
          <a:bodyPr wrap="square" rtlCol="0">
            <a:spAutoFit/>
          </a:bodyPr>
          <a:lstStyle/>
          <a:p>
            <a:r>
              <a:rPr lang="en-US" sz="1200" dirty="0" smtClean="0"/>
              <a:t>Impact on Other Children’s Feelings of Security and Wellbeing</a:t>
            </a:r>
            <a:endParaRPr lang="en-US" sz="1200" dirty="0"/>
          </a:p>
        </p:txBody>
      </p:sp>
      <p:graphicFrame>
        <p:nvGraphicFramePr>
          <p:cNvPr id="8" name="Chart 7"/>
          <p:cNvGraphicFramePr/>
          <p:nvPr>
            <p:extLst>
              <p:ext uri="{D42A27DB-BD31-4B8C-83A1-F6EECF244321}">
                <p14:modId xmlns:p14="http://schemas.microsoft.com/office/powerpoint/2010/main" val="4049123066"/>
              </p:ext>
            </p:extLst>
          </p:nvPr>
        </p:nvGraphicFramePr>
        <p:xfrm>
          <a:off x="304981" y="2365213"/>
          <a:ext cx="4452620" cy="2303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296354322"/>
              </p:ext>
            </p:extLst>
          </p:nvPr>
        </p:nvGraphicFramePr>
        <p:xfrm>
          <a:off x="4571999" y="2419188"/>
          <a:ext cx="4446905" cy="224980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915478" y="3008243"/>
            <a:ext cx="669235" cy="369332"/>
          </a:xfrm>
          <a:prstGeom prst="rect">
            <a:avLst/>
          </a:prstGeom>
          <a:noFill/>
        </p:spPr>
        <p:txBody>
          <a:bodyPr wrap="square" rtlCol="0">
            <a:spAutoFit/>
          </a:bodyPr>
          <a:lstStyle/>
          <a:p>
            <a:r>
              <a:rPr lang="en-US" dirty="0" smtClean="0"/>
              <a:t>70%</a:t>
            </a:r>
            <a:endParaRPr lang="en-US" dirty="0"/>
          </a:p>
        </p:txBody>
      </p:sp>
      <p:sp>
        <p:nvSpPr>
          <p:cNvPr id="5" name="TextBox 4"/>
          <p:cNvSpPr txBox="1"/>
          <p:nvPr/>
        </p:nvSpPr>
        <p:spPr>
          <a:xfrm>
            <a:off x="7268888" y="3127893"/>
            <a:ext cx="669164" cy="369332"/>
          </a:xfrm>
          <a:prstGeom prst="rect">
            <a:avLst/>
          </a:prstGeom>
          <a:noFill/>
        </p:spPr>
        <p:txBody>
          <a:bodyPr wrap="square" rtlCol="0">
            <a:spAutoFit/>
          </a:bodyPr>
          <a:lstStyle/>
          <a:p>
            <a:r>
              <a:rPr lang="en-US" dirty="0" smtClean="0"/>
              <a:t>62%</a:t>
            </a:r>
            <a:endParaRPr lang="en-US" dirty="0"/>
          </a:p>
        </p:txBody>
      </p:sp>
    </p:spTree>
    <p:extLst>
      <p:ext uri="{BB962C8B-B14F-4D97-AF65-F5344CB8AC3E}">
        <p14:creationId xmlns:p14="http://schemas.microsoft.com/office/powerpoint/2010/main" val="1223950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Impact of Challenging Behavior</a:t>
            </a:r>
            <a:endParaRPr lang="en-US" dirty="0"/>
          </a:p>
        </p:txBody>
      </p:sp>
      <p:sp>
        <p:nvSpPr>
          <p:cNvPr id="6" name="TextBox 5"/>
          <p:cNvSpPr txBox="1"/>
          <p:nvPr/>
        </p:nvSpPr>
        <p:spPr>
          <a:xfrm>
            <a:off x="384902" y="1410187"/>
            <a:ext cx="3445325" cy="461665"/>
          </a:xfrm>
          <a:prstGeom prst="rect">
            <a:avLst/>
          </a:prstGeom>
          <a:noFill/>
        </p:spPr>
        <p:txBody>
          <a:bodyPr wrap="square" rtlCol="0">
            <a:spAutoFit/>
          </a:bodyPr>
          <a:lstStyle/>
          <a:p>
            <a:r>
              <a:rPr lang="en-US" sz="1200" dirty="0" smtClean="0"/>
              <a:t>Impact of Challenging Behavior on Other Children’s Safety</a:t>
            </a:r>
            <a:endParaRPr lang="en-US" sz="1200" dirty="0"/>
          </a:p>
        </p:txBody>
      </p:sp>
      <p:sp>
        <p:nvSpPr>
          <p:cNvPr id="7" name="TextBox 6"/>
          <p:cNvSpPr txBox="1"/>
          <p:nvPr/>
        </p:nvSpPr>
        <p:spPr>
          <a:xfrm>
            <a:off x="4726806" y="1432742"/>
            <a:ext cx="4084637" cy="276999"/>
          </a:xfrm>
          <a:prstGeom prst="rect">
            <a:avLst/>
          </a:prstGeom>
          <a:noFill/>
        </p:spPr>
        <p:txBody>
          <a:bodyPr wrap="square" rtlCol="0">
            <a:spAutoFit/>
          </a:bodyPr>
          <a:lstStyle/>
          <a:p>
            <a:r>
              <a:rPr lang="en-US" sz="1200" dirty="0" smtClean="0"/>
              <a:t>Impact on Teachers’ Ability to Attend to Other Children</a:t>
            </a:r>
            <a:endParaRPr lang="en-US" sz="1200" dirty="0"/>
          </a:p>
        </p:txBody>
      </p:sp>
      <p:graphicFrame>
        <p:nvGraphicFramePr>
          <p:cNvPr id="10" name="Chart 9"/>
          <p:cNvGraphicFramePr/>
          <p:nvPr>
            <p:extLst>
              <p:ext uri="{D42A27DB-BD31-4B8C-83A1-F6EECF244321}">
                <p14:modId xmlns:p14="http://schemas.microsoft.com/office/powerpoint/2010/main" val="656158695"/>
              </p:ext>
            </p:extLst>
          </p:nvPr>
        </p:nvGraphicFramePr>
        <p:xfrm>
          <a:off x="256088" y="1871852"/>
          <a:ext cx="4215130" cy="246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1110785546"/>
              </p:ext>
            </p:extLst>
          </p:nvPr>
        </p:nvGraphicFramePr>
        <p:xfrm>
          <a:off x="4572000" y="1967102"/>
          <a:ext cx="4310380" cy="2368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36574" y="2723322"/>
            <a:ext cx="616226" cy="371061"/>
          </a:xfrm>
          <a:prstGeom prst="rect">
            <a:avLst/>
          </a:prstGeom>
          <a:noFill/>
        </p:spPr>
        <p:txBody>
          <a:bodyPr wrap="square" rtlCol="0">
            <a:spAutoFit/>
          </a:bodyPr>
          <a:lstStyle/>
          <a:p>
            <a:r>
              <a:rPr lang="en-US" dirty="0" smtClean="0"/>
              <a:t>58%</a:t>
            </a:r>
            <a:endParaRPr lang="en-US" dirty="0"/>
          </a:p>
        </p:txBody>
      </p:sp>
      <p:sp>
        <p:nvSpPr>
          <p:cNvPr id="4" name="TextBox 3"/>
          <p:cNvSpPr txBox="1"/>
          <p:nvPr/>
        </p:nvSpPr>
        <p:spPr>
          <a:xfrm>
            <a:off x="7142923" y="2732691"/>
            <a:ext cx="629478" cy="371061"/>
          </a:xfrm>
          <a:prstGeom prst="rect">
            <a:avLst/>
          </a:prstGeom>
          <a:noFill/>
        </p:spPr>
        <p:txBody>
          <a:bodyPr wrap="square" rtlCol="0">
            <a:spAutoFit/>
          </a:bodyPr>
          <a:lstStyle/>
          <a:p>
            <a:r>
              <a:rPr lang="en-US" dirty="0" smtClean="0"/>
              <a:t>74%</a:t>
            </a:r>
            <a:endParaRPr lang="en-US" dirty="0"/>
          </a:p>
        </p:txBody>
      </p:sp>
    </p:spTree>
    <p:extLst>
      <p:ext uri="{BB962C8B-B14F-4D97-AF65-F5344CB8AC3E}">
        <p14:creationId xmlns:p14="http://schemas.microsoft.com/office/powerpoint/2010/main" val="3145387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Impact of Challenging Behavior</a:t>
            </a:r>
            <a:endParaRPr lang="en-US" dirty="0"/>
          </a:p>
        </p:txBody>
      </p:sp>
      <p:sp>
        <p:nvSpPr>
          <p:cNvPr id="6" name="TextBox 5"/>
          <p:cNvSpPr txBox="1"/>
          <p:nvPr/>
        </p:nvSpPr>
        <p:spPr>
          <a:xfrm>
            <a:off x="342903" y="1641020"/>
            <a:ext cx="3959675" cy="276999"/>
          </a:xfrm>
          <a:prstGeom prst="rect">
            <a:avLst/>
          </a:prstGeom>
          <a:noFill/>
        </p:spPr>
        <p:txBody>
          <a:bodyPr wrap="square" rtlCol="0">
            <a:spAutoFit/>
          </a:bodyPr>
          <a:lstStyle/>
          <a:p>
            <a:r>
              <a:rPr lang="en-US" sz="1200" dirty="0" smtClean="0"/>
              <a:t>Impact on Teachers’ Wellbeing and Professional Confidence</a:t>
            </a:r>
            <a:endParaRPr lang="en-US" sz="1200" dirty="0"/>
          </a:p>
        </p:txBody>
      </p:sp>
      <p:sp>
        <p:nvSpPr>
          <p:cNvPr id="4" name="TextBox 3"/>
          <p:cNvSpPr txBox="1"/>
          <p:nvPr/>
        </p:nvSpPr>
        <p:spPr>
          <a:xfrm>
            <a:off x="5331279" y="1216477"/>
            <a:ext cx="3355521" cy="3293209"/>
          </a:xfrm>
          <a:prstGeom prst="rect">
            <a:avLst/>
          </a:prstGeom>
          <a:noFill/>
        </p:spPr>
        <p:txBody>
          <a:bodyPr wrap="square" rtlCol="0">
            <a:spAutoFit/>
          </a:bodyPr>
          <a:lstStyle/>
          <a:p>
            <a:r>
              <a:rPr lang="en-US" sz="1600" dirty="0" smtClean="0">
                <a:latin typeface="Gotham Book" pitchFamily="50" charset="0"/>
              </a:rPr>
              <a:t>In Sum:</a:t>
            </a:r>
          </a:p>
          <a:p>
            <a:pPr marL="285750" indent="-285750">
              <a:buFont typeface="Arial" panose="020B0604020202020204" pitchFamily="34" charset="0"/>
              <a:buChar char="•"/>
            </a:pPr>
            <a:r>
              <a:rPr lang="en-US" sz="1600" dirty="0" smtClean="0">
                <a:latin typeface="Gotham Book" pitchFamily="50" charset="0"/>
              </a:rPr>
              <a:t>Educators report that challenging behavior substantially impacts their work, across domains</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Somewhat lower perceived impact to other children’s safety</a:t>
            </a:r>
          </a:p>
          <a:p>
            <a:pPr marL="285750" indent="-285750">
              <a:buFont typeface="Arial" panose="020B0604020202020204" pitchFamily="34" charset="0"/>
              <a:buChar char="•"/>
            </a:pPr>
            <a:endParaRPr lang="en-US" sz="1600" dirty="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Highest perceived impact to educators’ ability to attend to other children</a:t>
            </a:r>
          </a:p>
        </p:txBody>
      </p:sp>
      <p:graphicFrame>
        <p:nvGraphicFramePr>
          <p:cNvPr id="7" name="Chart 6"/>
          <p:cNvGraphicFramePr/>
          <p:nvPr>
            <p:extLst>
              <p:ext uri="{D42A27DB-BD31-4B8C-83A1-F6EECF244321}">
                <p14:modId xmlns:p14="http://schemas.microsoft.com/office/powerpoint/2010/main" val="103937021"/>
              </p:ext>
            </p:extLst>
          </p:nvPr>
        </p:nvGraphicFramePr>
        <p:xfrm>
          <a:off x="342904" y="2102685"/>
          <a:ext cx="4340225" cy="233299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41982" y="2948609"/>
            <a:ext cx="609600" cy="369332"/>
          </a:xfrm>
          <a:prstGeom prst="rect">
            <a:avLst/>
          </a:prstGeom>
          <a:noFill/>
        </p:spPr>
        <p:txBody>
          <a:bodyPr wrap="square" rtlCol="0">
            <a:spAutoFit/>
          </a:bodyPr>
          <a:lstStyle/>
          <a:p>
            <a:r>
              <a:rPr lang="en-US" dirty="0" smtClean="0"/>
              <a:t>60%</a:t>
            </a:r>
            <a:endParaRPr lang="en-US" dirty="0"/>
          </a:p>
        </p:txBody>
      </p:sp>
    </p:spTree>
    <p:extLst>
      <p:ext uri="{BB962C8B-B14F-4D97-AF65-F5344CB8AC3E}">
        <p14:creationId xmlns:p14="http://schemas.microsoft.com/office/powerpoint/2010/main" val="3091761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Prevalence by Age</a:t>
            </a:r>
            <a:endParaRPr lang="en-US" dirty="0"/>
          </a:p>
        </p:txBody>
      </p:sp>
      <p:sp>
        <p:nvSpPr>
          <p:cNvPr id="4" name="TextBox 3"/>
          <p:cNvSpPr txBox="1"/>
          <p:nvPr/>
        </p:nvSpPr>
        <p:spPr>
          <a:xfrm>
            <a:off x="5783453" y="1388572"/>
            <a:ext cx="3355521"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Gotham Book" pitchFamily="50" charset="0"/>
              </a:rPr>
              <a:t>Our sample has more preschoolers than infants and toddlers</a:t>
            </a:r>
          </a:p>
          <a:p>
            <a:endParaRPr lang="en-US" sz="1600" dirty="0" smtClean="0">
              <a:latin typeface="Gotham Book" pitchFamily="50" charset="0"/>
            </a:endParaRPr>
          </a:p>
          <a:p>
            <a:pPr marL="285750" indent="-285750">
              <a:buFont typeface="Arial" panose="020B0604020202020204" pitchFamily="34" charset="0"/>
              <a:buChar char="•"/>
            </a:pPr>
            <a:r>
              <a:rPr lang="en-US" sz="1600" dirty="0" err="1" smtClean="0">
                <a:latin typeface="Gotham Book" pitchFamily="50" charset="0"/>
              </a:rPr>
              <a:t>Avg</a:t>
            </a:r>
            <a:r>
              <a:rPr lang="en-US" sz="1600" dirty="0" smtClean="0">
                <a:latin typeface="Gotham Book" pitchFamily="50" charset="0"/>
              </a:rPr>
              <a:t> preschool class size of 16 / </a:t>
            </a:r>
            <a:r>
              <a:rPr lang="en-US" sz="1600" dirty="0" err="1" smtClean="0">
                <a:latin typeface="Gotham Book" pitchFamily="50" charset="0"/>
              </a:rPr>
              <a:t>Avg</a:t>
            </a:r>
            <a:r>
              <a:rPr lang="en-US" sz="1600" dirty="0" smtClean="0">
                <a:latin typeface="Gotham Book" pitchFamily="50" charset="0"/>
              </a:rPr>
              <a:t> # preschoolers w/ CB of 4 </a:t>
            </a:r>
            <a:r>
              <a:rPr lang="en-US" sz="1600" dirty="0" smtClean="0">
                <a:latin typeface="Gotham Book" pitchFamily="50" charset="0"/>
                <a:sym typeface="Wingdings" panose="05000000000000000000" pitchFamily="2" charset="2"/>
              </a:rPr>
              <a:t> </a:t>
            </a:r>
            <a:r>
              <a:rPr lang="en-US" sz="1600" dirty="0" smtClean="0">
                <a:latin typeface="Gotham Book" pitchFamily="50" charset="0"/>
              </a:rPr>
              <a:t>we can estimate 20-25% exhibit challenging behaviors</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Among preschoolers, about 14% of those with challenging behaviors were </a:t>
            </a:r>
            <a:r>
              <a:rPr lang="en-US" sz="1600" dirty="0" err="1" smtClean="0">
                <a:latin typeface="Gotham Book" pitchFamily="50" charset="0"/>
              </a:rPr>
              <a:t>disenrolled</a:t>
            </a:r>
            <a:endParaRPr lang="en-US" sz="1600" dirty="0">
              <a:latin typeface="Gotham Book" pitchFamily="50" charset="0"/>
            </a:endParaRPr>
          </a:p>
        </p:txBody>
      </p:sp>
      <p:graphicFrame>
        <p:nvGraphicFramePr>
          <p:cNvPr id="12" name="Chart 11"/>
          <p:cNvGraphicFramePr>
            <a:graphicFrameLocks/>
          </p:cNvGraphicFramePr>
          <p:nvPr>
            <p:extLst>
              <p:ext uri="{D42A27DB-BD31-4B8C-83A1-F6EECF244321}">
                <p14:modId xmlns:p14="http://schemas.microsoft.com/office/powerpoint/2010/main" val="3105183307"/>
              </p:ext>
            </p:extLst>
          </p:nvPr>
        </p:nvGraphicFramePr>
        <p:xfrm>
          <a:off x="0" y="1349966"/>
          <a:ext cx="586154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99722" y="2609037"/>
            <a:ext cx="939800" cy="261610"/>
          </a:xfrm>
          <a:prstGeom prst="rect">
            <a:avLst/>
          </a:prstGeom>
          <a:noFill/>
        </p:spPr>
        <p:txBody>
          <a:bodyPr wrap="square" rtlCol="0">
            <a:spAutoFit/>
          </a:bodyPr>
          <a:lstStyle/>
          <a:p>
            <a:r>
              <a:rPr lang="en-US" sz="1100" dirty="0" smtClean="0">
                <a:solidFill>
                  <a:schemeClr val="tx2">
                    <a:lumMod val="50000"/>
                  </a:schemeClr>
                </a:solidFill>
              </a:rPr>
              <a:t>333/1000</a:t>
            </a:r>
            <a:endParaRPr lang="en-US" sz="1100" dirty="0">
              <a:solidFill>
                <a:schemeClr val="tx2">
                  <a:lumMod val="50000"/>
                </a:schemeClr>
              </a:solidFill>
            </a:endParaRPr>
          </a:p>
        </p:txBody>
      </p:sp>
      <p:sp>
        <p:nvSpPr>
          <p:cNvPr id="10" name="TextBox 9"/>
          <p:cNvSpPr txBox="1"/>
          <p:nvPr/>
        </p:nvSpPr>
        <p:spPr>
          <a:xfrm>
            <a:off x="4199722" y="2818678"/>
            <a:ext cx="742950" cy="261610"/>
          </a:xfrm>
          <a:prstGeom prst="rect">
            <a:avLst/>
          </a:prstGeom>
          <a:noFill/>
        </p:spPr>
        <p:txBody>
          <a:bodyPr wrap="square" rtlCol="0">
            <a:spAutoFit/>
          </a:bodyPr>
          <a:lstStyle/>
          <a:p>
            <a:r>
              <a:rPr lang="en-US" sz="1100" dirty="0" smtClean="0">
                <a:solidFill>
                  <a:schemeClr val="tx2">
                    <a:lumMod val="50000"/>
                  </a:schemeClr>
                </a:solidFill>
              </a:rPr>
              <a:t>69/1000</a:t>
            </a:r>
            <a:endParaRPr lang="en-US" sz="1100" dirty="0">
              <a:solidFill>
                <a:schemeClr val="tx2">
                  <a:lumMod val="50000"/>
                </a:schemeClr>
              </a:solidFill>
            </a:endParaRPr>
          </a:p>
        </p:txBody>
      </p:sp>
      <p:sp>
        <p:nvSpPr>
          <p:cNvPr id="7" name="TextBox 6"/>
          <p:cNvSpPr txBox="1"/>
          <p:nvPr/>
        </p:nvSpPr>
        <p:spPr>
          <a:xfrm>
            <a:off x="4263222" y="3561783"/>
            <a:ext cx="881742" cy="430887"/>
          </a:xfrm>
          <a:prstGeom prst="rect">
            <a:avLst/>
          </a:prstGeom>
          <a:noFill/>
        </p:spPr>
        <p:txBody>
          <a:bodyPr wrap="square" rtlCol="0">
            <a:spAutoFit/>
          </a:bodyPr>
          <a:lstStyle/>
          <a:p>
            <a:r>
              <a:rPr lang="en-US" sz="1100" dirty="0" smtClean="0">
                <a:solidFill>
                  <a:schemeClr val="tx2">
                    <a:lumMod val="50000"/>
                  </a:schemeClr>
                </a:solidFill>
              </a:rPr>
              <a:t>211/1000</a:t>
            </a:r>
          </a:p>
          <a:p>
            <a:r>
              <a:rPr lang="en-US" sz="1100" dirty="0" smtClean="0">
                <a:solidFill>
                  <a:schemeClr val="tx2">
                    <a:lumMod val="50000"/>
                  </a:schemeClr>
                </a:solidFill>
              </a:rPr>
              <a:t>121/1000</a:t>
            </a:r>
            <a:endParaRPr lang="en-US" sz="1100" dirty="0">
              <a:solidFill>
                <a:schemeClr val="tx2">
                  <a:lumMod val="50000"/>
                </a:schemeClr>
              </a:solidFill>
            </a:endParaRPr>
          </a:p>
        </p:txBody>
      </p:sp>
      <p:sp>
        <p:nvSpPr>
          <p:cNvPr id="3" name="TextBox 2"/>
          <p:cNvSpPr txBox="1"/>
          <p:nvPr/>
        </p:nvSpPr>
        <p:spPr>
          <a:xfrm>
            <a:off x="4199722" y="1707873"/>
            <a:ext cx="768350" cy="276999"/>
          </a:xfrm>
          <a:prstGeom prst="rect">
            <a:avLst/>
          </a:prstGeom>
          <a:noFill/>
        </p:spPr>
        <p:txBody>
          <a:bodyPr wrap="square" rtlCol="0">
            <a:spAutoFit/>
          </a:bodyPr>
          <a:lstStyle/>
          <a:p>
            <a:r>
              <a:rPr lang="en-US" sz="1200" dirty="0" smtClean="0">
                <a:solidFill>
                  <a:schemeClr val="tx2">
                    <a:lumMod val="50000"/>
                  </a:schemeClr>
                </a:solidFill>
              </a:rPr>
              <a:t>207/1000</a:t>
            </a:r>
            <a:endParaRPr lang="en-US" sz="1200" dirty="0">
              <a:solidFill>
                <a:schemeClr val="tx2">
                  <a:lumMod val="50000"/>
                </a:schemeClr>
              </a:solidFill>
            </a:endParaRPr>
          </a:p>
        </p:txBody>
      </p:sp>
      <p:sp>
        <p:nvSpPr>
          <p:cNvPr id="5" name="TextBox 4"/>
          <p:cNvSpPr txBox="1"/>
          <p:nvPr/>
        </p:nvSpPr>
        <p:spPr>
          <a:xfrm>
            <a:off x="4263222" y="1904723"/>
            <a:ext cx="704850" cy="276999"/>
          </a:xfrm>
          <a:prstGeom prst="rect">
            <a:avLst/>
          </a:prstGeom>
          <a:noFill/>
        </p:spPr>
        <p:txBody>
          <a:bodyPr wrap="square" rtlCol="0">
            <a:spAutoFit/>
          </a:bodyPr>
          <a:lstStyle/>
          <a:p>
            <a:r>
              <a:rPr lang="en-US" sz="1200" dirty="0" smtClean="0">
                <a:solidFill>
                  <a:schemeClr val="tx2">
                    <a:lumMod val="50000"/>
                  </a:schemeClr>
                </a:solidFill>
              </a:rPr>
              <a:t>29/1000</a:t>
            </a:r>
            <a:endParaRPr lang="en-US" sz="1200" dirty="0">
              <a:solidFill>
                <a:schemeClr val="tx2">
                  <a:lumMod val="50000"/>
                </a:schemeClr>
              </a:solidFill>
            </a:endParaRPr>
          </a:p>
        </p:txBody>
      </p:sp>
    </p:spTree>
    <p:extLst>
      <p:ext uri="{BB962C8B-B14F-4D97-AF65-F5344CB8AC3E}">
        <p14:creationId xmlns:p14="http://schemas.microsoft.com/office/powerpoint/2010/main" val="3743391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Disenrollment</a:t>
            </a:r>
            <a:endParaRPr lang="en-US" dirty="0"/>
          </a:p>
        </p:txBody>
      </p:sp>
      <p:sp>
        <p:nvSpPr>
          <p:cNvPr id="3" name="Content Placeholder 2"/>
          <p:cNvSpPr>
            <a:spLocks noGrp="1"/>
          </p:cNvSpPr>
          <p:nvPr>
            <p:ph idx="1"/>
          </p:nvPr>
        </p:nvSpPr>
        <p:spPr/>
        <p:txBody>
          <a:bodyPr>
            <a:normAutofit fontScale="70000" lnSpcReduction="20000"/>
          </a:bodyPr>
          <a:lstStyle/>
          <a:p>
            <a:pPr marL="118872" indent="0">
              <a:buNone/>
            </a:pPr>
            <a:r>
              <a:rPr lang="en-US" dirty="0" smtClean="0">
                <a:solidFill>
                  <a:schemeClr val="accent1"/>
                </a:solidFill>
              </a:rPr>
              <a:t>The survey question asked EC educators to quantify, by age tier (infant, toddler, preschool), how many children with challenging behavior </a:t>
            </a:r>
            <a:r>
              <a:rPr lang="en-US" dirty="0" err="1" smtClean="0">
                <a:solidFill>
                  <a:schemeClr val="accent1"/>
                </a:solidFill>
              </a:rPr>
              <a:t>disenrolled</a:t>
            </a:r>
            <a:r>
              <a:rPr lang="en-US" dirty="0" smtClean="0">
                <a:solidFill>
                  <a:schemeClr val="accent1"/>
                </a:solidFill>
              </a:rPr>
              <a:t> because:</a:t>
            </a:r>
          </a:p>
          <a:p>
            <a:pPr marL="118872" indent="0">
              <a:buNone/>
            </a:pPr>
            <a:endParaRPr lang="en-US" dirty="0">
              <a:solidFill>
                <a:schemeClr val="accent1">
                  <a:lumMod val="50000"/>
                </a:schemeClr>
              </a:solidFill>
            </a:endParaRPr>
          </a:p>
          <a:p>
            <a:pPr lvl="0"/>
            <a:r>
              <a:rPr lang="en-US" dirty="0">
                <a:solidFill>
                  <a:schemeClr val="accent1">
                    <a:lumMod val="50000"/>
                  </a:schemeClr>
                </a:solidFill>
              </a:rPr>
              <a:t>Parents and staff agreed that the child must leave the program because it could not meet the child’s </a:t>
            </a:r>
            <a:r>
              <a:rPr lang="en-US" dirty="0" smtClean="0">
                <a:solidFill>
                  <a:schemeClr val="accent1">
                    <a:lumMod val="50000"/>
                  </a:schemeClr>
                </a:solidFill>
              </a:rPr>
              <a:t>needs</a:t>
            </a:r>
          </a:p>
          <a:p>
            <a:pPr lvl="0"/>
            <a:endParaRPr lang="en-US" dirty="0">
              <a:solidFill>
                <a:schemeClr val="accent1">
                  <a:lumMod val="50000"/>
                </a:schemeClr>
              </a:solidFill>
            </a:endParaRPr>
          </a:p>
          <a:p>
            <a:pPr lvl="0"/>
            <a:r>
              <a:rPr lang="en-US" dirty="0">
                <a:solidFill>
                  <a:schemeClr val="accent1">
                    <a:lumMod val="50000"/>
                  </a:schemeClr>
                </a:solidFill>
              </a:rPr>
              <a:t>Parents told staff they were leaving because the program could not meet the child’s </a:t>
            </a:r>
            <a:r>
              <a:rPr lang="en-US" dirty="0" smtClean="0">
                <a:solidFill>
                  <a:schemeClr val="accent1">
                    <a:lumMod val="50000"/>
                  </a:schemeClr>
                </a:solidFill>
              </a:rPr>
              <a:t>needs</a:t>
            </a:r>
          </a:p>
          <a:p>
            <a:pPr lvl="0"/>
            <a:endParaRPr lang="en-US" dirty="0">
              <a:solidFill>
                <a:schemeClr val="accent1">
                  <a:lumMod val="50000"/>
                </a:schemeClr>
              </a:solidFill>
            </a:endParaRPr>
          </a:p>
          <a:p>
            <a:pPr lvl="0"/>
            <a:r>
              <a:rPr lang="en-US" dirty="0">
                <a:solidFill>
                  <a:schemeClr val="accent1">
                    <a:lumMod val="50000"/>
                  </a:schemeClr>
                </a:solidFill>
              </a:rPr>
              <a:t>Staff told parents the child must leave because the program could not meet the child’s needs</a:t>
            </a:r>
          </a:p>
          <a:p>
            <a:pPr marL="118872" indent="0">
              <a:buNone/>
            </a:pPr>
            <a:endParaRPr lang="en-US" dirty="0"/>
          </a:p>
        </p:txBody>
      </p:sp>
    </p:spTree>
    <p:extLst>
      <p:ext uri="{BB962C8B-B14F-4D97-AF65-F5344CB8AC3E}">
        <p14:creationId xmlns:p14="http://schemas.microsoft.com/office/powerpoint/2010/main" val="1201055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Disenrollment</a:t>
            </a:r>
            <a:endParaRPr lang="en-US" dirty="0"/>
          </a:p>
        </p:txBody>
      </p:sp>
      <p:sp>
        <p:nvSpPr>
          <p:cNvPr id="4" name="TextBox 3"/>
          <p:cNvSpPr txBox="1"/>
          <p:nvPr/>
        </p:nvSpPr>
        <p:spPr>
          <a:xfrm>
            <a:off x="5617030" y="1787975"/>
            <a:ext cx="335552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Gotham Book" pitchFamily="50" charset="0"/>
              </a:rPr>
              <a:t>Larger number of preschoolers, in general</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Fewer staff-initiated </a:t>
            </a:r>
            <a:r>
              <a:rPr lang="en-US" sz="1600" dirty="0" err="1" smtClean="0">
                <a:latin typeface="Gotham Book" pitchFamily="50" charset="0"/>
              </a:rPr>
              <a:t>disenrollments</a:t>
            </a:r>
            <a:endParaRPr lang="en-US" sz="1600" dirty="0" smtClean="0">
              <a:latin typeface="Gotham Book" pitchFamily="50" charset="0"/>
            </a:endParaRP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To consider: provider perspective only</a:t>
            </a:r>
            <a:endParaRPr lang="en-US" sz="1600" dirty="0">
              <a:latin typeface="Gotham Book" pitchFamily="5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26441995"/>
              </p:ext>
            </p:extLst>
          </p:nvPr>
        </p:nvGraphicFramePr>
        <p:xfrm>
          <a:off x="264432" y="1404667"/>
          <a:ext cx="4908550" cy="2524125"/>
        </p:xfrm>
        <a:graphic>
          <a:graphicData uri="http://schemas.openxmlformats.org/drawingml/2006/table">
            <a:tbl>
              <a:tblPr firstRow="1" firstCol="1" bandRow="1"/>
              <a:tblGrid>
                <a:gridCol w="4000500">
                  <a:extLst>
                    <a:ext uri="{9D8B030D-6E8A-4147-A177-3AD203B41FA5}">
                      <a16:colId xmlns:a16="http://schemas.microsoft.com/office/drawing/2014/main" xmlns="" val="20000"/>
                    </a:ext>
                  </a:extLst>
                </a:gridCol>
                <a:gridCol w="908050">
                  <a:extLst>
                    <a:ext uri="{9D8B030D-6E8A-4147-A177-3AD203B41FA5}">
                      <a16:colId xmlns:a16="http://schemas.microsoft.com/office/drawing/2014/main" xmlns="" val="20001"/>
                    </a:ext>
                  </a:extLst>
                </a:gridCol>
              </a:tblGrid>
              <a:tr h="238125">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Disenrollment Scenarios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Occurrences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nSpc>
                          <a:spcPct val="107000"/>
                        </a:lnSpc>
                      </a:pPr>
                      <a:endParaRPr lang="en-US" sz="1100">
                        <a:effectLst/>
                        <a:latin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and staff agreed that the infant must leave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and staff agreed that the toddler must leave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and staff agreed that the preschooler must leave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190500">
                <a:tc>
                  <a:txBody>
                    <a:bodyPr/>
                    <a:lstStyle/>
                    <a:p>
                      <a:pPr>
                        <a:lnSpc>
                          <a:spcPct val="107000"/>
                        </a:lnSpc>
                      </a:pPr>
                      <a:endParaRPr lang="en-US" sz="1100" dirty="0">
                        <a:effectLst/>
                        <a:latin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told staff the infant was leaving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190500">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told staff the toddler was leaving the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told staff the preschooler was leaving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190500">
                <a:tc>
                  <a:txBody>
                    <a:bodyPr/>
                    <a:lstStyle/>
                    <a:p>
                      <a:pPr>
                        <a:lnSpc>
                          <a:spcPct val="107000"/>
                        </a:lnSpc>
                      </a:pPr>
                      <a:endParaRPr lang="en-US" sz="1100">
                        <a:effectLst/>
                        <a:latin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9"/>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Staff told parents the infant must leave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0"/>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Staff told parents toddler must leave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1"/>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Staff told parents preschooler must leave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2"/>
                  </a:ext>
                </a:extLst>
              </a:tr>
            </a:tbl>
          </a:graphicData>
        </a:graphic>
      </p:graphicFrame>
      <p:sp>
        <p:nvSpPr>
          <p:cNvPr id="3" name="TextBox 2"/>
          <p:cNvSpPr txBox="1"/>
          <p:nvPr/>
        </p:nvSpPr>
        <p:spPr>
          <a:xfrm>
            <a:off x="264432" y="4147813"/>
            <a:ext cx="8581118" cy="646331"/>
          </a:xfrm>
          <a:prstGeom prst="rect">
            <a:avLst/>
          </a:prstGeom>
          <a:noFill/>
        </p:spPr>
        <p:txBody>
          <a:bodyPr wrap="square" rtlCol="0">
            <a:spAutoFit/>
          </a:bodyPr>
          <a:lstStyle/>
          <a:p>
            <a:r>
              <a:rPr lang="en-US" dirty="0" smtClean="0"/>
              <a:t>Of 73 providers who had </a:t>
            </a:r>
            <a:r>
              <a:rPr lang="en-US" dirty="0" err="1" smtClean="0"/>
              <a:t>disenrolled</a:t>
            </a:r>
            <a:r>
              <a:rPr lang="en-US" dirty="0" smtClean="0"/>
              <a:t> a child, 19% had via mutual agreement, 22% had via parent decision, 11% had via staff decision.</a:t>
            </a:r>
            <a:endParaRPr lang="en-US" dirty="0"/>
          </a:p>
        </p:txBody>
      </p:sp>
    </p:spTree>
    <p:extLst>
      <p:ext uri="{BB962C8B-B14F-4D97-AF65-F5344CB8AC3E}">
        <p14:creationId xmlns:p14="http://schemas.microsoft.com/office/powerpoint/2010/main" val="3312865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Disenrollment by Care Type</a:t>
            </a:r>
            <a:endParaRPr lang="en-US" dirty="0"/>
          </a:p>
        </p:txBody>
      </p:sp>
      <p:sp>
        <p:nvSpPr>
          <p:cNvPr id="4" name="TextBox 3"/>
          <p:cNvSpPr txBox="1"/>
          <p:nvPr/>
        </p:nvSpPr>
        <p:spPr>
          <a:xfrm>
            <a:off x="6384471" y="1787975"/>
            <a:ext cx="260441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Gotham Book" pitchFamily="50" charset="0"/>
              </a:rPr>
              <a:t>Highest numbers in child care centers (28% of the sample)</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PED </a:t>
            </a:r>
            <a:r>
              <a:rPr lang="en-US" sz="1600" dirty="0" err="1" smtClean="0">
                <a:latin typeface="Gotham Book" pitchFamily="50" charset="0"/>
              </a:rPr>
              <a:t>PreK</a:t>
            </a:r>
            <a:r>
              <a:rPr lang="en-US" sz="1600" dirty="0" smtClean="0">
                <a:latin typeface="Gotham Book" pitchFamily="50" charset="0"/>
              </a:rPr>
              <a:t> is the same % of the sample and has significantly lower numbers</a:t>
            </a:r>
          </a:p>
        </p:txBody>
      </p:sp>
      <p:graphicFrame>
        <p:nvGraphicFramePr>
          <p:cNvPr id="3" name="Table 2"/>
          <p:cNvGraphicFramePr>
            <a:graphicFrameLocks noGrp="1"/>
          </p:cNvGraphicFramePr>
          <p:nvPr>
            <p:extLst>
              <p:ext uri="{D42A27DB-BD31-4B8C-83A1-F6EECF244321}">
                <p14:modId xmlns:p14="http://schemas.microsoft.com/office/powerpoint/2010/main" val="2980599992"/>
              </p:ext>
            </p:extLst>
          </p:nvPr>
        </p:nvGraphicFramePr>
        <p:xfrm>
          <a:off x="212679" y="1956508"/>
          <a:ext cx="5926455" cy="1893570"/>
        </p:xfrm>
        <a:graphic>
          <a:graphicData uri="http://schemas.openxmlformats.org/drawingml/2006/table">
            <a:tbl>
              <a:tblPr firstRow="1" firstCol="1" bandRow="1"/>
              <a:tblGrid>
                <a:gridCol w="1657350">
                  <a:extLst>
                    <a:ext uri="{9D8B030D-6E8A-4147-A177-3AD203B41FA5}">
                      <a16:colId xmlns:a16="http://schemas.microsoft.com/office/drawing/2014/main" xmlns="" val="20000"/>
                    </a:ext>
                  </a:extLst>
                </a:gridCol>
                <a:gridCol w="1428750">
                  <a:extLst>
                    <a:ext uri="{9D8B030D-6E8A-4147-A177-3AD203B41FA5}">
                      <a16:colId xmlns:a16="http://schemas.microsoft.com/office/drawing/2014/main" xmlns="" val="20001"/>
                    </a:ext>
                  </a:extLst>
                </a:gridCol>
                <a:gridCol w="1428750">
                  <a:extLst>
                    <a:ext uri="{9D8B030D-6E8A-4147-A177-3AD203B41FA5}">
                      <a16:colId xmlns:a16="http://schemas.microsoft.com/office/drawing/2014/main" xmlns="" val="20002"/>
                    </a:ext>
                  </a:extLst>
                </a:gridCol>
                <a:gridCol w="1411605">
                  <a:extLst>
                    <a:ext uri="{9D8B030D-6E8A-4147-A177-3AD203B41FA5}">
                      <a16:colId xmlns:a16="http://schemas.microsoft.com/office/drawing/2014/main" xmlns="" val="20003"/>
                    </a:ext>
                  </a:extLst>
                </a:gridCol>
              </a:tblGrid>
              <a:tr h="560070">
                <a:tc>
                  <a:txBody>
                    <a:bodyPr/>
                    <a:lstStyle/>
                    <a:p>
                      <a:pPr>
                        <a:lnSpc>
                          <a:spcPct val="107000"/>
                        </a:lnSpc>
                      </a:pPr>
                      <a:endParaRPr lang="en-US" sz="1100">
                        <a:effectLst/>
                        <a:latin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Mutual agreement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 decision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Provider decision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Home-based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Head Start/EHS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2"/>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IDEA Special 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3"/>
                  </a:ext>
                </a:extLst>
              </a:tr>
              <a:tr h="190500">
                <a:tc>
                  <a:txBody>
                    <a:bodyPr/>
                    <a:lstStyle/>
                    <a:p>
                      <a:pPr marL="0" marR="0">
                        <a:lnSpc>
                          <a:spcPct val="107000"/>
                        </a:lnSpc>
                        <a:spcBef>
                          <a:spcPts val="0"/>
                        </a:spcBef>
                        <a:spcAft>
                          <a:spcPts val="0"/>
                        </a:spcAft>
                      </a:pPr>
                      <a:r>
                        <a:rPr lang="en-US" sz="11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Licensed child care center</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4"/>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CYFD PreK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5"/>
                  </a:ext>
                </a:extLst>
              </a:tr>
              <a:tr h="190500">
                <a:tc>
                  <a:txBody>
                    <a:bodyPr/>
                    <a:lstStyle/>
                    <a:p>
                      <a:pPr marL="0" marR="0">
                        <a:lnSpc>
                          <a:spcPct val="107000"/>
                        </a:lnSpc>
                        <a:spcBef>
                          <a:spcPts val="0"/>
                        </a:spcBef>
                        <a:spcAft>
                          <a:spcPts val="0"/>
                        </a:spcAft>
                      </a:pPr>
                      <a:r>
                        <a:rPr lang="en-US" sz="11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PED </a:t>
                      </a:r>
                      <a:r>
                        <a:rPr lang="en-US" sz="1100"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PreK</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bl>
          </a:graphicData>
        </a:graphic>
      </p:graphicFrame>
      <p:sp>
        <p:nvSpPr>
          <p:cNvPr id="6" name="TextBox 5"/>
          <p:cNvSpPr txBox="1"/>
          <p:nvPr/>
        </p:nvSpPr>
        <p:spPr>
          <a:xfrm>
            <a:off x="212679" y="1641020"/>
            <a:ext cx="5730921" cy="461665"/>
          </a:xfrm>
          <a:prstGeom prst="rect">
            <a:avLst/>
          </a:prstGeom>
          <a:noFill/>
        </p:spPr>
        <p:txBody>
          <a:bodyPr wrap="square" rtlCol="0">
            <a:spAutoFit/>
          </a:bodyPr>
          <a:lstStyle/>
          <a:p>
            <a:r>
              <a:rPr lang="en-US" sz="1200" dirty="0" smtClean="0">
                <a:latin typeface="Vitesse"/>
              </a:rPr>
              <a:t>Number of Providers Reporting at Least One Child </a:t>
            </a:r>
            <a:r>
              <a:rPr lang="en-US" sz="1200" dirty="0" err="1" smtClean="0">
                <a:latin typeface="Vitesse"/>
              </a:rPr>
              <a:t>Disenrolled</a:t>
            </a:r>
            <a:r>
              <a:rPr lang="en-US" sz="1200" dirty="0" smtClean="0">
                <a:latin typeface="Vitesse"/>
              </a:rPr>
              <a:t> Due to Challenging Behavior</a:t>
            </a:r>
            <a:endParaRPr lang="en-US" sz="1200" dirty="0">
              <a:latin typeface="Vitesse"/>
            </a:endParaRPr>
          </a:p>
        </p:txBody>
      </p:sp>
    </p:spTree>
    <p:extLst>
      <p:ext uri="{BB962C8B-B14F-4D97-AF65-F5344CB8AC3E}">
        <p14:creationId xmlns:p14="http://schemas.microsoft.com/office/powerpoint/2010/main" val="2659864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a:t>
            </a:r>
            <a:r>
              <a:rPr lang="en-US" dirty="0"/>
              <a:t>W</a:t>
            </a:r>
            <a:r>
              <a:rPr lang="en-US" dirty="0" smtClean="0"/>
              <a:t>e?</a:t>
            </a:r>
            <a:endParaRPr lang="en-US" dirty="0"/>
          </a:p>
        </p:txBody>
      </p:sp>
      <p:sp>
        <p:nvSpPr>
          <p:cNvPr id="3" name="Content Placeholder 2"/>
          <p:cNvSpPr>
            <a:spLocks noGrp="1"/>
          </p:cNvSpPr>
          <p:nvPr>
            <p:ph idx="1"/>
          </p:nvPr>
        </p:nvSpPr>
        <p:spPr>
          <a:xfrm>
            <a:off x="457200" y="1152041"/>
            <a:ext cx="8229600" cy="3469207"/>
          </a:xfrm>
        </p:spPr>
        <p:txBody>
          <a:bodyPr/>
          <a:lstStyle/>
          <a:p>
            <a:pPr marL="0" indent="0" algn="ctr">
              <a:buFont typeface="Wingdings 2" panose="05020102010507070707" pitchFamily="18" charset="2"/>
              <a:buNone/>
            </a:pPr>
            <a:r>
              <a:rPr lang="en-US" altLang="en-US" b="1" dirty="0">
                <a:solidFill>
                  <a:schemeClr val="tx1"/>
                </a:solidFill>
              </a:rPr>
              <a:t>Pegasus Legal Services for Children </a:t>
            </a:r>
            <a:endParaRPr lang="en-US" altLang="en-US" b="1" dirty="0" smtClean="0">
              <a:solidFill>
                <a:schemeClr val="tx1"/>
              </a:solidFill>
            </a:endParaRPr>
          </a:p>
          <a:p>
            <a:pPr marL="0" indent="0" algn="ctr">
              <a:buFont typeface="Wingdings 2" panose="05020102010507070707" pitchFamily="18" charset="2"/>
              <a:buNone/>
            </a:pPr>
            <a:endParaRPr lang="en-US" altLang="en-US" sz="2400" b="1" dirty="0">
              <a:solidFill>
                <a:schemeClr val="tx1"/>
              </a:solidFill>
            </a:endParaRPr>
          </a:p>
          <a:p>
            <a:pPr marL="0" indent="0" algn="ctr">
              <a:buFont typeface="Wingdings 2" panose="05020102010507070707" pitchFamily="18" charset="2"/>
              <a:buNone/>
            </a:pPr>
            <a:r>
              <a:rPr lang="en-US" altLang="en-US" sz="2400" dirty="0">
                <a:solidFill>
                  <a:schemeClr val="tx1"/>
                </a:solidFill>
              </a:rPr>
              <a:t>A private, non-profit agency that serves the civil legal needs of New Mexico’s vulnerable children and youth. Pegasus promotes and defends the rights of children and youth to safe and stable homes, quality education and healthcare, and a voice in decisions that affect their lives.</a:t>
            </a:r>
          </a:p>
        </p:txBody>
      </p:sp>
      <p:pic>
        <p:nvPicPr>
          <p:cNvPr id="5" name="11996A29-5127-435C-BA9B-5F3D0FB068CE" descr="7B7406C2-1FAD-4C6F-8AA9-EB640519B06F@hsd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01601" y="4075500"/>
            <a:ext cx="1121214" cy="89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81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Disenrollment by Care Type</a:t>
            </a:r>
            <a:endParaRPr lang="en-US" dirty="0"/>
          </a:p>
        </p:txBody>
      </p:sp>
      <p:sp>
        <p:nvSpPr>
          <p:cNvPr id="4" name="TextBox 3"/>
          <p:cNvSpPr txBox="1"/>
          <p:nvPr/>
        </p:nvSpPr>
        <p:spPr>
          <a:xfrm>
            <a:off x="6245677" y="1420580"/>
            <a:ext cx="260441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Gotham Book" pitchFamily="50" charset="0"/>
              </a:rPr>
              <a:t>This includes all disenrollment scenarios</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IDEA Special Education is 2 out of 5 respondents</a:t>
            </a:r>
          </a:p>
          <a:p>
            <a:pPr marL="285750" indent="-285750">
              <a:buFont typeface="Arial" panose="020B0604020202020204" pitchFamily="34" charset="0"/>
              <a:buChar char="•"/>
            </a:pPr>
            <a:endParaRPr lang="en-US" sz="1600" dirty="0">
              <a:latin typeface="Gotham Book" pitchFamily="50" charset="0"/>
            </a:endParaRPr>
          </a:p>
          <a:p>
            <a:pPr marL="285750" indent="-285750">
              <a:buFont typeface="Arial" panose="020B0604020202020204" pitchFamily="34" charset="0"/>
              <a:buChar char="•"/>
            </a:pPr>
            <a:r>
              <a:rPr lang="en-US" sz="1600" dirty="0">
                <a:latin typeface="Gotham Book" pitchFamily="50" charset="0"/>
              </a:rPr>
              <a:t>These differences are statistically significant (ANOVA)</a:t>
            </a:r>
          </a:p>
          <a:p>
            <a:pPr marL="285750" indent="-285750">
              <a:buFont typeface="Arial" panose="020B0604020202020204" pitchFamily="34" charset="0"/>
              <a:buChar char="•"/>
            </a:pPr>
            <a:endParaRPr lang="en-US" sz="1600" dirty="0" smtClean="0">
              <a:latin typeface="Gotham Book" pitchFamily="50" charset="0"/>
            </a:endParaRPr>
          </a:p>
          <a:p>
            <a:endParaRPr lang="en-US" sz="1600" dirty="0">
              <a:latin typeface="Gotham Book" pitchFamily="50" charset="0"/>
            </a:endParaRPr>
          </a:p>
        </p:txBody>
      </p:sp>
      <p:sp>
        <p:nvSpPr>
          <p:cNvPr id="5" name="TextBox 4"/>
          <p:cNvSpPr txBox="1"/>
          <p:nvPr/>
        </p:nvSpPr>
        <p:spPr>
          <a:xfrm>
            <a:off x="212679" y="1641020"/>
            <a:ext cx="5730921" cy="584775"/>
          </a:xfrm>
          <a:prstGeom prst="rect">
            <a:avLst/>
          </a:prstGeom>
          <a:noFill/>
        </p:spPr>
        <p:txBody>
          <a:bodyPr wrap="square" rtlCol="0">
            <a:spAutoFit/>
          </a:bodyPr>
          <a:lstStyle/>
          <a:p>
            <a:r>
              <a:rPr lang="en-US" sz="1600" dirty="0" smtClean="0">
                <a:latin typeface="Vitesse"/>
              </a:rPr>
              <a:t>Percentage of Providers Reporting at Least One Child </a:t>
            </a:r>
            <a:r>
              <a:rPr lang="en-US" sz="1600" dirty="0" err="1" smtClean="0">
                <a:latin typeface="Vitesse"/>
              </a:rPr>
              <a:t>Disenrolled</a:t>
            </a:r>
            <a:r>
              <a:rPr lang="en-US" sz="1600" dirty="0" smtClean="0">
                <a:latin typeface="Vitesse"/>
              </a:rPr>
              <a:t> Due to Challenging Behavior</a:t>
            </a:r>
            <a:endParaRPr lang="en-US" sz="1600" dirty="0">
              <a:latin typeface="Vitesse"/>
            </a:endParaRPr>
          </a:p>
        </p:txBody>
      </p:sp>
      <p:graphicFrame>
        <p:nvGraphicFramePr>
          <p:cNvPr id="6" name="Table 5"/>
          <p:cNvGraphicFramePr>
            <a:graphicFrameLocks noGrp="1"/>
          </p:cNvGraphicFramePr>
          <p:nvPr>
            <p:extLst>
              <p:ext uri="{D42A27DB-BD31-4B8C-83A1-F6EECF244321}">
                <p14:modId xmlns:p14="http://schemas.microsoft.com/office/powerpoint/2010/main" val="2396275068"/>
              </p:ext>
            </p:extLst>
          </p:nvPr>
        </p:nvGraphicFramePr>
        <p:xfrm>
          <a:off x="317500" y="2209006"/>
          <a:ext cx="5560786" cy="2240910"/>
        </p:xfrm>
        <a:graphic>
          <a:graphicData uri="http://schemas.openxmlformats.org/drawingml/2006/table">
            <a:tbl>
              <a:tblPr firstRow="1" firstCol="1" bandRow="1"/>
              <a:tblGrid>
                <a:gridCol w="4315834">
                  <a:extLst>
                    <a:ext uri="{9D8B030D-6E8A-4147-A177-3AD203B41FA5}">
                      <a16:colId xmlns:a16="http://schemas.microsoft.com/office/drawing/2014/main" xmlns="" val="20000"/>
                    </a:ext>
                  </a:extLst>
                </a:gridCol>
                <a:gridCol w="1244952">
                  <a:extLst>
                    <a:ext uri="{9D8B030D-6E8A-4147-A177-3AD203B41FA5}">
                      <a16:colId xmlns:a16="http://schemas.microsoft.com/office/drawing/2014/main" xmlns="" val="20001"/>
                    </a:ext>
                  </a:extLst>
                </a:gridCol>
              </a:tblGrid>
              <a:tr h="24899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899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CYFD PreK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48990">
                <a:tc>
                  <a:txBody>
                    <a:bodyPr/>
                    <a:lstStyle/>
                    <a:p>
                      <a:pPr marL="0" marR="0">
                        <a:lnSpc>
                          <a:spcPct val="107000"/>
                        </a:lnSpc>
                        <a:spcBef>
                          <a:spcPts val="0"/>
                        </a:spcBef>
                        <a:spcAft>
                          <a:spcPts val="0"/>
                        </a:spcAft>
                      </a:pPr>
                      <a:r>
                        <a:rPr lang="en-US" sz="14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Licensed child care center</a:t>
                      </a:r>
                      <a:endParaRPr lang="en-US"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tc>
                  <a:txBody>
                    <a:bodyPr/>
                    <a:lstStyle/>
                    <a:p>
                      <a:pPr marL="0" marR="0" algn="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extLst>
                  <a:ext uri="{0D108BD9-81ED-4DB2-BD59-A6C34878D82A}">
                    <a16:rowId xmlns:a16="http://schemas.microsoft.com/office/drawing/2014/main" xmlns="" val="10002"/>
                  </a:ext>
                </a:extLst>
              </a:tr>
              <a:tr h="24899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IDEA Special 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tc>
                  <a:txBody>
                    <a:bodyPr/>
                    <a:lstStyle/>
                    <a:p>
                      <a:pPr marL="0" marR="0" algn="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extLst>
                  <a:ext uri="{0D108BD9-81ED-4DB2-BD59-A6C34878D82A}">
                    <a16:rowId xmlns:a16="http://schemas.microsoft.com/office/drawing/2014/main" xmlns="" val="10003"/>
                  </a:ext>
                </a:extLst>
              </a:tr>
              <a:tr h="24899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Home-based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tc>
                  <a:txBody>
                    <a:bodyPr/>
                    <a:lstStyle/>
                    <a:p>
                      <a:pPr marL="0" marR="0" algn="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extLst>
                  <a:ext uri="{0D108BD9-81ED-4DB2-BD59-A6C34878D82A}">
                    <a16:rowId xmlns:a16="http://schemas.microsoft.com/office/drawing/2014/main" xmlns="" val="10004"/>
                  </a:ext>
                </a:extLst>
              </a:tr>
              <a:tr h="24899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Head Start/EHS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tc>
                  <a:txBody>
                    <a:bodyPr/>
                    <a:lstStyle/>
                    <a:p>
                      <a:pPr marL="0" marR="0" algn="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a:noFill/>
                    </a:lnB>
                  </a:tcPr>
                </a:tc>
                <a:extLst>
                  <a:ext uri="{0D108BD9-81ED-4DB2-BD59-A6C34878D82A}">
                    <a16:rowId xmlns:a16="http://schemas.microsoft.com/office/drawing/2014/main" xmlns="" val="10005"/>
                  </a:ext>
                </a:extLst>
              </a:tr>
              <a:tr h="248990">
                <a:tc>
                  <a:txBody>
                    <a:bodyPr/>
                    <a:lstStyle/>
                    <a:p>
                      <a:pPr marL="0" marR="0">
                        <a:lnSpc>
                          <a:spcPct val="107000"/>
                        </a:lnSpc>
                        <a:spcBef>
                          <a:spcPts val="0"/>
                        </a:spcBef>
                        <a:spcAft>
                          <a:spcPts val="0"/>
                        </a:spcAft>
                      </a:pPr>
                      <a:r>
                        <a:rPr lang="en-US" sz="14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PED </a:t>
                      </a:r>
                      <a:r>
                        <a:rPr lang="en-US" sz="1400"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PreK</a:t>
                      </a:r>
                      <a:endParaRPr lang="en-US"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899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637" marR="89637"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48990">
                <a:tc>
                  <a:txBody>
                    <a:bodyPr/>
                    <a:lstStyle/>
                    <a:p>
                      <a:pPr>
                        <a:lnSpc>
                          <a:spcPct val="107000"/>
                        </a:lnSpc>
                      </a:pPr>
                      <a:endParaRPr lang="en-US" sz="1400">
                        <a:effectLst/>
                        <a:latin typeface="Calibri" panose="020F0502020204030204" pitchFamily="34" charset="0"/>
                      </a:endParaRPr>
                    </a:p>
                  </a:txBody>
                  <a:tcPr marL="89637" marR="89637" marT="0" marB="0" anchor="b">
                    <a:lnL>
                      <a:noFill/>
                    </a:lnL>
                    <a:lnR>
                      <a:noFill/>
                    </a:lnR>
                    <a:lnT>
                      <a:noFill/>
                    </a:lnT>
                    <a:lnB>
                      <a:noFill/>
                    </a:lnB>
                  </a:tcPr>
                </a:tc>
                <a:tc>
                  <a:txBody>
                    <a:bodyPr/>
                    <a:lstStyle/>
                    <a:p>
                      <a:pPr>
                        <a:lnSpc>
                          <a:spcPct val="107000"/>
                        </a:lnSpc>
                      </a:pPr>
                      <a:endParaRPr lang="en-US" sz="1400" dirty="0">
                        <a:effectLst/>
                        <a:latin typeface="Calibri" panose="020F0502020204030204" pitchFamily="34" charset="0"/>
                      </a:endParaRPr>
                    </a:p>
                  </a:txBody>
                  <a:tcPr marL="89637" marR="89637" marT="0" marB="0" anchor="b">
                    <a:lnL>
                      <a:noFill/>
                    </a:lnL>
                    <a:lnR>
                      <a:noFill/>
                    </a:lnR>
                    <a:lnT>
                      <a:noFill/>
                    </a:lnT>
                    <a:lnB>
                      <a:noFill/>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862103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Disenrollment by Care Type</a:t>
            </a:r>
            <a:endParaRPr lang="en-US" dirty="0"/>
          </a:p>
        </p:txBody>
      </p:sp>
      <p:sp>
        <p:nvSpPr>
          <p:cNvPr id="4" name="TextBox 3"/>
          <p:cNvSpPr txBox="1"/>
          <p:nvPr/>
        </p:nvSpPr>
        <p:spPr>
          <a:xfrm>
            <a:off x="6302828" y="1134836"/>
            <a:ext cx="2718710"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Gotham Book" pitchFamily="50" charset="0"/>
              </a:rPr>
              <a:t>This includes only staff-initiated disenrollment (formal expulsion)</a:t>
            </a:r>
          </a:p>
          <a:p>
            <a:endParaRPr lang="en-US" sz="1600" dirty="0" smtClean="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Child care centers emerge as main sites for formal expulsion</a:t>
            </a:r>
          </a:p>
          <a:p>
            <a:pPr marL="285750" indent="-285750">
              <a:buFont typeface="Arial" panose="020B0604020202020204" pitchFamily="34" charset="0"/>
              <a:buChar char="•"/>
            </a:pPr>
            <a:endParaRPr lang="en-US" sz="1600" dirty="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Public schools and Head Starts drop off to single-digit or zero</a:t>
            </a:r>
          </a:p>
          <a:p>
            <a:pPr marL="285750" indent="-285750">
              <a:buFont typeface="Arial" panose="020B0604020202020204" pitchFamily="34" charset="0"/>
              <a:buChar char="•"/>
            </a:pPr>
            <a:endParaRPr lang="en-US" sz="1600" dirty="0">
              <a:latin typeface="Gotham Book" pitchFamily="50" charset="0"/>
            </a:endParaRPr>
          </a:p>
          <a:p>
            <a:pPr marL="285750" indent="-285750">
              <a:buFont typeface="Arial" panose="020B0604020202020204" pitchFamily="34" charset="0"/>
              <a:buChar char="•"/>
            </a:pPr>
            <a:r>
              <a:rPr lang="en-US" sz="1600" dirty="0" smtClean="0">
                <a:latin typeface="Gotham Book" pitchFamily="50" charset="0"/>
              </a:rPr>
              <a:t>Differences are statistically significant</a:t>
            </a:r>
            <a:endParaRPr lang="en-US" sz="1600" dirty="0">
              <a:latin typeface="Gotham Book" pitchFamily="50" charset="0"/>
            </a:endParaRPr>
          </a:p>
          <a:p>
            <a:endParaRPr lang="en-US" sz="1600" dirty="0">
              <a:latin typeface="Gotham Book" pitchFamily="50" charset="0"/>
            </a:endParaRPr>
          </a:p>
        </p:txBody>
      </p:sp>
      <p:sp>
        <p:nvSpPr>
          <p:cNvPr id="5" name="TextBox 4"/>
          <p:cNvSpPr txBox="1"/>
          <p:nvPr/>
        </p:nvSpPr>
        <p:spPr>
          <a:xfrm>
            <a:off x="163695" y="1469570"/>
            <a:ext cx="5730921" cy="584775"/>
          </a:xfrm>
          <a:prstGeom prst="rect">
            <a:avLst/>
          </a:prstGeom>
          <a:noFill/>
        </p:spPr>
        <p:txBody>
          <a:bodyPr wrap="square" rtlCol="0">
            <a:spAutoFit/>
          </a:bodyPr>
          <a:lstStyle/>
          <a:p>
            <a:r>
              <a:rPr lang="en-US" sz="1600" dirty="0" smtClean="0">
                <a:latin typeface="Vitesse"/>
              </a:rPr>
              <a:t>Percentage of Providers Reporting at Least One Child Involuntarily </a:t>
            </a:r>
            <a:r>
              <a:rPr lang="en-US" sz="1600" dirty="0" err="1" smtClean="0">
                <a:latin typeface="Vitesse"/>
              </a:rPr>
              <a:t>Disenrolled</a:t>
            </a:r>
            <a:r>
              <a:rPr lang="en-US" sz="1600" dirty="0" smtClean="0">
                <a:latin typeface="Vitesse"/>
              </a:rPr>
              <a:t> Due to Challenging Behavior</a:t>
            </a:r>
            <a:endParaRPr lang="en-US" sz="1600" dirty="0">
              <a:latin typeface="Vitesse"/>
            </a:endParaRPr>
          </a:p>
        </p:txBody>
      </p:sp>
      <p:graphicFrame>
        <p:nvGraphicFramePr>
          <p:cNvPr id="7" name="Table 6"/>
          <p:cNvGraphicFramePr>
            <a:graphicFrameLocks noGrp="1"/>
          </p:cNvGraphicFramePr>
          <p:nvPr>
            <p:extLst>
              <p:ext uri="{D42A27DB-BD31-4B8C-83A1-F6EECF244321}">
                <p14:modId xmlns:p14="http://schemas.microsoft.com/office/powerpoint/2010/main" val="1160943328"/>
              </p:ext>
            </p:extLst>
          </p:nvPr>
        </p:nvGraphicFramePr>
        <p:xfrm>
          <a:off x="114300" y="2163082"/>
          <a:ext cx="6188528" cy="1804761"/>
        </p:xfrm>
        <a:graphic>
          <a:graphicData uri="http://schemas.openxmlformats.org/drawingml/2006/table">
            <a:tbl>
              <a:tblPr firstRow="1" firstCol="1" bandRow="1"/>
              <a:tblGrid>
                <a:gridCol w="5177331">
                  <a:extLst>
                    <a:ext uri="{9D8B030D-6E8A-4147-A177-3AD203B41FA5}">
                      <a16:colId xmlns:a16="http://schemas.microsoft.com/office/drawing/2014/main" xmlns="" val="20000"/>
                    </a:ext>
                  </a:extLst>
                </a:gridCol>
                <a:gridCol w="1011197">
                  <a:extLst>
                    <a:ext uri="{9D8B030D-6E8A-4147-A177-3AD203B41FA5}">
                      <a16:colId xmlns:a16="http://schemas.microsoft.com/office/drawing/2014/main" xmlns="" val="20001"/>
                    </a:ext>
                  </a:extLst>
                </a:gridCol>
              </a:tblGrid>
              <a:tr h="257823">
                <a:tc>
                  <a:txBody>
                    <a:bodyPr/>
                    <a:lstStyle/>
                    <a:p>
                      <a:pPr marL="0" marR="0">
                        <a:lnSpc>
                          <a:spcPct val="107000"/>
                        </a:lnSpc>
                        <a:spcBef>
                          <a:spcPts val="0"/>
                        </a:spcBef>
                        <a:spcAft>
                          <a:spcPts val="0"/>
                        </a:spcAft>
                      </a:pPr>
                      <a:r>
                        <a:rPr lang="en-US" sz="11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Licensed child care center</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0"/>
                  </a:ext>
                </a:extLst>
              </a:tr>
              <a:tr h="25782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CYFD PreK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1"/>
                  </a:ext>
                </a:extLst>
              </a:tr>
              <a:tr h="25782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Home-based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2"/>
                  </a:ext>
                </a:extLst>
              </a:tr>
              <a:tr h="257823">
                <a:tc>
                  <a:txBody>
                    <a:bodyPr/>
                    <a:lstStyle/>
                    <a:p>
                      <a:pPr marL="0" marR="0">
                        <a:lnSpc>
                          <a:spcPct val="107000"/>
                        </a:lnSpc>
                        <a:spcBef>
                          <a:spcPts val="0"/>
                        </a:spcBef>
                        <a:spcAft>
                          <a:spcPts val="0"/>
                        </a:spcAft>
                      </a:pPr>
                      <a:r>
                        <a:rPr lang="en-US" sz="11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PED </a:t>
                      </a:r>
                      <a:r>
                        <a:rPr lang="en-US" sz="1100"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PreK</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3"/>
                  </a:ext>
                </a:extLst>
              </a:tr>
              <a:tr h="257823">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IDEA Special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4"/>
                  </a:ext>
                </a:extLst>
              </a:tr>
              <a:tr h="25782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Head Start/EHS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782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87298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Where </a:t>
            </a:r>
            <a:r>
              <a:rPr lang="en-US" dirty="0" err="1" smtClean="0"/>
              <a:t>Disenrolled</a:t>
            </a:r>
            <a:r>
              <a:rPr lang="en-US" dirty="0" smtClean="0"/>
              <a:t> Children Go</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42741542"/>
              </p:ext>
            </p:extLst>
          </p:nvPr>
        </p:nvGraphicFramePr>
        <p:xfrm>
          <a:off x="83455" y="1331913"/>
          <a:ext cx="8905089" cy="2541971"/>
        </p:xfrm>
        <a:graphic>
          <a:graphicData uri="http://schemas.openxmlformats.org/drawingml/2006/table">
            <a:tbl>
              <a:tblPr firstRow="1" firstCol="1" bandRow="1"/>
              <a:tblGrid>
                <a:gridCol w="6111864">
                  <a:extLst>
                    <a:ext uri="{9D8B030D-6E8A-4147-A177-3AD203B41FA5}">
                      <a16:colId xmlns:a16="http://schemas.microsoft.com/office/drawing/2014/main" xmlns="" val="20000"/>
                    </a:ext>
                  </a:extLst>
                </a:gridCol>
                <a:gridCol w="1077701">
                  <a:extLst>
                    <a:ext uri="{9D8B030D-6E8A-4147-A177-3AD203B41FA5}">
                      <a16:colId xmlns:a16="http://schemas.microsoft.com/office/drawing/2014/main" xmlns="" val="20001"/>
                    </a:ext>
                  </a:extLst>
                </a:gridCol>
                <a:gridCol w="1715524">
                  <a:extLst>
                    <a:ext uri="{9D8B030D-6E8A-4147-A177-3AD203B41FA5}">
                      <a16:colId xmlns:a16="http://schemas.microsoft.com/office/drawing/2014/main" xmlns="" val="20002"/>
                    </a:ext>
                  </a:extLst>
                </a:gridCol>
              </a:tblGrid>
              <a:tr h="513191">
                <a:tc>
                  <a:txBody>
                    <a:bodyPr/>
                    <a:lstStyle/>
                    <a:p>
                      <a:pPr>
                        <a:lnSpc>
                          <a:spcPct val="107000"/>
                        </a:lnSpc>
                      </a:pPr>
                      <a:endParaRPr lang="en-US" sz="1500" dirty="0">
                        <a:effectLst/>
                        <a:latin typeface="Calibri" panose="020F0502020204030204" pitchFamily="34" charset="0"/>
                      </a:endParaRPr>
                    </a:p>
                  </a:txBody>
                  <a:tcPr marL="92374" marR="9237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 of children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Percentage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6596">
                <a:tc>
                  <a:txBody>
                    <a:bodyPr/>
                    <a:lstStyle/>
                    <a:p>
                      <a:pPr marL="0" marR="0">
                        <a:lnSpc>
                          <a:spcPct val="107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Child transferred to another licensed/registered setting, including public school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56596">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Child transferred to a special education preschool classroom</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extLst>
                  <a:ext uri="{0D108BD9-81ED-4DB2-BD59-A6C34878D82A}">
                    <a16:rowId xmlns:a16="http://schemas.microsoft.com/office/drawing/2014/main" xmlns="" val="10002"/>
                  </a:ext>
                </a:extLst>
              </a:tr>
              <a:tr h="256596">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Child went to informal setting like family or friend’s home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extLst>
                  <a:ext uri="{0D108BD9-81ED-4DB2-BD59-A6C34878D82A}">
                    <a16:rowId xmlns:a16="http://schemas.microsoft.com/office/drawing/2014/main" xmlns="" val="10003"/>
                  </a:ext>
                </a:extLst>
              </a:tr>
              <a:tr h="256596">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 decided to stay home with child rather than search for other care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extLst>
                  <a:ext uri="{0D108BD9-81ED-4DB2-BD59-A6C34878D82A}">
                    <a16:rowId xmlns:a16="http://schemas.microsoft.com/office/drawing/2014/main" xmlns="" val="10004"/>
                  </a:ext>
                </a:extLst>
              </a:tr>
              <a:tr h="256596">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had not found or decided on new care setting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a:noFill/>
                    </a:lnB>
                  </a:tcPr>
                </a:tc>
                <a:extLst>
                  <a:ext uri="{0D108BD9-81ED-4DB2-BD59-A6C34878D82A}">
                    <a16:rowId xmlns:a16="http://schemas.microsoft.com/office/drawing/2014/main" xmlns="" val="10005"/>
                  </a:ext>
                </a:extLst>
              </a:tr>
              <a:tr h="256596">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know</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6596">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2374" marR="9237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519683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Strategies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605069"/>
              </p:ext>
            </p:extLst>
          </p:nvPr>
        </p:nvGraphicFramePr>
        <p:xfrm>
          <a:off x="457200" y="1767046"/>
          <a:ext cx="7372350" cy="1862416"/>
        </p:xfrm>
        <a:graphic>
          <a:graphicData uri="http://schemas.openxmlformats.org/drawingml/2006/table">
            <a:tbl>
              <a:tblPr firstRow="1" firstCol="1" bandRow="1"/>
              <a:tblGrid>
                <a:gridCol w="6434051">
                  <a:extLst>
                    <a:ext uri="{9D8B030D-6E8A-4147-A177-3AD203B41FA5}">
                      <a16:colId xmlns:a16="http://schemas.microsoft.com/office/drawing/2014/main" xmlns="" val="352312863"/>
                    </a:ext>
                  </a:extLst>
                </a:gridCol>
                <a:gridCol w="938299">
                  <a:extLst>
                    <a:ext uri="{9D8B030D-6E8A-4147-A177-3AD203B41FA5}">
                      <a16:colId xmlns:a16="http://schemas.microsoft.com/office/drawing/2014/main" xmlns="" val="247428894"/>
                    </a:ext>
                  </a:extLst>
                </a:gridCol>
              </a:tblGrid>
              <a:tr h="373281">
                <a:tc>
                  <a:txBody>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Request assistance from other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80912685"/>
                  </a:ext>
                </a:extLst>
              </a:tr>
              <a:tr h="373281">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Recommend/facilitate connection to EI/special education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13165453"/>
                  </a:ext>
                </a:extLst>
              </a:tr>
              <a:tr h="369292">
                <a:tc>
                  <a:txBody>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Request a consultation with an early childhood mental health specialist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16920459"/>
                  </a:ext>
                </a:extLst>
              </a:tr>
              <a:tr h="373281">
                <a:tc>
                  <a:txBody>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 to child’s pediatrician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960797664"/>
                  </a:ext>
                </a:extLst>
              </a:tr>
              <a:tr h="373281">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Request for parent to pick up child early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1507794"/>
                  </a:ext>
                </a:extLst>
              </a:tr>
            </a:tbl>
          </a:graphicData>
        </a:graphic>
      </p:graphicFrame>
    </p:spTree>
    <p:extLst>
      <p:ext uri="{BB962C8B-B14F-4D97-AF65-F5344CB8AC3E}">
        <p14:creationId xmlns:p14="http://schemas.microsoft.com/office/powerpoint/2010/main" val="1673383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Barriers</a:t>
            </a:r>
            <a:endParaRPr lang="en-US" dirty="0"/>
          </a:p>
        </p:txBody>
      </p:sp>
      <p:sp>
        <p:nvSpPr>
          <p:cNvPr id="3" name="Content Placeholder 2"/>
          <p:cNvSpPr>
            <a:spLocks noGrp="1"/>
          </p:cNvSpPr>
          <p:nvPr>
            <p:ph idx="1"/>
          </p:nvPr>
        </p:nvSpPr>
        <p:spPr/>
        <p:txBody>
          <a:bodyPr>
            <a:normAutofit/>
          </a:bodyPr>
          <a:lstStyle/>
          <a:p>
            <a:pPr marL="461772" lvl="1" indent="-342900">
              <a:spcBef>
                <a:spcPts val="0"/>
              </a:spcBef>
              <a:buClr>
                <a:schemeClr val="accent1"/>
              </a:buClr>
              <a:buSzPct val="80000"/>
            </a:pPr>
            <a:r>
              <a:rPr lang="en-US" sz="2500" dirty="0" smtClean="0"/>
              <a:t>Frustration with parents and families</a:t>
            </a:r>
          </a:p>
          <a:p>
            <a:pPr marL="726948" lvl="2" indent="-342900">
              <a:spcBef>
                <a:spcPts val="0"/>
              </a:spcBef>
              <a:buClr>
                <a:schemeClr val="accent1"/>
              </a:buClr>
              <a:buSzPct val="80000"/>
            </a:pPr>
            <a:r>
              <a:rPr lang="en-US" sz="2100" dirty="0" smtClean="0"/>
              <a:t>1/3 of the sample reported parents are in denial or not interested in services</a:t>
            </a:r>
          </a:p>
          <a:p>
            <a:pPr marL="461772" lvl="1" indent="-342900">
              <a:spcBef>
                <a:spcPts val="0"/>
              </a:spcBef>
              <a:buClr>
                <a:schemeClr val="accent1"/>
              </a:buClr>
              <a:buSzPct val="80000"/>
            </a:pPr>
            <a:r>
              <a:rPr lang="en-US" sz="2500" dirty="0" smtClean="0"/>
              <a:t>Lack of support from their programs/employers</a:t>
            </a:r>
          </a:p>
          <a:p>
            <a:pPr marL="461772" lvl="1" indent="-342900">
              <a:spcBef>
                <a:spcPts val="0"/>
              </a:spcBef>
              <a:buClr>
                <a:schemeClr val="accent1"/>
              </a:buClr>
              <a:buSzPct val="80000"/>
            </a:pPr>
            <a:r>
              <a:rPr lang="en-US" sz="2500" dirty="0" smtClean="0"/>
              <a:t>Staffing shortages/too many kids</a:t>
            </a:r>
          </a:p>
          <a:p>
            <a:pPr marL="461772" lvl="1" indent="-342900">
              <a:spcBef>
                <a:spcPts val="0"/>
              </a:spcBef>
              <a:buClr>
                <a:schemeClr val="accent1"/>
              </a:buClr>
              <a:buSzPct val="80000"/>
            </a:pPr>
            <a:r>
              <a:rPr lang="en-US" sz="2500" dirty="0" smtClean="0"/>
              <a:t>Referral processes</a:t>
            </a:r>
          </a:p>
          <a:p>
            <a:pPr marL="461772" lvl="1" indent="-342900">
              <a:spcBef>
                <a:spcPts val="0"/>
              </a:spcBef>
              <a:buClr>
                <a:schemeClr val="accent1"/>
              </a:buClr>
              <a:buSzPct val="80000"/>
            </a:pPr>
            <a:endParaRPr lang="en-US" sz="2500" dirty="0" smtClean="0"/>
          </a:p>
        </p:txBody>
      </p:sp>
    </p:spTree>
    <p:extLst>
      <p:ext uri="{BB962C8B-B14F-4D97-AF65-F5344CB8AC3E}">
        <p14:creationId xmlns:p14="http://schemas.microsoft.com/office/powerpoint/2010/main" val="4123649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What Would Help?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9885804"/>
              </p:ext>
            </p:extLst>
          </p:nvPr>
        </p:nvGraphicFramePr>
        <p:xfrm>
          <a:off x="667656" y="1359918"/>
          <a:ext cx="7951538" cy="3252900"/>
        </p:xfrm>
        <a:graphic>
          <a:graphicData uri="http://schemas.openxmlformats.org/drawingml/2006/table">
            <a:tbl>
              <a:tblPr firstRow="1" firstCol="1" bandRow="1"/>
              <a:tblGrid>
                <a:gridCol w="5439575">
                  <a:extLst>
                    <a:ext uri="{9D8B030D-6E8A-4147-A177-3AD203B41FA5}">
                      <a16:colId xmlns:a16="http://schemas.microsoft.com/office/drawing/2014/main" xmlns="" val="20000"/>
                    </a:ext>
                  </a:extLst>
                </a:gridCol>
                <a:gridCol w="2511963">
                  <a:extLst>
                    <a:ext uri="{9D8B030D-6E8A-4147-A177-3AD203B41FA5}">
                      <a16:colId xmlns:a16="http://schemas.microsoft.com/office/drawing/2014/main" xmlns="" val="20001"/>
                    </a:ext>
                  </a:extLst>
                </a:gridCol>
              </a:tblGrid>
              <a:tr h="271075">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a:noFill/>
                    </a:lnT>
                    <a:lnB>
                      <a:noFill/>
                    </a:lnB>
                  </a:tcPr>
                </a:tc>
                <a:tc>
                  <a:txBody>
                    <a:bodyPr/>
                    <a:lstStyle/>
                    <a:p>
                      <a:pPr>
                        <a:lnSpc>
                          <a:spcPct val="107000"/>
                        </a:lnSpc>
                      </a:pPr>
                      <a:endParaRPr lang="en-US" sz="1600">
                        <a:effectLst/>
                        <a:latin typeface="Calibri" panose="020F0502020204030204" pitchFamily="34" charset="0"/>
                      </a:endParaRPr>
                    </a:p>
                  </a:txBody>
                  <a:tcPr marL="97587" marR="97587" marT="0" marB="0" anchor="b">
                    <a:lnL>
                      <a:noFill/>
                    </a:lnL>
                    <a:lnR>
                      <a:noFill/>
                    </a:lnR>
                    <a:lnT>
                      <a:noFill/>
                    </a:lnT>
                    <a:lnB>
                      <a:noFill/>
                    </a:lnB>
                  </a:tcPr>
                </a:tc>
                <a:extLst>
                  <a:ext uri="{0D108BD9-81ED-4DB2-BD59-A6C34878D82A}">
                    <a16:rowId xmlns:a16="http://schemas.microsoft.com/office/drawing/2014/main" xmlns="" val="10000"/>
                  </a:ext>
                </a:extLst>
              </a:tr>
              <a:tr h="813225">
                <a:tc>
                  <a:txBody>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Increased access to early childhood mental health specialists who can visit my classroom/program and provide individualized consultation and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215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Increased opportunities for group training on how to support young children’s social-emotional development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13225">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Increased support for families, such as staff to help families access services that address housing, mental health, substance abuse problems and other challenges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215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curriculum that has a strong focus on children’s social-emotional development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1075">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Additional staff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7587" marR="97587"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34739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Comments: Strategies </a:t>
            </a:r>
            <a:endParaRPr lang="en-US" dirty="0"/>
          </a:p>
        </p:txBody>
      </p:sp>
      <p:sp>
        <p:nvSpPr>
          <p:cNvPr id="3" name="Content Placeholder 2"/>
          <p:cNvSpPr>
            <a:spLocks noGrp="1"/>
          </p:cNvSpPr>
          <p:nvPr>
            <p:ph idx="1"/>
          </p:nvPr>
        </p:nvSpPr>
        <p:spPr/>
        <p:txBody>
          <a:bodyPr>
            <a:normAutofit lnSpcReduction="10000"/>
          </a:bodyPr>
          <a:lstStyle/>
          <a:p>
            <a:pPr marL="461772" lvl="1" indent="-342900">
              <a:spcBef>
                <a:spcPts val="0"/>
              </a:spcBef>
              <a:buClr>
                <a:schemeClr val="accent1"/>
              </a:buClr>
              <a:buSzPct val="80000"/>
            </a:pPr>
            <a:r>
              <a:rPr lang="en-US" sz="2100" u="sng" dirty="0" smtClean="0"/>
              <a:t>Unique solutions mentioned in comments</a:t>
            </a:r>
          </a:p>
          <a:p>
            <a:pPr marL="461772" lvl="1" indent="-342900">
              <a:spcBef>
                <a:spcPts val="0"/>
              </a:spcBef>
              <a:buClr>
                <a:schemeClr val="accent1"/>
              </a:buClr>
              <a:buSzPct val="80000"/>
            </a:pPr>
            <a:endParaRPr lang="en-US" sz="2100" u="sng" dirty="0"/>
          </a:p>
          <a:p>
            <a:pPr marL="461772" lvl="1" indent="-342900">
              <a:spcBef>
                <a:spcPts val="0"/>
              </a:spcBef>
              <a:buClr>
                <a:schemeClr val="accent1"/>
              </a:buClr>
              <a:buSzPct val="80000"/>
            </a:pPr>
            <a:r>
              <a:rPr lang="en-US" sz="2100" dirty="0" smtClean="0"/>
              <a:t>Working with families on “Peaceful Parenting” philosophies</a:t>
            </a:r>
          </a:p>
          <a:p>
            <a:pPr marL="461772" lvl="1" indent="-342900">
              <a:spcBef>
                <a:spcPts val="0"/>
              </a:spcBef>
              <a:buClr>
                <a:schemeClr val="accent1"/>
              </a:buClr>
              <a:buSzPct val="80000"/>
            </a:pPr>
            <a:r>
              <a:rPr lang="en-US" sz="2100" dirty="0" smtClean="0"/>
              <a:t>Writing a letter to family pediatrician</a:t>
            </a:r>
          </a:p>
          <a:p>
            <a:pPr marL="461772" lvl="1" indent="-342900">
              <a:spcBef>
                <a:spcPts val="0"/>
              </a:spcBef>
              <a:buClr>
                <a:schemeClr val="accent1"/>
              </a:buClr>
              <a:buSzPct val="80000"/>
            </a:pPr>
            <a:r>
              <a:rPr lang="en-US" sz="2100" dirty="0" smtClean="0"/>
              <a:t>Constructing a “calm down” area in the classroom</a:t>
            </a:r>
          </a:p>
          <a:p>
            <a:pPr marL="461772" lvl="1" indent="-342900">
              <a:spcBef>
                <a:spcPts val="0"/>
              </a:spcBef>
              <a:buClr>
                <a:schemeClr val="accent1"/>
              </a:buClr>
              <a:buSzPct val="80000"/>
            </a:pPr>
            <a:r>
              <a:rPr lang="en-US" sz="2100" dirty="0" smtClean="0"/>
              <a:t>Using specific social-emotional learning curricula: </a:t>
            </a:r>
            <a:r>
              <a:rPr lang="en-US" sz="2100" dirty="0" err="1" smtClean="0"/>
              <a:t>Kimochis</a:t>
            </a:r>
            <a:r>
              <a:rPr lang="en-US" sz="2100" dirty="0" smtClean="0"/>
              <a:t>, Love and Logic</a:t>
            </a:r>
          </a:p>
          <a:p>
            <a:pPr marL="461772" lvl="1" indent="-342900">
              <a:spcBef>
                <a:spcPts val="0"/>
              </a:spcBef>
              <a:buClr>
                <a:schemeClr val="accent1"/>
              </a:buClr>
              <a:buSzPct val="80000"/>
            </a:pPr>
            <a:r>
              <a:rPr lang="en-US" sz="2100" dirty="0" smtClean="0"/>
              <a:t>In-class systems to help regulate behavior and emotions</a:t>
            </a:r>
          </a:p>
          <a:p>
            <a:pPr marL="726948" lvl="2" indent="-342900">
              <a:spcBef>
                <a:spcPts val="0"/>
              </a:spcBef>
              <a:buClr>
                <a:schemeClr val="accent1"/>
              </a:buClr>
              <a:buSzPct val="80000"/>
            </a:pPr>
            <a:r>
              <a:rPr lang="en-US" sz="1800" dirty="0" smtClean="0"/>
              <a:t>Token system, visual schedules, soccer/stop light system (yellow is warning)</a:t>
            </a:r>
          </a:p>
          <a:p>
            <a:pPr marL="726948" lvl="2" indent="-342900">
              <a:spcBef>
                <a:spcPts val="0"/>
              </a:spcBef>
              <a:buClr>
                <a:schemeClr val="accent1"/>
              </a:buClr>
              <a:buSzPct val="80000"/>
            </a:pPr>
            <a:endParaRPr lang="en-US" sz="1600" dirty="0" smtClean="0"/>
          </a:p>
          <a:p>
            <a:pPr marL="461772" lvl="1" indent="-342900">
              <a:spcBef>
                <a:spcPts val="0"/>
              </a:spcBef>
              <a:buClr>
                <a:schemeClr val="accent1"/>
              </a:buClr>
              <a:buSzPct val="80000"/>
            </a:pPr>
            <a:endParaRPr lang="en-US" sz="2500" dirty="0" smtClean="0"/>
          </a:p>
        </p:txBody>
      </p:sp>
    </p:spTree>
    <p:extLst>
      <p:ext uri="{BB962C8B-B14F-4D97-AF65-F5344CB8AC3E}">
        <p14:creationId xmlns:p14="http://schemas.microsoft.com/office/powerpoint/2010/main" val="4249837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EC Mental Health Consultation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8839186"/>
              </p:ext>
            </p:extLst>
          </p:nvPr>
        </p:nvGraphicFramePr>
        <p:xfrm>
          <a:off x="1151162" y="2162741"/>
          <a:ext cx="6354545" cy="2172496"/>
        </p:xfrm>
        <a:graphic>
          <a:graphicData uri="http://schemas.openxmlformats.org/drawingml/2006/table">
            <a:tbl>
              <a:tblPr firstRow="1" firstCol="1" bandRow="1"/>
              <a:tblGrid>
                <a:gridCol w="5449339">
                  <a:extLst>
                    <a:ext uri="{9D8B030D-6E8A-4147-A177-3AD203B41FA5}">
                      <a16:colId xmlns:a16="http://schemas.microsoft.com/office/drawing/2014/main" xmlns="" val="20000"/>
                    </a:ext>
                  </a:extLst>
                </a:gridCol>
                <a:gridCol w="905206">
                  <a:extLst>
                    <a:ext uri="{9D8B030D-6E8A-4147-A177-3AD203B41FA5}">
                      <a16:colId xmlns:a16="http://schemas.microsoft.com/office/drawing/2014/main" xmlns="" val="20001"/>
                    </a:ext>
                  </a:extLst>
                </a:gridCol>
              </a:tblGrid>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Care Setting Type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IDEA Part B special education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Head Start/EHS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extLst>
                  <a:ext uri="{0D108BD9-81ED-4DB2-BD59-A6C34878D82A}">
                    <a16:rowId xmlns:a16="http://schemas.microsoft.com/office/drawing/2014/main" xmlns="" val="10002"/>
                  </a:ext>
                </a:extLst>
              </a:tr>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CYFD PreK</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extLst>
                  <a:ext uri="{0D108BD9-81ED-4DB2-BD59-A6C34878D82A}">
                    <a16:rowId xmlns:a16="http://schemas.microsoft.com/office/drawing/2014/main" xmlns="" val="10003"/>
                  </a:ext>
                </a:extLst>
              </a:tr>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Licensed child care center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extLst>
                  <a:ext uri="{0D108BD9-81ED-4DB2-BD59-A6C34878D82A}">
                    <a16:rowId xmlns:a16="http://schemas.microsoft.com/office/drawing/2014/main" xmlns="" val="10004"/>
                  </a:ext>
                </a:extLst>
              </a:tr>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PED PreK</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a:noFill/>
                    </a:lnB>
                  </a:tcPr>
                </a:tc>
                <a:extLst>
                  <a:ext uri="{0D108BD9-81ED-4DB2-BD59-A6C34878D82A}">
                    <a16:rowId xmlns:a16="http://schemas.microsoft.com/office/drawing/2014/main" xmlns="" val="10005"/>
                  </a:ext>
                </a:extLst>
              </a:tr>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Home-based care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1562">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7763" marR="9776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bl>
          </a:graphicData>
        </a:graphic>
      </p:graphicFrame>
      <p:sp>
        <p:nvSpPr>
          <p:cNvPr id="5" name="TextBox 4"/>
          <p:cNvSpPr txBox="1"/>
          <p:nvPr/>
        </p:nvSpPr>
        <p:spPr>
          <a:xfrm>
            <a:off x="693964" y="1273628"/>
            <a:ext cx="7625443" cy="646331"/>
          </a:xfrm>
          <a:prstGeom prst="rect">
            <a:avLst/>
          </a:prstGeom>
          <a:noFill/>
        </p:spPr>
        <p:txBody>
          <a:bodyPr wrap="square" rtlCol="0">
            <a:spAutoFit/>
          </a:bodyPr>
          <a:lstStyle/>
          <a:p>
            <a:r>
              <a:rPr lang="en-US" dirty="0" smtClean="0">
                <a:latin typeface="Gotham Book" pitchFamily="50" charset="0"/>
              </a:rPr>
              <a:t>Percentage of Providers Reporting They Have Received Early Childhood Mental Health Consultation</a:t>
            </a:r>
            <a:endParaRPr lang="en-US" dirty="0">
              <a:latin typeface="Gotham Book" pitchFamily="50" charset="0"/>
            </a:endParaRPr>
          </a:p>
        </p:txBody>
      </p:sp>
    </p:spTree>
    <p:extLst>
      <p:ext uri="{BB962C8B-B14F-4D97-AF65-F5344CB8AC3E}">
        <p14:creationId xmlns:p14="http://schemas.microsoft.com/office/powerpoint/2010/main" val="3339874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idx="1"/>
          </p:nvPr>
        </p:nvSpPr>
        <p:spPr>
          <a:xfrm>
            <a:off x="406400" y="1147244"/>
            <a:ext cx="8229600" cy="3469207"/>
          </a:xfrm>
        </p:spPr>
        <p:txBody>
          <a:bodyPr>
            <a:noAutofit/>
          </a:bodyPr>
          <a:lstStyle/>
          <a:p>
            <a:pPr>
              <a:lnSpc>
                <a:spcPct val="120000"/>
              </a:lnSpc>
            </a:pPr>
            <a:r>
              <a:rPr lang="en-US" sz="2000" dirty="0" smtClean="0"/>
              <a:t>Feeling helpless, unsupported, frustrated and untrained</a:t>
            </a:r>
          </a:p>
          <a:p>
            <a:pPr>
              <a:lnSpc>
                <a:spcPct val="120000"/>
              </a:lnSpc>
            </a:pPr>
            <a:r>
              <a:rPr lang="en-US" sz="2000" dirty="0" smtClean="0"/>
              <a:t>“This is the major cause of burnout for our staff”</a:t>
            </a:r>
          </a:p>
          <a:p>
            <a:pPr>
              <a:lnSpc>
                <a:spcPct val="120000"/>
              </a:lnSpc>
            </a:pPr>
            <a:r>
              <a:rPr lang="en-US" sz="2000" dirty="0" smtClean="0"/>
              <a:t>Bodily harm and bruises</a:t>
            </a:r>
          </a:p>
          <a:p>
            <a:pPr>
              <a:lnSpc>
                <a:spcPct val="120000"/>
              </a:lnSpc>
            </a:pPr>
            <a:r>
              <a:rPr lang="en-US" sz="2000" dirty="0" smtClean="0"/>
              <a:t>More frequent than in past years, “more anger and stress at early ages”</a:t>
            </a:r>
          </a:p>
          <a:p>
            <a:pPr>
              <a:lnSpc>
                <a:spcPct val="120000"/>
              </a:lnSpc>
            </a:pPr>
            <a:r>
              <a:rPr lang="en-US" sz="2000" dirty="0"/>
              <a:t>“Times have changed ... more children are being born as drug-addicted, fetal alcohol syndrome, grandparents raising them, parents in prison</a:t>
            </a:r>
            <a:r>
              <a:rPr lang="en-US" sz="2000" dirty="0" smtClean="0"/>
              <a:t>.”</a:t>
            </a:r>
          </a:p>
          <a:p>
            <a:pPr>
              <a:lnSpc>
                <a:spcPct val="120000"/>
              </a:lnSpc>
            </a:pPr>
            <a:r>
              <a:rPr lang="en-US" sz="2000" dirty="0" smtClean="0"/>
              <a:t>Families need help, children need consistency</a:t>
            </a:r>
            <a:endParaRPr lang="en-US" sz="2000" dirty="0"/>
          </a:p>
        </p:txBody>
      </p:sp>
    </p:spTree>
    <p:extLst>
      <p:ext uri="{BB962C8B-B14F-4D97-AF65-F5344CB8AC3E}">
        <p14:creationId xmlns:p14="http://schemas.microsoft.com/office/powerpoint/2010/main" val="2287207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pPr marL="461772" lvl="1" indent="-342900">
              <a:spcBef>
                <a:spcPts val="0"/>
              </a:spcBef>
              <a:buClr>
                <a:schemeClr val="accent1"/>
              </a:buClr>
              <a:buSzPct val="80000"/>
            </a:pPr>
            <a:r>
              <a:rPr lang="en-US" sz="2500" dirty="0" smtClean="0"/>
              <a:t>Small sample</a:t>
            </a:r>
          </a:p>
          <a:p>
            <a:pPr marL="461772" lvl="1" indent="-342900">
              <a:spcBef>
                <a:spcPts val="0"/>
              </a:spcBef>
              <a:buClr>
                <a:schemeClr val="accent1"/>
              </a:buClr>
              <a:buSzPct val="80000"/>
            </a:pPr>
            <a:r>
              <a:rPr lang="en-US" sz="2500" dirty="0" smtClean="0"/>
              <a:t>Self-selected survey-takers</a:t>
            </a:r>
          </a:p>
          <a:p>
            <a:pPr marL="461772" lvl="1" indent="-342900">
              <a:spcBef>
                <a:spcPts val="0"/>
              </a:spcBef>
              <a:buClr>
                <a:schemeClr val="accent1"/>
              </a:buClr>
              <a:buSzPct val="80000"/>
            </a:pPr>
            <a:r>
              <a:rPr lang="en-US" sz="2500" dirty="0" smtClean="0"/>
              <a:t>Head Start and home-based care under-represented</a:t>
            </a:r>
          </a:p>
          <a:p>
            <a:pPr marL="461772" lvl="1" indent="-342900">
              <a:spcBef>
                <a:spcPts val="0"/>
              </a:spcBef>
              <a:buClr>
                <a:schemeClr val="accent1"/>
              </a:buClr>
              <a:buSzPct val="80000"/>
            </a:pPr>
            <a:r>
              <a:rPr lang="en-US" sz="2500" dirty="0" smtClean="0"/>
              <a:t>No family perspective</a:t>
            </a:r>
          </a:p>
          <a:p>
            <a:pPr marL="461772" lvl="1" indent="-342900">
              <a:spcBef>
                <a:spcPts val="0"/>
              </a:spcBef>
              <a:buClr>
                <a:schemeClr val="accent1"/>
              </a:buClr>
              <a:buSzPct val="80000"/>
            </a:pPr>
            <a:endParaRPr lang="en-US" sz="2500" dirty="0" smtClean="0"/>
          </a:p>
          <a:p>
            <a:pPr marL="461772" lvl="1" indent="-342900">
              <a:spcBef>
                <a:spcPts val="0"/>
              </a:spcBef>
              <a:buClr>
                <a:schemeClr val="accent1"/>
              </a:buClr>
              <a:buSzPct val="80000"/>
            </a:pPr>
            <a:endParaRPr lang="en-US" sz="2500" dirty="0" smtClean="0"/>
          </a:p>
        </p:txBody>
      </p:sp>
    </p:spTree>
    <p:extLst>
      <p:ext uri="{BB962C8B-B14F-4D97-AF65-F5344CB8AC3E}">
        <p14:creationId xmlns:p14="http://schemas.microsoft.com/office/powerpoint/2010/main" val="250347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a:t>
            </a:r>
            <a:r>
              <a:rPr lang="en-US" dirty="0"/>
              <a:t>W</a:t>
            </a:r>
            <a:r>
              <a:rPr lang="en-US" dirty="0" smtClean="0"/>
              <a:t>e?</a:t>
            </a:r>
            <a:endParaRPr lang="en-US" dirty="0"/>
          </a:p>
        </p:txBody>
      </p:sp>
      <p:sp>
        <p:nvSpPr>
          <p:cNvPr id="3" name="Content Placeholder 2"/>
          <p:cNvSpPr>
            <a:spLocks noGrp="1"/>
          </p:cNvSpPr>
          <p:nvPr>
            <p:ph idx="1"/>
          </p:nvPr>
        </p:nvSpPr>
        <p:spPr>
          <a:xfrm>
            <a:off x="0" y="1152041"/>
            <a:ext cx="9144000" cy="3681216"/>
          </a:xfrm>
        </p:spPr>
        <p:txBody>
          <a:bodyPr>
            <a:normAutofit fontScale="62500" lnSpcReduction="20000"/>
          </a:bodyPr>
          <a:lstStyle/>
          <a:p>
            <a:pPr marL="0" indent="0" algn="ctr">
              <a:buFont typeface="Wingdings 2" panose="05020102010507070707" pitchFamily="18" charset="2"/>
              <a:buNone/>
            </a:pPr>
            <a:r>
              <a:rPr lang="en-US" altLang="en-US" sz="2500" b="1" dirty="0" smtClean="0">
                <a:solidFill>
                  <a:schemeClr val="tx1"/>
                </a:solidFill>
              </a:rPr>
              <a:t>City of Albuquerque Family and Community Services</a:t>
            </a:r>
          </a:p>
          <a:p>
            <a:pPr marL="0" indent="0" algn="ctr">
              <a:buFont typeface="Wingdings 2" panose="05020102010507070707" pitchFamily="18" charset="2"/>
              <a:buNone/>
            </a:pPr>
            <a:endParaRPr lang="en-US" altLang="en-US" sz="2400" b="1" dirty="0">
              <a:solidFill>
                <a:schemeClr val="tx1"/>
              </a:solidFill>
            </a:endParaRPr>
          </a:p>
          <a:p>
            <a:pPr marL="118872" indent="0">
              <a:buNone/>
            </a:pPr>
            <a:r>
              <a:rPr lang="en-US" sz="2400" dirty="0"/>
              <a:t>The Division of Child and Family Development is committed to supporting families by working </a:t>
            </a:r>
            <a:r>
              <a:rPr lang="en-US" sz="2400" dirty="0" smtClean="0"/>
              <a:t>toward </a:t>
            </a:r>
            <a:r>
              <a:rPr lang="en-US" sz="2400" dirty="0"/>
              <a:t>self-sufficiency and raising a generation of healthy and self-realized children as a basic foundation for economic </a:t>
            </a:r>
            <a:r>
              <a:rPr lang="en-US" sz="2400" dirty="0" smtClean="0"/>
              <a:t>development. </a:t>
            </a:r>
          </a:p>
          <a:p>
            <a:pPr marL="118872" indent="0">
              <a:buNone/>
            </a:pPr>
            <a:endParaRPr lang="en-US" sz="2400" dirty="0"/>
          </a:p>
          <a:p>
            <a:pPr marL="118872" indent="0">
              <a:buNone/>
            </a:pPr>
            <a:r>
              <a:rPr lang="en-US" sz="2400" dirty="0" smtClean="0"/>
              <a:t>The </a:t>
            </a:r>
            <a:r>
              <a:rPr lang="en-US" sz="2400" dirty="0"/>
              <a:t>City of Albuquerque is proud to be one of the largest early childhood care and education providers in central New </a:t>
            </a:r>
            <a:r>
              <a:rPr lang="en-US" sz="2400" dirty="0" smtClean="0"/>
              <a:t>Mexico, with </a:t>
            </a:r>
            <a:r>
              <a:rPr lang="en-US" sz="2400" b="1" dirty="0" smtClean="0"/>
              <a:t>25 </a:t>
            </a:r>
            <a:r>
              <a:rPr lang="en-US" sz="2400" b="1" dirty="0"/>
              <a:t>Child Development </a:t>
            </a:r>
            <a:r>
              <a:rPr lang="en-US" sz="2400" b="1" dirty="0" smtClean="0"/>
              <a:t>Centers and 49 classrooms</a:t>
            </a:r>
            <a:r>
              <a:rPr lang="en-US" sz="2400" dirty="0" smtClean="0"/>
              <a:t>:</a:t>
            </a:r>
            <a:endParaRPr lang="en-US" sz="2400" dirty="0"/>
          </a:p>
          <a:p>
            <a:r>
              <a:rPr lang="en-US" sz="2400" dirty="0" smtClean="0"/>
              <a:t>Early </a:t>
            </a:r>
            <a:r>
              <a:rPr lang="en-US" sz="2400" dirty="0"/>
              <a:t>Head Start (13 classrooms)</a:t>
            </a:r>
          </a:p>
          <a:p>
            <a:pPr lvl="1"/>
            <a:r>
              <a:rPr lang="en-US" sz="2000" dirty="0" smtClean="0"/>
              <a:t>Serving </a:t>
            </a:r>
            <a:r>
              <a:rPr lang="en-US" sz="2000" dirty="0"/>
              <a:t>children ages birth to three</a:t>
            </a:r>
          </a:p>
          <a:p>
            <a:r>
              <a:rPr lang="en-US" sz="2400" dirty="0" smtClean="0"/>
              <a:t>Early </a:t>
            </a:r>
            <a:r>
              <a:rPr lang="en-US" sz="2400" dirty="0"/>
              <a:t>NM </a:t>
            </a:r>
            <a:r>
              <a:rPr lang="en-US" sz="2400" dirty="0" err="1"/>
              <a:t>PreK</a:t>
            </a:r>
            <a:r>
              <a:rPr lang="en-US" sz="2400" dirty="0"/>
              <a:t> (3 classrooms)</a:t>
            </a:r>
          </a:p>
          <a:p>
            <a:pPr lvl="1"/>
            <a:r>
              <a:rPr lang="en-US" sz="2000" dirty="0" smtClean="0"/>
              <a:t>Serving </a:t>
            </a:r>
            <a:r>
              <a:rPr lang="en-US" sz="2000" dirty="0"/>
              <a:t>children </a:t>
            </a:r>
            <a:r>
              <a:rPr lang="en-US" sz="2000" dirty="0" smtClean="0"/>
              <a:t>age </a:t>
            </a:r>
            <a:r>
              <a:rPr lang="en-US" sz="2000" dirty="0"/>
              <a:t>three</a:t>
            </a:r>
          </a:p>
          <a:p>
            <a:r>
              <a:rPr lang="en-US" sz="2400" dirty="0" smtClean="0"/>
              <a:t>NM </a:t>
            </a:r>
            <a:r>
              <a:rPr lang="en-US" sz="2400" dirty="0" err="1"/>
              <a:t>PreK</a:t>
            </a:r>
            <a:r>
              <a:rPr lang="en-US" sz="2400" dirty="0"/>
              <a:t> (15 classrooms)</a:t>
            </a:r>
          </a:p>
          <a:p>
            <a:pPr lvl="1"/>
            <a:r>
              <a:rPr lang="en-US" sz="2000" dirty="0" smtClean="0"/>
              <a:t>Serving </a:t>
            </a:r>
            <a:r>
              <a:rPr lang="en-US" sz="2000" dirty="0"/>
              <a:t>children </a:t>
            </a:r>
            <a:r>
              <a:rPr lang="en-US" sz="2000" dirty="0" smtClean="0"/>
              <a:t>age four</a:t>
            </a:r>
          </a:p>
          <a:p>
            <a:r>
              <a:rPr lang="en-US" sz="2400" dirty="0" smtClean="0"/>
              <a:t>Preschool </a:t>
            </a:r>
            <a:r>
              <a:rPr lang="en-US" sz="2400" dirty="0"/>
              <a:t>(18 classrooms)</a:t>
            </a:r>
          </a:p>
          <a:p>
            <a:pPr lvl="1"/>
            <a:r>
              <a:rPr lang="en-US" sz="2000" dirty="0" smtClean="0"/>
              <a:t>Serving </a:t>
            </a:r>
            <a:r>
              <a:rPr lang="en-US" sz="2000" dirty="0"/>
              <a:t>children ages three to five</a:t>
            </a:r>
          </a:p>
          <a:p>
            <a:r>
              <a:rPr lang="en-US" sz="2400" b="1" dirty="0" smtClean="0"/>
              <a:t>Total: 800 </a:t>
            </a:r>
            <a:r>
              <a:rPr lang="en-US" sz="2400" b="1" dirty="0"/>
              <a:t>children cared for each day by 145 early learning professionals</a:t>
            </a:r>
          </a:p>
        </p:txBody>
      </p:sp>
      <p:pic>
        <p:nvPicPr>
          <p:cNvPr id="5" name="Picture 4"/>
          <p:cNvPicPr>
            <a:picLocks noChangeAspect="1"/>
          </p:cNvPicPr>
          <p:nvPr/>
        </p:nvPicPr>
        <p:blipFill>
          <a:blip r:embed="rId2"/>
          <a:stretch>
            <a:fillRect/>
          </a:stretch>
        </p:blipFill>
        <p:spPr>
          <a:xfrm>
            <a:off x="6301578" y="2992649"/>
            <a:ext cx="2654646" cy="892318"/>
          </a:xfrm>
          <a:prstGeom prst="rect">
            <a:avLst/>
          </a:prstGeom>
        </p:spPr>
      </p:pic>
    </p:spTree>
    <p:extLst>
      <p:ext uri="{BB962C8B-B14F-4D97-AF65-F5344CB8AC3E}">
        <p14:creationId xmlns:p14="http://schemas.microsoft.com/office/powerpoint/2010/main" val="832344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Relate to Boys and Violence?</a:t>
            </a:r>
            <a:endParaRPr lang="en-US" dirty="0"/>
          </a:p>
        </p:txBody>
      </p:sp>
      <p:sp>
        <p:nvSpPr>
          <p:cNvPr id="3" name="Content Placeholder 2"/>
          <p:cNvSpPr>
            <a:spLocks noGrp="1"/>
          </p:cNvSpPr>
          <p:nvPr>
            <p:ph idx="1"/>
          </p:nvPr>
        </p:nvSpPr>
        <p:spPr/>
        <p:txBody>
          <a:bodyPr>
            <a:normAutofit fontScale="85000" lnSpcReduction="10000"/>
          </a:bodyPr>
          <a:lstStyle/>
          <a:p>
            <a:pPr marL="461772" lvl="1" indent="-342900">
              <a:spcBef>
                <a:spcPts val="0"/>
              </a:spcBef>
              <a:buClr>
                <a:schemeClr val="accent1"/>
              </a:buClr>
              <a:buSzPct val="80000"/>
            </a:pPr>
            <a:r>
              <a:rPr lang="en-US" sz="2500" dirty="0" smtClean="0"/>
              <a:t>Early childhood education can be children’s first experience with school:  It can be formative in their ideas of whether they belong there</a:t>
            </a:r>
          </a:p>
          <a:p>
            <a:pPr marL="461772" lvl="1" indent="-342900">
              <a:spcBef>
                <a:spcPts val="0"/>
              </a:spcBef>
              <a:buClr>
                <a:schemeClr val="accent1"/>
              </a:buClr>
              <a:buSzPct val="80000"/>
            </a:pPr>
            <a:endParaRPr lang="en-US" sz="2500" dirty="0"/>
          </a:p>
          <a:p>
            <a:pPr marL="461772" lvl="1" indent="-342900">
              <a:spcBef>
                <a:spcPts val="0"/>
              </a:spcBef>
              <a:buClr>
                <a:schemeClr val="accent1"/>
              </a:buClr>
              <a:buSzPct val="80000"/>
            </a:pPr>
            <a:r>
              <a:rPr lang="en-US" sz="2500" dirty="0" smtClean="0"/>
              <a:t>Many of the challenging behaviors described in the survey are violent in nature, though they may be developmentally typical (e.g. toddlers biting)</a:t>
            </a:r>
          </a:p>
          <a:p>
            <a:pPr marL="461772" lvl="1" indent="-342900">
              <a:spcBef>
                <a:spcPts val="0"/>
              </a:spcBef>
              <a:buClr>
                <a:schemeClr val="accent1"/>
              </a:buClr>
              <a:buSzPct val="80000"/>
            </a:pPr>
            <a:endParaRPr lang="en-US" sz="2500" dirty="0"/>
          </a:p>
          <a:p>
            <a:pPr marL="461772" lvl="1" indent="-342900">
              <a:spcBef>
                <a:spcPts val="0"/>
              </a:spcBef>
              <a:buClr>
                <a:schemeClr val="accent1"/>
              </a:buClr>
              <a:buSzPct val="80000"/>
            </a:pPr>
            <a:r>
              <a:rPr lang="en-US" sz="2500" dirty="0" smtClean="0"/>
              <a:t>Research suggests that among boys (especially boys of color) these behaviors may be </a:t>
            </a:r>
            <a:r>
              <a:rPr lang="en-US" sz="2500" dirty="0" err="1" smtClean="0"/>
              <a:t>pathologized</a:t>
            </a:r>
            <a:r>
              <a:rPr lang="en-US" sz="2500" dirty="0" smtClean="0"/>
              <a:t> instead of met with the right supports in early childhood</a:t>
            </a:r>
          </a:p>
          <a:p>
            <a:pPr marL="461772" lvl="1" indent="-342900">
              <a:spcBef>
                <a:spcPts val="0"/>
              </a:spcBef>
              <a:buClr>
                <a:schemeClr val="accent1"/>
              </a:buClr>
              <a:buSzPct val="80000"/>
            </a:pPr>
            <a:endParaRPr lang="en-US" sz="2500" dirty="0" smtClean="0"/>
          </a:p>
          <a:p>
            <a:pPr marL="461772" lvl="1" indent="-342900">
              <a:spcBef>
                <a:spcPts val="0"/>
              </a:spcBef>
              <a:buClr>
                <a:schemeClr val="accent1"/>
              </a:buClr>
              <a:buSzPct val="80000"/>
            </a:pPr>
            <a:endParaRPr lang="en-US" sz="2500" dirty="0" smtClean="0"/>
          </a:p>
        </p:txBody>
      </p:sp>
    </p:spTree>
    <p:extLst>
      <p:ext uri="{BB962C8B-B14F-4D97-AF65-F5344CB8AC3E}">
        <p14:creationId xmlns:p14="http://schemas.microsoft.com/office/powerpoint/2010/main" val="2195612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8872" indent="0" algn="ctr">
              <a:buNone/>
            </a:pPr>
            <a:r>
              <a:rPr lang="en-US" dirty="0" smtClean="0"/>
              <a:t>Questions Welcome</a:t>
            </a:r>
          </a:p>
          <a:p>
            <a:pPr marL="118872" indent="0" algn="ctr">
              <a:buNone/>
            </a:pPr>
            <a:endParaRPr lang="en-US" dirty="0"/>
          </a:p>
          <a:p>
            <a:pPr marL="118872" indent="0" algn="ctr">
              <a:buNone/>
            </a:pPr>
            <a:endParaRPr lang="en-US" dirty="0" smtClean="0"/>
          </a:p>
          <a:p>
            <a:pPr marL="118872" indent="0" algn="ctr">
              <a:buNone/>
            </a:pPr>
            <a:r>
              <a:rPr lang="en-US" dirty="0" smtClean="0"/>
              <a:t>For full report, please visit ccpi.unm.edu </a:t>
            </a:r>
            <a:r>
              <a:rPr lang="en-US" dirty="0" smtClean="0">
                <a:sym typeface="Wingdings" panose="05000000000000000000" pitchFamily="2" charset="2"/>
              </a:rPr>
              <a:t> Publications</a:t>
            </a:r>
            <a:endParaRPr lang="en-US" dirty="0"/>
          </a:p>
        </p:txBody>
      </p:sp>
    </p:spTree>
    <p:extLst>
      <p:ext uri="{BB962C8B-B14F-4D97-AF65-F5344CB8AC3E}">
        <p14:creationId xmlns:p14="http://schemas.microsoft.com/office/powerpoint/2010/main" val="127045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Elements</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defRPr/>
            </a:pPr>
            <a:r>
              <a:rPr lang="en-US" altLang="en-US" sz="2200" dirty="0">
                <a:solidFill>
                  <a:schemeClr val="tx1"/>
                </a:solidFill>
              </a:rPr>
              <a:t>Research suspension &amp; expulsion practices of young children in New Mexico  </a:t>
            </a:r>
          </a:p>
          <a:p>
            <a:pPr>
              <a:spcAft>
                <a:spcPts val="600"/>
              </a:spcAft>
              <a:defRPr/>
            </a:pPr>
            <a:r>
              <a:rPr lang="en-US" altLang="en-US" sz="2200" dirty="0">
                <a:solidFill>
                  <a:schemeClr val="tx1"/>
                </a:solidFill>
              </a:rPr>
              <a:t>National research</a:t>
            </a:r>
          </a:p>
          <a:p>
            <a:pPr>
              <a:spcAft>
                <a:spcPts val="600"/>
              </a:spcAft>
              <a:defRPr/>
            </a:pPr>
            <a:r>
              <a:rPr lang="en-US" altLang="en-US" sz="2200" dirty="0">
                <a:solidFill>
                  <a:schemeClr val="tx1"/>
                </a:solidFill>
              </a:rPr>
              <a:t>Survey of New Mexico early care and education professionals</a:t>
            </a:r>
          </a:p>
          <a:p>
            <a:pPr>
              <a:spcAft>
                <a:spcPts val="600"/>
              </a:spcAft>
              <a:defRPr/>
            </a:pPr>
            <a:r>
              <a:rPr lang="en-US" altLang="en-US" sz="2200" dirty="0">
                <a:solidFill>
                  <a:schemeClr val="tx1"/>
                </a:solidFill>
              </a:rPr>
              <a:t>Develop recommendations</a:t>
            </a:r>
          </a:p>
          <a:p>
            <a:pPr>
              <a:spcAft>
                <a:spcPts val="600"/>
              </a:spcAft>
              <a:defRPr/>
            </a:pPr>
            <a:r>
              <a:rPr lang="en-US" altLang="en-US" sz="2200" dirty="0">
                <a:solidFill>
                  <a:schemeClr val="tx1"/>
                </a:solidFill>
              </a:rPr>
              <a:t>Implement </a:t>
            </a:r>
            <a:r>
              <a:rPr lang="en-US" altLang="en-US" sz="2200" dirty="0" smtClean="0">
                <a:solidFill>
                  <a:schemeClr val="tx1"/>
                </a:solidFill>
              </a:rPr>
              <a:t>recommendations</a:t>
            </a:r>
          </a:p>
          <a:p>
            <a:pPr>
              <a:spcAft>
                <a:spcPts val="600"/>
              </a:spcAft>
              <a:defRPr/>
            </a:pPr>
            <a:endParaRPr lang="en-US" altLang="en-US" sz="2200" dirty="0">
              <a:solidFill>
                <a:schemeClr val="tx1"/>
              </a:solidFill>
            </a:endParaRPr>
          </a:p>
          <a:p>
            <a:pPr marL="0" indent="0" algn="ctr">
              <a:spcAft>
                <a:spcPts val="600"/>
              </a:spcAft>
              <a:buNone/>
              <a:defRPr/>
            </a:pPr>
            <a:r>
              <a:rPr lang="en-US" altLang="en-US" sz="2200" b="1" dirty="0">
                <a:solidFill>
                  <a:schemeClr val="tx1"/>
                </a:solidFill>
              </a:rPr>
              <a:t>Support early care and education professionals as they care for children with challenging behaviors </a:t>
            </a:r>
          </a:p>
          <a:p>
            <a:pPr>
              <a:spcAft>
                <a:spcPts val="600"/>
              </a:spcAft>
              <a:defRPr/>
            </a:pPr>
            <a:endParaRPr lang="en-US" altLang="en-US" sz="2200" dirty="0"/>
          </a:p>
          <a:p>
            <a:pPr>
              <a:spcAft>
                <a:spcPts val="600"/>
              </a:spcAft>
            </a:pPr>
            <a:endParaRPr lang="en-US" sz="2200" dirty="0"/>
          </a:p>
        </p:txBody>
      </p:sp>
    </p:spTree>
    <p:extLst>
      <p:ext uri="{BB962C8B-B14F-4D97-AF65-F5344CB8AC3E}">
        <p14:creationId xmlns:p14="http://schemas.microsoft.com/office/powerpoint/2010/main" val="1526526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Definitions of </a:t>
            </a:r>
            <a:r>
              <a:rPr lang="en-US" sz="3200" dirty="0" smtClean="0"/>
              <a:t>Suspension/Expulsion</a:t>
            </a:r>
            <a:endParaRPr lang="en-US" dirty="0"/>
          </a:p>
        </p:txBody>
      </p:sp>
      <p:sp>
        <p:nvSpPr>
          <p:cNvPr id="3" name="Content Placeholder 2"/>
          <p:cNvSpPr>
            <a:spLocks noGrp="1"/>
          </p:cNvSpPr>
          <p:nvPr>
            <p:ph idx="1"/>
          </p:nvPr>
        </p:nvSpPr>
        <p:spPr>
          <a:xfrm>
            <a:off x="397565" y="1357899"/>
            <a:ext cx="8229600" cy="3469207"/>
          </a:xfrm>
        </p:spPr>
        <p:txBody>
          <a:bodyPr>
            <a:noAutofit/>
          </a:bodyPr>
          <a:lstStyle/>
          <a:p>
            <a:pPr>
              <a:spcAft>
                <a:spcPts val="600"/>
              </a:spcAft>
            </a:pPr>
            <a:r>
              <a:rPr lang="en-US" altLang="en-US" sz="2000" dirty="0" smtClean="0">
                <a:solidFill>
                  <a:schemeClr val="tx1"/>
                </a:solidFill>
              </a:rPr>
              <a:t>Excluding a child from the classroom, whether by placing them in another part of the building, or excluding the child from the building;</a:t>
            </a:r>
          </a:p>
          <a:p>
            <a:pPr>
              <a:spcAft>
                <a:spcPts val="600"/>
              </a:spcAft>
            </a:pPr>
            <a:r>
              <a:rPr lang="en-US" altLang="en-US" sz="2000" dirty="0" smtClean="0">
                <a:solidFill>
                  <a:schemeClr val="tx1"/>
                </a:solidFill>
              </a:rPr>
              <a:t>Sending a child home early or limiting the number of hours per day they can attend;</a:t>
            </a:r>
          </a:p>
          <a:p>
            <a:pPr>
              <a:spcAft>
                <a:spcPts val="600"/>
              </a:spcAft>
            </a:pPr>
            <a:r>
              <a:rPr lang="en-US" altLang="en-US" sz="2000" dirty="0" smtClean="0">
                <a:solidFill>
                  <a:schemeClr val="tx1"/>
                </a:solidFill>
              </a:rPr>
              <a:t>Dis</a:t>
            </a:r>
            <a:r>
              <a:rPr lang="en-US" altLang="en-US" sz="2000" dirty="0" smtClean="0">
                <a:solidFill>
                  <a:schemeClr val="tx1"/>
                </a:solidFill>
              </a:rPr>
              <a:t>-enrolling </a:t>
            </a:r>
            <a:r>
              <a:rPr lang="en-US" altLang="en-US" sz="2000" dirty="0" smtClean="0">
                <a:solidFill>
                  <a:schemeClr val="tx1"/>
                </a:solidFill>
              </a:rPr>
              <a:t>a child because they are “not a good fit” with the program.</a:t>
            </a:r>
          </a:p>
          <a:p>
            <a:pPr>
              <a:spcAft>
                <a:spcPts val="600"/>
              </a:spcAft>
            </a:pPr>
            <a:r>
              <a:rPr lang="en-US" altLang="en-US" sz="2000" dirty="0" smtClean="0">
                <a:solidFill>
                  <a:schemeClr val="tx1"/>
                </a:solidFill>
              </a:rPr>
              <a:t>Informal push-out, whereby the parent is encouraged to “voluntarily” withdraw the child by school officials, sometimes on the basis of disability.</a:t>
            </a:r>
          </a:p>
          <a:p>
            <a:pPr>
              <a:spcAft>
                <a:spcPts val="600"/>
              </a:spcAft>
            </a:pPr>
            <a:endParaRPr lang="en-US" sz="2000" dirty="0"/>
          </a:p>
        </p:txBody>
      </p:sp>
    </p:spTree>
    <p:extLst>
      <p:ext uri="{BB962C8B-B14F-4D97-AF65-F5344CB8AC3E}">
        <p14:creationId xmlns:p14="http://schemas.microsoft.com/office/powerpoint/2010/main" val="261562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Why Does This Matter? </a:t>
            </a:r>
            <a:endParaRPr lang="en-US" dirty="0"/>
          </a:p>
        </p:txBody>
      </p:sp>
      <p:sp>
        <p:nvSpPr>
          <p:cNvPr id="3" name="Content Placeholder 2"/>
          <p:cNvSpPr>
            <a:spLocks noGrp="1"/>
          </p:cNvSpPr>
          <p:nvPr>
            <p:ph idx="1"/>
          </p:nvPr>
        </p:nvSpPr>
        <p:spPr/>
        <p:txBody>
          <a:bodyPr>
            <a:normAutofit fontScale="92500"/>
          </a:bodyPr>
          <a:lstStyle/>
          <a:p>
            <a:pPr>
              <a:spcAft>
                <a:spcPts val="600"/>
              </a:spcAft>
            </a:pPr>
            <a:r>
              <a:rPr lang="en-US" altLang="en-US" sz="2200" dirty="0">
                <a:solidFill>
                  <a:schemeClr val="tx1"/>
                </a:solidFill>
              </a:rPr>
              <a:t>The </a:t>
            </a:r>
            <a:r>
              <a:rPr lang="en-US" altLang="en-US" sz="2200" dirty="0" smtClean="0">
                <a:solidFill>
                  <a:schemeClr val="tx1"/>
                </a:solidFill>
              </a:rPr>
              <a:t>early years </a:t>
            </a:r>
            <a:r>
              <a:rPr lang="en-US" altLang="en-US" sz="2200" dirty="0">
                <a:solidFill>
                  <a:schemeClr val="tx1"/>
                </a:solidFill>
              </a:rPr>
              <a:t>are critical for building </a:t>
            </a:r>
            <a:r>
              <a:rPr lang="en-US" altLang="en-US" sz="2200" dirty="0" smtClean="0">
                <a:solidFill>
                  <a:schemeClr val="tx1"/>
                </a:solidFill>
              </a:rPr>
              <a:t>the foundations </a:t>
            </a:r>
            <a:r>
              <a:rPr lang="en-US" altLang="en-US" sz="2200" dirty="0">
                <a:solidFill>
                  <a:schemeClr val="tx1"/>
                </a:solidFill>
              </a:rPr>
              <a:t>of learning, health, and wellness </a:t>
            </a:r>
            <a:endParaRPr lang="en-US" altLang="en-US" sz="2200" dirty="0" smtClean="0">
              <a:solidFill>
                <a:schemeClr val="tx1"/>
              </a:solidFill>
            </a:endParaRPr>
          </a:p>
          <a:p>
            <a:pPr>
              <a:spcAft>
                <a:spcPts val="600"/>
              </a:spcAft>
            </a:pPr>
            <a:r>
              <a:rPr lang="en-US" altLang="en-US" sz="2200" dirty="0" smtClean="0">
                <a:solidFill>
                  <a:schemeClr val="tx1"/>
                </a:solidFill>
              </a:rPr>
              <a:t>School </a:t>
            </a:r>
            <a:r>
              <a:rPr lang="en-US" altLang="en-US" sz="2200" dirty="0">
                <a:solidFill>
                  <a:schemeClr val="tx1"/>
                </a:solidFill>
              </a:rPr>
              <a:t>expulsion and suspension practices are associated with negative educational, health and developmental outcomes for children</a:t>
            </a:r>
            <a:r>
              <a:rPr lang="en-US" altLang="en-US" sz="2200" dirty="0" smtClean="0">
                <a:solidFill>
                  <a:schemeClr val="tx1"/>
                </a:solidFill>
              </a:rPr>
              <a:t>.</a:t>
            </a:r>
          </a:p>
          <a:p>
            <a:r>
              <a:rPr lang="en-US" altLang="en-US" sz="2200" dirty="0" smtClean="0">
                <a:solidFill>
                  <a:schemeClr val="tx1"/>
                </a:solidFill>
              </a:rPr>
              <a:t>Early expulsion can attach labels to very young children that follow them through school</a:t>
            </a:r>
            <a:endParaRPr lang="en-US" altLang="en-US" sz="2200" dirty="0" smtClean="0">
              <a:solidFill>
                <a:schemeClr val="tx1"/>
              </a:solidFill>
            </a:endParaRPr>
          </a:p>
          <a:p>
            <a:r>
              <a:rPr lang="en-US" altLang="en-US" sz="2200" dirty="0" smtClean="0">
                <a:solidFill>
                  <a:schemeClr val="tx1"/>
                </a:solidFill>
              </a:rPr>
              <a:t>Suspension </a:t>
            </a:r>
            <a:r>
              <a:rPr lang="en-US" altLang="en-US" sz="2200" dirty="0">
                <a:solidFill>
                  <a:schemeClr val="tx1"/>
                </a:solidFill>
              </a:rPr>
              <a:t>and expulsion do nothing to teach appropriate behavior and deny children the opportunity to access and excel in early learning programs.</a:t>
            </a:r>
          </a:p>
          <a:p>
            <a:endParaRPr lang="en-US" sz="2200" dirty="0"/>
          </a:p>
        </p:txBody>
      </p:sp>
    </p:spTree>
    <p:extLst>
      <p:ext uri="{BB962C8B-B14F-4D97-AF65-F5344CB8AC3E}">
        <p14:creationId xmlns:p14="http://schemas.microsoft.com/office/powerpoint/2010/main" val="336080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Why Does This Matter? </a:t>
            </a:r>
            <a:endParaRPr lang="en-US" dirty="0"/>
          </a:p>
        </p:txBody>
      </p:sp>
      <p:sp>
        <p:nvSpPr>
          <p:cNvPr id="3" name="Content Placeholder 2"/>
          <p:cNvSpPr>
            <a:spLocks noGrp="1"/>
          </p:cNvSpPr>
          <p:nvPr>
            <p:ph idx="1"/>
          </p:nvPr>
        </p:nvSpPr>
        <p:spPr>
          <a:xfrm>
            <a:off x="457200" y="1349615"/>
            <a:ext cx="8229600" cy="3469207"/>
          </a:xfrm>
        </p:spPr>
        <p:txBody>
          <a:bodyPr>
            <a:normAutofit lnSpcReduction="10000"/>
          </a:bodyPr>
          <a:lstStyle/>
          <a:p>
            <a:pPr>
              <a:spcAft>
                <a:spcPts val="600"/>
              </a:spcAft>
            </a:pPr>
            <a:r>
              <a:rPr lang="en-US" altLang="en-US" sz="2400" dirty="0">
                <a:solidFill>
                  <a:schemeClr val="tx1"/>
                </a:solidFill>
              </a:rPr>
              <a:t>Suspension and expulsion are stressful and negative experiences for families that can influence adverse outcomes across development, health, and education.</a:t>
            </a:r>
          </a:p>
          <a:p>
            <a:pPr>
              <a:spcAft>
                <a:spcPts val="600"/>
              </a:spcAft>
            </a:pPr>
            <a:r>
              <a:rPr lang="en-US" altLang="en-US" sz="2400" dirty="0" smtClean="0">
                <a:solidFill>
                  <a:schemeClr val="tx1"/>
                </a:solidFill>
              </a:rPr>
              <a:t>Young </a:t>
            </a:r>
            <a:r>
              <a:rPr lang="en-US" altLang="en-US" sz="2400" dirty="0">
                <a:solidFill>
                  <a:schemeClr val="tx1"/>
                </a:solidFill>
              </a:rPr>
              <a:t>students who are expelled or suspended are as much as 10 times more likely to drop out of high school, experience academic failure and grade retention, hold negative school attitudes, and face incarceration than those who are not.</a:t>
            </a:r>
          </a:p>
          <a:p>
            <a:pPr>
              <a:spcAft>
                <a:spcPts val="600"/>
              </a:spcAft>
            </a:pPr>
            <a:endParaRPr lang="en-US" sz="2400" dirty="0">
              <a:solidFill>
                <a:schemeClr val="tx1"/>
              </a:solidFill>
            </a:endParaRPr>
          </a:p>
        </p:txBody>
      </p:sp>
    </p:spTree>
    <p:extLst>
      <p:ext uri="{BB962C8B-B14F-4D97-AF65-F5344CB8AC3E}">
        <p14:creationId xmlns:p14="http://schemas.microsoft.com/office/powerpoint/2010/main" val="703891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Research</a:t>
            </a:r>
            <a:endParaRPr lang="en-US" dirty="0"/>
          </a:p>
        </p:txBody>
      </p:sp>
      <p:sp>
        <p:nvSpPr>
          <p:cNvPr id="3" name="Content Placeholder 2"/>
          <p:cNvSpPr>
            <a:spLocks noGrp="1"/>
          </p:cNvSpPr>
          <p:nvPr>
            <p:ph idx="1"/>
          </p:nvPr>
        </p:nvSpPr>
        <p:spPr>
          <a:xfrm>
            <a:off x="457200" y="1052769"/>
            <a:ext cx="8229600" cy="3829474"/>
          </a:xfrm>
        </p:spPr>
        <p:txBody>
          <a:bodyPr>
            <a:noAutofit/>
          </a:bodyPr>
          <a:lstStyle/>
          <a:p>
            <a:pPr marL="0" indent="0" algn="ctr">
              <a:lnSpc>
                <a:spcPct val="30000"/>
              </a:lnSpc>
              <a:buNone/>
            </a:pPr>
            <a:endParaRPr lang="en-US" altLang="en-US" sz="2100" dirty="0">
              <a:solidFill>
                <a:schemeClr val="tx1"/>
              </a:solidFill>
            </a:endParaRPr>
          </a:p>
          <a:p>
            <a:pPr marL="0" indent="0">
              <a:lnSpc>
                <a:spcPct val="80000"/>
              </a:lnSpc>
              <a:spcBef>
                <a:spcPct val="0"/>
              </a:spcBef>
            </a:pPr>
            <a:r>
              <a:rPr lang="en-US" altLang="en-US" sz="2100" dirty="0" smtClean="0">
                <a:solidFill>
                  <a:schemeClr val="tx1"/>
                </a:solidFill>
              </a:rPr>
              <a:t> Alarmingly </a:t>
            </a:r>
            <a:r>
              <a:rPr lang="en-US" altLang="en-US" sz="2100" dirty="0">
                <a:solidFill>
                  <a:schemeClr val="tx1"/>
                </a:solidFill>
              </a:rPr>
              <a:t>high rates of suspension and expulsion in early learning settings.</a:t>
            </a:r>
          </a:p>
          <a:p>
            <a:pPr marL="0" indent="0">
              <a:lnSpc>
                <a:spcPct val="80000"/>
              </a:lnSpc>
              <a:spcBef>
                <a:spcPct val="0"/>
              </a:spcBef>
              <a:buNone/>
            </a:pPr>
            <a:endParaRPr lang="en-US" altLang="en-US" sz="2100" dirty="0">
              <a:solidFill>
                <a:schemeClr val="tx1"/>
              </a:solidFill>
            </a:endParaRPr>
          </a:p>
          <a:p>
            <a:pPr marL="0" indent="0">
              <a:lnSpc>
                <a:spcPct val="80000"/>
              </a:lnSpc>
              <a:spcBef>
                <a:spcPct val="0"/>
              </a:spcBef>
            </a:pPr>
            <a:r>
              <a:rPr lang="en-US" altLang="en-US" sz="2100" dirty="0" smtClean="0">
                <a:solidFill>
                  <a:schemeClr val="tx1"/>
                </a:solidFill>
              </a:rPr>
              <a:t> An </a:t>
            </a:r>
            <a:r>
              <a:rPr lang="en-US" altLang="en-US" sz="2100" dirty="0">
                <a:solidFill>
                  <a:schemeClr val="tx1"/>
                </a:solidFill>
              </a:rPr>
              <a:t>increase in the use of restraint and seclusion in early learning environments.</a:t>
            </a:r>
          </a:p>
          <a:p>
            <a:pPr marL="0" indent="0">
              <a:lnSpc>
                <a:spcPct val="80000"/>
              </a:lnSpc>
              <a:spcBef>
                <a:spcPct val="0"/>
              </a:spcBef>
              <a:buNone/>
            </a:pPr>
            <a:endParaRPr lang="en-US" altLang="en-US" sz="2100" dirty="0">
              <a:solidFill>
                <a:schemeClr val="tx1"/>
              </a:solidFill>
            </a:endParaRPr>
          </a:p>
          <a:p>
            <a:pPr marL="0" indent="0">
              <a:lnSpc>
                <a:spcPct val="80000"/>
              </a:lnSpc>
              <a:spcBef>
                <a:spcPct val="0"/>
              </a:spcBef>
            </a:pPr>
            <a:r>
              <a:rPr lang="en-US" altLang="en-US" sz="2100" dirty="0" smtClean="0">
                <a:solidFill>
                  <a:schemeClr val="tx1"/>
                </a:solidFill>
              </a:rPr>
              <a:t> A </a:t>
            </a:r>
            <a:r>
              <a:rPr lang="en-US" altLang="en-US" sz="2100" dirty="0">
                <a:solidFill>
                  <a:schemeClr val="tx1"/>
                </a:solidFill>
              </a:rPr>
              <a:t>growing number of children are </a:t>
            </a:r>
            <a:r>
              <a:rPr lang="ja-JP" altLang="en-US" sz="2100" dirty="0">
                <a:solidFill>
                  <a:schemeClr val="tx1"/>
                </a:solidFill>
              </a:rPr>
              <a:t>“</a:t>
            </a:r>
            <a:r>
              <a:rPr lang="en-US" altLang="ja-JP" sz="2100" dirty="0">
                <a:solidFill>
                  <a:schemeClr val="tx1"/>
                </a:solidFill>
              </a:rPr>
              <a:t>pushed out</a:t>
            </a:r>
            <a:r>
              <a:rPr lang="ja-JP" altLang="en-US" sz="2100" dirty="0">
                <a:solidFill>
                  <a:schemeClr val="tx1"/>
                </a:solidFill>
              </a:rPr>
              <a:t>”</a:t>
            </a:r>
            <a:r>
              <a:rPr lang="en-US" altLang="ja-JP" sz="2100" dirty="0">
                <a:solidFill>
                  <a:schemeClr val="tx1"/>
                </a:solidFill>
              </a:rPr>
              <a:t> of early learning </a:t>
            </a:r>
            <a:r>
              <a:rPr lang="en-US" altLang="ja-JP" sz="2100" dirty="0" smtClean="0">
                <a:solidFill>
                  <a:schemeClr val="tx1"/>
                </a:solidFill>
              </a:rPr>
              <a:t>settings (can take different forms)</a:t>
            </a:r>
            <a:endParaRPr lang="en-US" altLang="ja-JP" sz="2100" dirty="0">
              <a:solidFill>
                <a:schemeClr val="tx1"/>
              </a:solidFill>
            </a:endParaRPr>
          </a:p>
          <a:p>
            <a:pPr marL="0" indent="0">
              <a:lnSpc>
                <a:spcPct val="80000"/>
              </a:lnSpc>
              <a:spcBef>
                <a:spcPct val="0"/>
              </a:spcBef>
            </a:pPr>
            <a:endParaRPr lang="en-US" altLang="en-US" sz="2100" dirty="0">
              <a:solidFill>
                <a:schemeClr val="tx1"/>
              </a:solidFill>
            </a:endParaRPr>
          </a:p>
          <a:p>
            <a:pPr marL="0" indent="0">
              <a:lnSpc>
                <a:spcPct val="80000"/>
              </a:lnSpc>
              <a:spcBef>
                <a:spcPct val="0"/>
              </a:spcBef>
            </a:pPr>
            <a:r>
              <a:rPr lang="en-US" altLang="en-US" sz="2100" dirty="0" smtClean="0">
                <a:solidFill>
                  <a:schemeClr val="tx1"/>
                </a:solidFill>
              </a:rPr>
              <a:t> Student-teacher </a:t>
            </a:r>
            <a:r>
              <a:rPr lang="en-US" altLang="en-US" sz="2100" dirty="0">
                <a:solidFill>
                  <a:schemeClr val="tx1"/>
                </a:solidFill>
              </a:rPr>
              <a:t>ratio, length of school day, and teacher stress are all </a:t>
            </a:r>
            <a:r>
              <a:rPr lang="en-US" altLang="en-US" sz="2100" dirty="0" smtClean="0">
                <a:solidFill>
                  <a:schemeClr val="tx1"/>
                </a:solidFill>
              </a:rPr>
              <a:t>predictors </a:t>
            </a:r>
            <a:r>
              <a:rPr lang="en-US" altLang="en-US" sz="2100" dirty="0">
                <a:solidFill>
                  <a:schemeClr val="tx1"/>
                </a:solidFill>
              </a:rPr>
              <a:t>of expulsion.</a:t>
            </a:r>
          </a:p>
          <a:p>
            <a:pPr marL="0" indent="0">
              <a:lnSpc>
                <a:spcPct val="30000"/>
              </a:lnSpc>
            </a:pPr>
            <a:endParaRPr lang="en-US" altLang="en-US" sz="2100" dirty="0">
              <a:solidFill>
                <a:schemeClr val="tx1"/>
              </a:solidFill>
            </a:endParaRPr>
          </a:p>
          <a:p>
            <a:pPr marL="0" indent="0">
              <a:lnSpc>
                <a:spcPct val="30000"/>
              </a:lnSpc>
              <a:buNone/>
            </a:pPr>
            <a:endParaRPr lang="en-US" altLang="en-US" sz="2100" dirty="0" smtClean="0">
              <a:solidFill>
                <a:schemeClr val="tx1"/>
              </a:solidFill>
            </a:endParaRPr>
          </a:p>
          <a:p>
            <a:pPr marL="0" lvl="0" indent="0">
              <a:lnSpc>
                <a:spcPct val="80000"/>
              </a:lnSpc>
              <a:spcBef>
                <a:spcPct val="0"/>
              </a:spcBef>
              <a:buClr>
                <a:srgbClr val="AA0530"/>
              </a:buClr>
            </a:pPr>
            <a:r>
              <a:rPr lang="en-US" altLang="en-US" sz="2100" dirty="0" smtClean="0">
                <a:solidFill>
                  <a:srgbClr val="AA0530"/>
                </a:solidFill>
              </a:rPr>
              <a:t> More prevalent among certain racial and gender groups, especially children of color and boys.</a:t>
            </a:r>
          </a:p>
          <a:p>
            <a:pPr marL="0" indent="0">
              <a:lnSpc>
                <a:spcPct val="30000"/>
              </a:lnSpc>
            </a:pPr>
            <a:endParaRPr lang="en-US" altLang="en-US" sz="2100" dirty="0">
              <a:solidFill>
                <a:schemeClr val="tx1"/>
              </a:solidFill>
            </a:endParaRPr>
          </a:p>
          <a:p>
            <a:pPr marL="0" indent="0">
              <a:lnSpc>
                <a:spcPct val="30000"/>
              </a:lnSpc>
            </a:pPr>
            <a:endParaRPr lang="en-US" altLang="en-US" sz="2100" dirty="0" smtClean="0">
              <a:solidFill>
                <a:schemeClr val="tx1"/>
              </a:solidFill>
            </a:endParaRPr>
          </a:p>
          <a:p>
            <a:pPr lvl="1">
              <a:lnSpc>
                <a:spcPct val="30000"/>
              </a:lnSpc>
              <a:buNone/>
            </a:pPr>
            <a:r>
              <a:rPr lang="en-US" altLang="en-US" sz="2100" dirty="0" smtClean="0"/>
              <a:t> </a:t>
            </a:r>
            <a:endParaRPr lang="en-US" altLang="en-US" sz="2100" dirty="0"/>
          </a:p>
          <a:p>
            <a:pPr lvl="1">
              <a:lnSpc>
                <a:spcPct val="30000"/>
              </a:lnSpc>
              <a:buNone/>
            </a:pPr>
            <a:endParaRPr lang="en-US" altLang="en-US" sz="2100" dirty="0"/>
          </a:p>
          <a:p>
            <a:endParaRPr lang="en-US" sz="2100" dirty="0"/>
          </a:p>
        </p:txBody>
      </p:sp>
    </p:spTree>
    <p:extLst>
      <p:ext uri="{BB962C8B-B14F-4D97-AF65-F5344CB8AC3E}">
        <p14:creationId xmlns:p14="http://schemas.microsoft.com/office/powerpoint/2010/main" val="3604610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M Power Point Template">
  <a:themeElements>
    <a:clrScheme name="UNM Palette">
      <a:dk1>
        <a:srgbClr val="AA0530"/>
      </a:dk1>
      <a:lt1>
        <a:srgbClr val="FFFFFF"/>
      </a:lt1>
      <a:dk2>
        <a:srgbClr val="505150"/>
      </a:dk2>
      <a:lt2>
        <a:srgbClr val="999A98"/>
      </a:lt2>
      <a:accent1>
        <a:srgbClr val="AA0530"/>
      </a:accent1>
      <a:accent2>
        <a:srgbClr val="505150"/>
      </a:accent2>
      <a:accent3>
        <a:srgbClr val="E47623"/>
      </a:accent3>
      <a:accent4>
        <a:srgbClr val="EFA33C"/>
      </a:accent4>
      <a:accent5>
        <a:srgbClr val="530058"/>
      </a:accent5>
      <a:accent6>
        <a:srgbClr val="92B600"/>
      </a:accent6>
      <a:hlink>
        <a:srgbClr val="007384"/>
      </a:hlink>
      <a:folHlink>
        <a:srgbClr val="7C8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AC Presentor Template" id="{68E4AB48-7BA7-8845-A71A-D06647240A67}" vid="{B8C9A811-BC50-1849-BCE1-00409D5C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UNM Brand Template 3</Template>
  <TotalTime>1707</TotalTime>
  <Words>2849</Words>
  <Application>Microsoft Office PowerPoint</Application>
  <PresentationFormat>On-screen Show (16:9)</PresentationFormat>
  <Paragraphs>456</Paragraphs>
  <Slides>41</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Calibri</vt:lpstr>
      <vt:lpstr>Gotham Book</vt:lpstr>
      <vt:lpstr>Times New Roman</vt:lpstr>
      <vt:lpstr>Vitesse</vt:lpstr>
      <vt:lpstr>Wingdings</vt:lpstr>
      <vt:lpstr>Wingdings 2</vt:lpstr>
      <vt:lpstr>Wingdings 3</vt:lpstr>
      <vt:lpstr>UNM Power Point Template</vt:lpstr>
      <vt:lpstr>PowerPoint Presentation</vt:lpstr>
      <vt:lpstr>Who Are We?</vt:lpstr>
      <vt:lpstr>Who Are We?</vt:lpstr>
      <vt:lpstr>Who Are We?</vt:lpstr>
      <vt:lpstr>Project Elements</vt:lpstr>
      <vt:lpstr>Definitions of Suspension/Expulsion</vt:lpstr>
      <vt:lpstr>Why Does This Matter? </vt:lpstr>
      <vt:lpstr>Why Does This Matter? </vt:lpstr>
      <vt:lpstr>National Research</vt:lpstr>
      <vt:lpstr>Early Childhood Expulsion and Boys</vt:lpstr>
      <vt:lpstr>National Guidance</vt:lpstr>
      <vt:lpstr>National Efforts</vt:lpstr>
      <vt:lpstr>State Efforts</vt:lpstr>
      <vt:lpstr>New Mexico Regulations</vt:lpstr>
      <vt:lpstr>New Mexico Data</vt:lpstr>
      <vt:lpstr>The Survey</vt:lpstr>
      <vt:lpstr>Response</vt:lpstr>
      <vt:lpstr>Response</vt:lpstr>
      <vt:lpstr>Results</vt:lpstr>
      <vt:lpstr>Results: Frequency of Challenging Behavior</vt:lpstr>
      <vt:lpstr>Results: Frequency of Challenging Behavior</vt:lpstr>
      <vt:lpstr>Results: Frequency of Challenging Behavior</vt:lpstr>
      <vt:lpstr>Results: Impact of Challenging Behavior</vt:lpstr>
      <vt:lpstr>Results: Impact of Challenging Behavior</vt:lpstr>
      <vt:lpstr>Results: Impact of Challenging Behavior</vt:lpstr>
      <vt:lpstr>Results: Prevalence by Age</vt:lpstr>
      <vt:lpstr>Results: Disenrollment</vt:lpstr>
      <vt:lpstr>Results: Disenrollment</vt:lpstr>
      <vt:lpstr>Results: Disenrollment by Care Type</vt:lpstr>
      <vt:lpstr>Results: Disenrollment by Care Type</vt:lpstr>
      <vt:lpstr>Results: Disenrollment by Care Type</vt:lpstr>
      <vt:lpstr>Results: Where Disenrolled Children Go</vt:lpstr>
      <vt:lpstr>Results: Strategies</vt:lpstr>
      <vt:lpstr>Results: Barriers</vt:lpstr>
      <vt:lpstr>Results: What Would Help?</vt:lpstr>
      <vt:lpstr>Open-Ended Comments: Strategies </vt:lpstr>
      <vt:lpstr>Results: EC Mental Health Consultation</vt:lpstr>
      <vt:lpstr>Final Comments</vt:lpstr>
      <vt:lpstr>Limitations</vt:lpstr>
      <vt:lpstr>How Does This Relate to Boys and Violence?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Ethan Gregory Rule</dc:creator>
  <cp:lastModifiedBy>Hailey Heinz</cp:lastModifiedBy>
  <cp:revision>72</cp:revision>
  <cp:lastPrinted>2016-02-15T22:48:54Z</cp:lastPrinted>
  <dcterms:created xsi:type="dcterms:W3CDTF">2017-09-13T16:57:15Z</dcterms:created>
  <dcterms:modified xsi:type="dcterms:W3CDTF">2019-04-11T21:38:42Z</dcterms:modified>
</cp:coreProperties>
</file>