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12" r:id="rId2"/>
    <p:sldId id="386" r:id="rId3"/>
    <p:sldId id="330" r:id="rId4"/>
    <p:sldId id="390" r:id="rId5"/>
    <p:sldId id="393" r:id="rId6"/>
    <p:sldId id="388" r:id="rId7"/>
    <p:sldId id="397" r:id="rId8"/>
    <p:sldId id="39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807"/>
  </p:normalViewPr>
  <p:slideViewPr>
    <p:cSldViewPr snapToGrid="0" snapToObjects="1">
      <p:cViewPr varScale="1">
        <p:scale>
          <a:sx n="124" d="100"/>
          <a:sy n="124" d="100"/>
        </p:scale>
        <p:origin x="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F1C4F-E6B7-D649-AD9D-29031F6A7A64}" type="datetimeFigureOut">
              <a:rPr lang="en-US" smtClean="0"/>
              <a:t>5/9/19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D186F-5FF9-5847-A78D-956BDA42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0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FC742-C2BC-AB41-B179-7D511813A1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78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FC742-C2BC-AB41-B179-7D511813A1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2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3B05D-08F2-F84F-9856-0947FC9B1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546FEE-63D4-784C-9671-83BE6ED5E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27C4D-A7E1-0E47-A18F-E97AFEC01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5468-DC52-D54C-B861-BA0A3B430DC8}" type="datetime1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70015-9E8A-024F-A2BE-D7491F0D2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02587-4AD0-BD47-AABE-BE345683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4FF9-9157-3846-B027-CD3E44F8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3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9E09A-6D71-E947-A58C-A7331024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00870F-FA19-4543-BA84-1ADBFF87F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FDF58-517D-F944-8C7C-47705375C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B6FE-C134-AC49-97A0-96CC60010E6B}" type="datetime1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4E6B0-B89D-5A48-9083-96434608C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DFA01-6170-9C4C-8811-18FBCE9AE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4FF9-9157-3846-B027-CD3E44F8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2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09EB21-BDE4-8D45-BF7B-73975D92A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6A4F13-4878-1640-B936-713FA8702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E0128-98F7-AB48-AEA1-B71CB931F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2B016-4D0E-2548-BD09-A8EDA9E12109}" type="datetime1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C13E-3EB1-D542-8490-646FA6C8E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44411-A3EB-DF49-8606-C7A867E44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4FF9-9157-3846-B027-CD3E44F8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0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DCF6-B7C2-004B-BD1D-12812DE0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D108-C9FA-E146-AF3E-4B4B97501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A56D6-ED1F-3B45-B495-436873124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A3E1-42C6-CC4F-814E-63130D6AF001}" type="datetime1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C1E63-83B6-E14B-BD51-45A9C3758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04968-029B-CA4E-BFF1-C5F173013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4FF9-9157-3846-B027-CD3E44F8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4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E2794-3DDF-394F-8B58-AD49C0B0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4CE7A-D92F-E748-80C9-93D0ADCC5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83549-BE1D-C64F-B3FD-0FFD2151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7CE1-C191-6F42-A79F-C815E4B5C7C4}" type="datetime1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D4812-2BD1-B243-BE0E-2363CAA38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E2114-23C8-1341-9240-1EAA068F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4FF9-9157-3846-B027-CD3E44F8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9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0550-4194-DC45-A047-0BCE6DC51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A1A00-48BD-354F-B144-60C0EC6DB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0CDFB-167A-3D4D-90F6-A884B941E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5DCB9-1F20-0C4F-A1C2-972EFF33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2BA4-ABCA-6944-8156-7E7B84923315}" type="datetime1">
              <a:rPr lang="en-US" smtClean="0"/>
              <a:t>5/9/19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94615-3165-3F4F-9106-A0803A27F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0F810-7B92-3747-A415-41C8CDB15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4FF9-9157-3846-B027-CD3E44F8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6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618D6-C654-C44A-AD89-76B38B9BE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F8969-9BE4-544A-BDDC-EF07B3DAA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AC53D-AB81-7240-89DF-6AB3B8F36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A6B60A-B7DC-974D-9546-A1E007322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87C1F-1EAD-044C-AA5B-0840F898B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859475-4734-7B46-9853-09F833D38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9C6B-FA97-C248-B3CD-8991C2DECBB3}" type="datetime1">
              <a:rPr lang="en-US" smtClean="0"/>
              <a:t>5/9/19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B9B2D3-4399-214B-B7AE-44E01B09A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43899B-B663-B54F-8A7B-F05D569A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4FF9-9157-3846-B027-CD3E44F8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6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1DF9-F933-E647-B80D-59AEB0792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F65424-A7AF-4243-AA37-076EB7E6B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D424-4AF7-D14C-BA02-BD0E5523913E}" type="datetime1">
              <a:rPr lang="en-US" smtClean="0"/>
              <a:t>5/9/19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9E009-4BAD-E648-B69C-E9BE910C4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3C82CD-5AD7-4B46-87B3-975A9C90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4FF9-9157-3846-B027-CD3E44F8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5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79222-B804-1A4A-A978-56113A8B0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1A20-86D4-8D44-9D88-86A4B1923D0C}" type="datetime1">
              <a:rPr lang="en-US" smtClean="0"/>
              <a:t>5/9/19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761963-B04A-C64B-8C1A-439FE6C79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805AD-B251-A449-8FD8-597BFABC2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4FF9-9157-3846-B027-CD3E44F8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2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9230-8317-634F-B77E-DB8E162D3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EBD99-D657-1949-AAE1-A9B6BA760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FDD30-7B41-A54F-9EC1-480709CAE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EFE9F-36C1-D447-82C8-4B0BA7C6D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534F-327F-EC4D-9AA1-23C39093DB9B}" type="datetime1">
              <a:rPr lang="en-US" smtClean="0"/>
              <a:t>5/9/19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54D8F-1604-9043-9428-5A9136FEF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6C833-0AF6-1B44-860B-4B3B08360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4FF9-9157-3846-B027-CD3E44F8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2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DEAED-27C2-2F4E-8A86-E85B6DE7A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C25615-D288-1D49-AA58-2A8A96079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9A3E3-A564-4B42-9B9E-DE7BBFFD2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54FEF-1CEF-D345-A45C-A2F03411C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AFD-AF79-644E-97DD-B93FCBC4D40A}" type="datetime1">
              <a:rPr lang="en-US" smtClean="0"/>
              <a:t>5/9/19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E160D-C6B7-2F46-976F-FDEB5070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F13BF-A8B2-4D45-B3D9-0ED823563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4FF9-9157-3846-B027-CD3E44F8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6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7BA6BB-3521-2E48-8322-A636F61AD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EE054-0469-9E4A-99F1-3C18824A6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713B2-857E-7847-AA7E-93096AD1D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335BA-E33F-EC44-A6C9-FA1214FE88D0}" type="datetime1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767ED-F4FB-8946-A9FB-B2AAD4828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76ECE-35F0-8341-9B8C-5660EF8D1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94FF9-9157-3846-B027-CD3E44F8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8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g"/><Relationship Id="rId3" Type="http://schemas.openxmlformats.org/officeDocument/2006/relationships/image" Target="../media/image3.jpeg"/><Relationship Id="rId21" Type="http://schemas.openxmlformats.org/officeDocument/2006/relationships/image" Target="../media/image20.tiff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jpg"/><Relationship Id="rId20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1.emf"/><Relationship Id="rId15" Type="http://schemas.openxmlformats.org/officeDocument/2006/relationships/image" Target="../media/image14.jpeg"/><Relationship Id="rId10" Type="http://schemas.openxmlformats.org/officeDocument/2006/relationships/image" Target="../media/image9.jpg"/><Relationship Id="rId19" Type="http://schemas.openxmlformats.org/officeDocument/2006/relationships/image" Target="../media/image18.tiff"/><Relationship Id="rId4" Type="http://schemas.openxmlformats.org/officeDocument/2006/relationships/image" Target="../media/image4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mmwr/pdf/oher/su6202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2"/>
          <p:cNvSpPr txBox="1">
            <a:spLocks/>
          </p:cNvSpPr>
          <p:nvPr/>
        </p:nvSpPr>
        <p:spPr bwMode="auto">
          <a:xfrm>
            <a:off x="1524000" y="1190625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>
                <a:solidFill>
                  <a:srgbClr val="54A411"/>
                </a:solidFill>
                <a:latin typeface="Georgia" charset="0"/>
                <a:cs typeface="Georgia" charset="0"/>
              </a:rPr>
              <a:t>Boys at Risk II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solidFill>
                  <a:srgbClr val="54A411"/>
                </a:solidFill>
                <a:latin typeface="Georgia" charset="0"/>
                <a:cs typeface="Georgia" charset="0"/>
              </a:rPr>
              <a:t>Early Origins of Male Violence</a:t>
            </a:r>
          </a:p>
        </p:txBody>
      </p:sp>
      <p:pic>
        <p:nvPicPr>
          <p:cNvPr id="14338" name="Picture 1" descr="SFB logo sm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3549651"/>
            <a:ext cx="38735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524000" y="2790825"/>
            <a:ext cx="9144000" cy="928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Paul Golding, PhD</a:t>
            </a:r>
          </a:p>
          <a:p>
            <a:pPr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Santa Fe Boys Educational Foundation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14863" y="6488113"/>
            <a:ext cx="296386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Verdana"/>
                <a:cs typeface="Verdana"/>
              </a:rPr>
              <a:t>www.santafeboys.org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A53179-1EA9-364E-8773-76D7ABAB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4FF9-9157-3846-B027-CD3E44F8FB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2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9300">
        <p14:reveal/>
      </p:transition>
    </mc:Choice>
    <mc:Fallback xmlns="">
      <p:transition xmlns:p14="http://schemas.microsoft.com/office/powerpoint/2010/main" advTm="793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222" y="998648"/>
            <a:ext cx="5683983" cy="4069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7079" y="5437085"/>
            <a:ext cx="769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So, before passing judgment, please consider that science now  shows that the male brain is not fully developed until never.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202D29-DF53-494E-8849-A61A92E15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4FF9-9157-3846-B027-CD3E44F8FB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20" y="692360"/>
            <a:ext cx="8229600" cy="83544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54A411"/>
                </a:solidFill>
                <a:latin typeface="Palatino"/>
                <a:cs typeface="Palatino"/>
              </a:rPr>
              <a:t>Boy Crisis Literature</a:t>
            </a:r>
          </a:p>
        </p:txBody>
      </p:sp>
      <p:pic>
        <p:nvPicPr>
          <p:cNvPr id="3" name="Picture 2" descr="Untitled Extract Pages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8" t="-2206" r="14023" b="14234"/>
          <a:stretch/>
        </p:blipFill>
        <p:spPr>
          <a:xfrm>
            <a:off x="5837655" y="2075122"/>
            <a:ext cx="1721138" cy="2640566"/>
          </a:xfrm>
          <a:prstGeom prst="rect">
            <a:avLst/>
          </a:prstGeom>
        </p:spPr>
      </p:pic>
      <p:pic>
        <p:nvPicPr>
          <p:cNvPr id="5" name="Picture 4" descr="Untitled Extract Pages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6" t="1473" r="18173" b="21725"/>
          <a:stretch/>
        </p:blipFill>
        <p:spPr>
          <a:xfrm rot="651155">
            <a:off x="2006009" y="1828655"/>
            <a:ext cx="1646012" cy="2567376"/>
          </a:xfrm>
          <a:prstGeom prst="rect">
            <a:avLst/>
          </a:prstGeom>
        </p:spPr>
      </p:pic>
      <p:pic>
        <p:nvPicPr>
          <p:cNvPr id="10" name="Picture 1" descr="SFB logo sm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153" y="5773963"/>
            <a:ext cx="1657350" cy="114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83026">
            <a:off x="8034926" y="1648422"/>
            <a:ext cx="1733124" cy="25944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4602" y="2307704"/>
            <a:ext cx="1603399" cy="2594496"/>
          </a:xfrm>
          <a:prstGeom prst="rect">
            <a:avLst/>
          </a:prstGeom>
        </p:spPr>
      </p:pic>
      <p:pic>
        <p:nvPicPr>
          <p:cNvPr id="11" name="Content Placeholder 3" descr="Untitled Extract Pages.pdf">
            <a:extLst>
              <a:ext uri="{FF2B5EF4-FFF2-40B4-BE49-F238E27FC236}">
                <a16:creationId xmlns:a16="http://schemas.microsoft.com/office/drawing/2014/main" id="{544FD48D-1F2B-8C4B-BF6F-049043803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4" t="7386" r="11499" b="18885"/>
          <a:stretch/>
        </p:blipFill>
        <p:spPr>
          <a:xfrm rot="19868883">
            <a:off x="3281352" y="2273159"/>
            <a:ext cx="1754630" cy="2332734"/>
          </a:xfrm>
        </p:spPr>
      </p:pic>
      <p:pic>
        <p:nvPicPr>
          <p:cNvPr id="14" name="Picture 13" descr="Untitled Extract Pages.pdf">
            <a:extLst>
              <a:ext uri="{FF2B5EF4-FFF2-40B4-BE49-F238E27FC236}">
                <a16:creationId xmlns:a16="http://schemas.microsoft.com/office/drawing/2014/main" id="{26747CB0-7891-E646-B3AD-1AD3A4463F5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 t="7138" r="23731" b="20323"/>
          <a:stretch/>
        </p:blipFill>
        <p:spPr>
          <a:xfrm rot="1530950">
            <a:off x="607214" y="2458779"/>
            <a:ext cx="1473293" cy="2331985"/>
          </a:xfrm>
          <a:prstGeom prst="rect">
            <a:avLst/>
          </a:prstGeom>
        </p:spPr>
      </p:pic>
      <p:pic>
        <p:nvPicPr>
          <p:cNvPr id="15" name="Picture 14" descr="078798874X.jpg">
            <a:extLst>
              <a:ext uri="{FF2B5EF4-FFF2-40B4-BE49-F238E27FC236}">
                <a16:creationId xmlns:a16="http://schemas.microsoft.com/office/drawing/2014/main" id="{7765703D-7EDF-FF46-B694-4C228819F6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7053">
            <a:off x="10340816" y="1956466"/>
            <a:ext cx="1611579" cy="24227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C23AAD-ABBF-D944-BE0A-105DACCC603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3331" b="3739"/>
          <a:stretch/>
        </p:blipFill>
        <p:spPr>
          <a:xfrm rot="941279">
            <a:off x="5176462" y="3134574"/>
            <a:ext cx="1740798" cy="2493961"/>
          </a:xfrm>
          <a:prstGeom prst="rect">
            <a:avLst/>
          </a:prstGeom>
        </p:spPr>
      </p:pic>
      <p:pic>
        <p:nvPicPr>
          <p:cNvPr id="17" name="Picture 16" descr="Untitled Extract Pages.pdf">
            <a:extLst>
              <a:ext uri="{FF2B5EF4-FFF2-40B4-BE49-F238E27FC236}">
                <a16:creationId xmlns:a16="http://schemas.microsoft.com/office/drawing/2014/main" id="{CFFDDFE7-203E-0E49-9657-70A0771F52E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6" t="3448" r="21432" b="22126"/>
          <a:stretch/>
        </p:blipFill>
        <p:spPr>
          <a:xfrm rot="1635400">
            <a:off x="2476543" y="3728917"/>
            <a:ext cx="1508743" cy="2298505"/>
          </a:xfrm>
          <a:prstGeom prst="rect">
            <a:avLst/>
          </a:prstGeom>
        </p:spPr>
      </p:pic>
      <p:pic>
        <p:nvPicPr>
          <p:cNvPr id="18" name="Picture 17" descr="Untitled Extract Pages.pdf">
            <a:extLst>
              <a:ext uri="{FF2B5EF4-FFF2-40B4-BE49-F238E27FC236}">
                <a16:creationId xmlns:a16="http://schemas.microsoft.com/office/drawing/2014/main" id="{ECCE54A7-C898-DD41-A081-5037A77EC2A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-376" r="21197" b="29147"/>
          <a:stretch/>
        </p:blipFill>
        <p:spPr>
          <a:xfrm rot="2266214">
            <a:off x="7910594" y="3906649"/>
            <a:ext cx="1557058" cy="23053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6887BB-5B0C-AE4E-B36E-45BD0C722AC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22799" y="4351000"/>
            <a:ext cx="1563965" cy="2336111"/>
          </a:xfrm>
          <a:prstGeom prst="rect">
            <a:avLst/>
          </a:prstGeom>
        </p:spPr>
      </p:pic>
      <p:pic>
        <p:nvPicPr>
          <p:cNvPr id="20" name="Content Placeholder 3" descr="Untitled Extract Pages.pdf">
            <a:extLst>
              <a:ext uri="{FF2B5EF4-FFF2-40B4-BE49-F238E27FC236}">
                <a16:creationId xmlns:a16="http://schemas.microsoft.com/office/drawing/2014/main" id="{64E20C2C-B7CB-3B43-8CBE-9AC31ACF8DE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2" t="-177" r="21046" b="34738"/>
          <a:stretch/>
        </p:blipFill>
        <p:spPr>
          <a:xfrm rot="20501963">
            <a:off x="7189687" y="1793965"/>
            <a:ext cx="1803932" cy="22935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5EAAE8-1BB0-8D4A-A91B-282CC28CCB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313850">
            <a:off x="8989952" y="3433726"/>
            <a:ext cx="1846205" cy="28144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E89F8D-E4FE-D244-B12C-1B1335D481F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0222395">
            <a:off x="1647663" y="4074258"/>
            <a:ext cx="1711990" cy="25873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421B006-A5EB-C640-BF6C-B5958EF6C0A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0543123">
            <a:off x="6548477" y="4078748"/>
            <a:ext cx="1738272" cy="27051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CD06E2-F734-C142-B239-A6824F76A09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9812481">
            <a:off x="1254501" y="1422146"/>
            <a:ext cx="1542086" cy="2318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6BFD2E-F442-4148-B20C-CD6B078F52C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1913315">
            <a:off x="4445328" y="1785365"/>
            <a:ext cx="1389934" cy="20752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67929B-84DE-D54C-9B5F-B3F8003A81E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068751">
            <a:off x="10638550" y="4229299"/>
            <a:ext cx="1423182" cy="21105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ACDF25D-4D3D-3D47-8A18-E88465FB3C3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298914">
            <a:off x="146359" y="4470378"/>
            <a:ext cx="1453248" cy="2177376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2F57BA7-C9DA-7E49-AA36-27128015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4FF9-9157-3846-B027-CD3E44F8FB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513">
        <p:cut/>
      </p:transition>
    </mc:Choice>
    <mc:Fallback xmlns="">
      <p:transition xmlns:p14="http://schemas.microsoft.com/office/powerpoint/2010/main" advTm="30513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C6142-37E8-2E46-BD2D-D189CEFB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CDC Mental Health Surveillance among Children, United States, 2005-2011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A4CA0A-6768-F440-B80C-0AD772D963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913828"/>
              </p:ext>
            </p:extLst>
          </p:nvPr>
        </p:nvGraphicFramePr>
        <p:xfrm>
          <a:off x="2540757" y="1731804"/>
          <a:ext cx="70104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768">
                  <a:extLst>
                    <a:ext uri="{9D8B030D-6E8A-4147-A177-3AD203B41FA5}">
                      <a16:colId xmlns:a16="http://schemas.microsoft.com/office/drawing/2014/main" val="2927918589"/>
                    </a:ext>
                  </a:extLst>
                </a:gridCol>
                <a:gridCol w="3502632">
                  <a:extLst>
                    <a:ext uri="{9D8B030D-6E8A-4147-A177-3AD203B41FA5}">
                      <a16:colId xmlns:a16="http://schemas.microsoft.com/office/drawing/2014/main" val="4846072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Prevalence of Mental, Behavioral, or Developmental Disorders, Age 2-8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680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604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7609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E9B5DD6-BE18-0A46-8604-312DD00E4B0A}"/>
              </a:ext>
            </a:extLst>
          </p:cNvPr>
          <p:cNvSpPr txBox="1"/>
          <p:nvPr/>
        </p:nvSpPr>
        <p:spPr>
          <a:xfrm>
            <a:off x="2147300" y="3429000"/>
            <a:ext cx="84072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Centers for Disease Control and Prevention. (2016, March 11). Health care, family, and community factors</a:t>
            </a:r>
          </a:p>
          <a:p>
            <a:r>
              <a:rPr lang="en-US" sz="1400" dirty="0"/>
              <a:t>associated with mental, behavioral, and developmental disorders in early childhood – United States, </a:t>
            </a:r>
          </a:p>
          <a:p>
            <a:r>
              <a:rPr lang="en-US" sz="1400" dirty="0"/>
              <a:t>2011-2012. Retrieved from https://</a:t>
            </a:r>
            <a:r>
              <a:rPr lang="en-US" sz="1400" dirty="0" err="1"/>
              <a:t>www.cdc.gov</a:t>
            </a:r>
            <a:r>
              <a:rPr lang="en-US" sz="1400" dirty="0"/>
              <a:t>/</a:t>
            </a:r>
            <a:r>
              <a:rPr lang="en-US" sz="1400" dirty="0" err="1"/>
              <a:t>mmwr</a:t>
            </a:r>
            <a:r>
              <a:rPr lang="en-US" sz="1400" dirty="0"/>
              <a:t>/volumes/65/</a:t>
            </a:r>
            <a:r>
              <a:rPr lang="en-US" sz="1400" dirty="0" err="1"/>
              <a:t>wr</a:t>
            </a:r>
            <a:r>
              <a:rPr lang="en-US" sz="1400" dirty="0"/>
              <a:t>/mm6509a1.htm?s_cid=mm6509a1_w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A6D0EC-4055-A940-B535-E5500604DB93}"/>
              </a:ext>
            </a:extLst>
          </p:cNvPr>
          <p:cNvSpPr txBox="1"/>
          <p:nvPr/>
        </p:nvSpPr>
        <p:spPr>
          <a:xfrm>
            <a:off x="247540" y="4167664"/>
            <a:ext cx="116969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Among Children less than 18: “Boys were more likely than girls to have most of the disorders</a:t>
            </a:r>
          </a:p>
          <a:p>
            <a:pPr algn="ctr"/>
            <a:r>
              <a:rPr lang="en-US" sz="2400" dirty="0"/>
              <a:t>including ADHD, behavioral and conduct problems, ASD, anxiety, Tourette syndrome, </a:t>
            </a:r>
          </a:p>
          <a:p>
            <a:pPr algn="ctr"/>
            <a:r>
              <a:rPr lang="en-US" sz="2400" dirty="0"/>
              <a:t>cigarette dependence, and boys were more likely to die by suicide. Girls were more likely</a:t>
            </a:r>
          </a:p>
          <a:p>
            <a:pPr algn="ctr"/>
            <a:r>
              <a:rPr lang="en-US" sz="2400" dirty="0"/>
              <a:t> to have an alcohol use disorder, and adolescent girls were more likely to have depression</a:t>
            </a:r>
            <a:r>
              <a:rPr lang="en-US" dirty="0"/>
              <a:t>.”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9DDB2-2A56-A44E-A77F-CA3A62BF6670}"/>
              </a:ext>
            </a:extLst>
          </p:cNvPr>
          <p:cNvSpPr txBox="1"/>
          <p:nvPr/>
        </p:nvSpPr>
        <p:spPr>
          <a:xfrm>
            <a:off x="2521698" y="5864860"/>
            <a:ext cx="8183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Centers for Disease Control and Prevention. (2013, May 17). Mental Health Surveillance</a:t>
            </a:r>
          </a:p>
          <a:p>
            <a:r>
              <a:rPr lang="en-US" sz="1400" dirty="0"/>
              <a:t>among Children—United States, 2005-2011. Retrieved from </a:t>
            </a:r>
            <a:r>
              <a:rPr lang="en-US" sz="1400" u="sng" dirty="0">
                <a:hlinkClick r:id="rId2"/>
              </a:rPr>
              <a:t>http://www.cdc.gov/mmwr/pdf/oher/su6202.pdf</a:t>
            </a:r>
            <a:endParaRPr lang="en-US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36BF0D-9218-DC40-A068-DED2F2B12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4FF9-9157-3846-B027-CD3E44F8FB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2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5A551-27D5-BB43-9047-7F1E07918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842" y="765816"/>
            <a:ext cx="2747481" cy="4658939"/>
          </a:xfrm>
        </p:spPr>
        <p:txBody>
          <a:bodyPr>
            <a:normAutofit/>
          </a:bodyPr>
          <a:lstStyle/>
          <a:p>
            <a:r>
              <a:rPr lang="en-US" sz="3600" i="1" dirty="0"/>
              <a:t>An Issue Whose Time Has Come: Sex/Gender Influences on Nervous System Function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663D8B-04B3-7640-978B-3DD05C77B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04497"/>
            <a:ext cx="4836753" cy="644900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FA30FC-824C-674C-BC5F-920788C1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4FF9-9157-3846-B027-CD3E44F8FB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6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91943D-EC49-5046-A471-3E4B59ABB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50" y="-483795"/>
            <a:ext cx="12633600" cy="71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819409-2679-1C4C-AAC3-182A78658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684" y="890546"/>
            <a:ext cx="11659266" cy="655833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CF5E7E-4231-2F4A-9C12-5C49D131E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110979"/>
              </p:ext>
            </p:extLst>
          </p:nvPr>
        </p:nvGraphicFramePr>
        <p:xfrm>
          <a:off x="3184989" y="780836"/>
          <a:ext cx="5938462" cy="6077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4110">
                  <a:extLst>
                    <a:ext uri="{9D8B030D-6E8A-4147-A177-3AD203B41FA5}">
                      <a16:colId xmlns:a16="http://schemas.microsoft.com/office/drawing/2014/main" val="3957767550"/>
                    </a:ext>
                  </a:extLst>
                </a:gridCol>
                <a:gridCol w="748711">
                  <a:extLst>
                    <a:ext uri="{9D8B030D-6E8A-4147-A177-3AD203B41FA5}">
                      <a16:colId xmlns:a16="http://schemas.microsoft.com/office/drawing/2014/main" val="193691330"/>
                    </a:ext>
                  </a:extLst>
                </a:gridCol>
                <a:gridCol w="655979">
                  <a:extLst>
                    <a:ext uri="{9D8B030D-6E8A-4147-A177-3AD203B41FA5}">
                      <a16:colId xmlns:a16="http://schemas.microsoft.com/office/drawing/2014/main" val="3751406531"/>
                    </a:ext>
                  </a:extLst>
                </a:gridCol>
                <a:gridCol w="644153">
                  <a:extLst>
                    <a:ext uri="{9D8B030D-6E8A-4147-A177-3AD203B41FA5}">
                      <a16:colId xmlns:a16="http://schemas.microsoft.com/office/drawing/2014/main" val="1345057095"/>
                    </a:ext>
                  </a:extLst>
                </a:gridCol>
                <a:gridCol w="689587">
                  <a:extLst>
                    <a:ext uri="{9D8B030D-6E8A-4147-A177-3AD203B41FA5}">
                      <a16:colId xmlns:a16="http://schemas.microsoft.com/office/drawing/2014/main" val="3054679418"/>
                    </a:ext>
                  </a:extLst>
                </a:gridCol>
                <a:gridCol w="689587">
                  <a:extLst>
                    <a:ext uri="{9D8B030D-6E8A-4147-A177-3AD203B41FA5}">
                      <a16:colId xmlns:a16="http://schemas.microsoft.com/office/drawing/2014/main" val="2061636101"/>
                    </a:ext>
                  </a:extLst>
                </a:gridCol>
                <a:gridCol w="1116335">
                  <a:extLst>
                    <a:ext uri="{9D8B030D-6E8A-4147-A177-3AD203B41FA5}">
                      <a16:colId xmlns:a16="http://schemas.microsoft.com/office/drawing/2014/main" val="1148627396"/>
                    </a:ext>
                  </a:extLst>
                </a:gridCol>
              </a:tblGrid>
              <a:tr h="3376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All Prisoners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Male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Female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White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Black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Hispanic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1125508496"/>
                  </a:ext>
                </a:extLst>
              </a:tr>
              <a:tr h="337621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All Violent Crime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696,900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663,600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33,500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210,400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263,800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152,900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124196324"/>
                  </a:ext>
                </a:extLst>
              </a:tr>
              <a:tr h="337621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Percent 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100.00%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95.22%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4.81%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30.19%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37.85%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21.94%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832229"/>
                  </a:ext>
                </a:extLst>
              </a:tr>
              <a:tr h="1688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793520495"/>
                  </a:ext>
                </a:extLst>
              </a:tr>
              <a:tr h="337621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Murder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171,700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161,500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10,300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46,000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68,100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43,700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1268245284"/>
                  </a:ext>
                </a:extLst>
              </a:tr>
              <a:tr h="337621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Percent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100.00%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94.06%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6.00%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26.79%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39.66%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25.45%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384446937"/>
                  </a:ext>
                </a:extLst>
              </a:tr>
              <a:tr h="1688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1841265636"/>
                  </a:ext>
                </a:extLst>
              </a:tr>
              <a:tr h="3376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Manslaughter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17,100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15,000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2,100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6,400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3,700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3,300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1425191875"/>
                  </a:ext>
                </a:extLst>
              </a:tr>
              <a:tr h="337621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Percent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100.00%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87.72%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12.28%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37.43%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21.64%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19.30%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959946436"/>
                  </a:ext>
                </a:extLst>
              </a:tr>
              <a:tr h="1688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2124707205"/>
                  </a:ext>
                </a:extLst>
              </a:tr>
              <a:tr h="337621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Rape/sexual assault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162,800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160,900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2,000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71,600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36,600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31,300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2952766105"/>
                  </a:ext>
                </a:extLst>
              </a:tr>
              <a:tr h="337621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Percent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100.00%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98.83%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1.23%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43.98%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22.48%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19.23%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3740549541"/>
                  </a:ext>
                </a:extLst>
              </a:tr>
              <a:tr h="1688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1441486952"/>
                  </a:ext>
                </a:extLst>
              </a:tr>
              <a:tr h="337621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Robbery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168,600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161,200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7,500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33,500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88,600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26,700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2878966996"/>
                  </a:ext>
                </a:extLst>
              </a:tr>
              <a:tr h="337621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Percent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100.00%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95.61%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4.45%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19.87%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52.55%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15.84%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3366195351"/>
                  </a:ext>
                </a:extLst>
              </a:tr>
              <a:tr h="1688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3870494562"/>
                  </a:ext>
                </a:extLst>
              </a:tr>
              <a:tr h="337621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Aggravated/simple assault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134,400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126,600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7,800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39,000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51,200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36,400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3067716220"/>
                  </a:ext>
                </a:extLst>
              </a:tr>
              <a:tr h="337621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Percent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100.00%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94.20%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5.80%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29.02%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38.10%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27.08%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3748918132"/>
                  </a:ext>
                </a:extLst>
              </a:tr>
              <a:tr h="1688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2331035284"/>
                  </a:ext>
                </a:extLst>
              </a:tr>
              <a:tr h="337621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Other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42,200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38,500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3,800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14,000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15,500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11,400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183618946"/>
                  </a:ext>
                </a:extLst>
              </a:tr>
              <a:tr h="337621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Percent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100.00%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91.23%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9.00%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33.18%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36.73%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27.01%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4940187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372BB81-E950-324D-B57A-04C94442037D}"/>
              </a:ext>
            </a:extLst>
          </p:cNvPr>
          <p:cNvSpPr txBox="1"/>
          <p:nvPr/>
        </p:nvSpPr>
        <p:spPr>
          <a:xfrm>
            <a:off x="74140" y="29230"/>
            <a:ext cx="12485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Number of sentenced prisoners under the jurisdiction of </a:t>
            </a:r>
          </a:p>
          <a:p>
            <a:pPr algn="ctr"/>
            <a:r>
              <a:rPr lang="en-US" sz="2000" dirty="0"/>
              <a:t>state correctional authorities for violent crimes, Dec 31,  2014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9E49-AE0F-3F47-8653-15996ABA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4FF9-9157-3846-B027-CD3E44F8FB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86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222" y="998648"/>
            <a:ext cx="5683983" cy="4069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7079" y="5437085"/>
            <a:ext cx="769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So, before passing judgment, please consider that science now  shows that the male brain is not fully developed until never.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4C9A69-9E62-4842-80DA-9C11626FC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4FF9-9157-3846-B027-CD3E44F8FB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5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30B3E-A02B-A14F-A00A-D260BE52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6"/>
                </a:solidFill>
              </a:rPr>
              <a:t>Summary of Opening Comments:</a:t>
            </a:r>
            <a:br>
              <a:rPr lang="en-US" sz="4000" dirty="0">
                <a:solidFill>
                  <a:schemeClr val="accent6"/>
                </a:solidFill>
              </a:rPr>
            </a:br>
            <a:r>
              <a:rPr lang="en-US" sz="3200" dirty="0">
                <a:solidFill>
                  <a:schemeClr val="accent6"/>
                </a:solidFill>
              </a:rPr>
              <a:t>How Well Will the Conference Address These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EB52B-89D1-F646-996C-05CD2EC2B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1. Did the conference tell us more generally about a host of grave problems that occur in boys’ lives? </a:t>
            </a:r>
          </a:p>
          <a:p>
            <a:pPr marL="0" indent="0">
              <a:buNone/>
            </a:pPr>
            <a:r>
              <a:rPr lang="en-US" dirty="0"/>
              <a:t>2. Did the conference provide new ways to view and understand boys at risk? </a:t>
            </a:r>
          </a:p>
          <a:p>
            <a:pPr marL="0" indent="0">
              <a:buNone/>
            </a:pPr>
            <a:r>
              <a:rPr lang="en-US" dirty="0"/>
              <a:t>3. With regard to violence, how did the conference address the extreme male predominance? </a:t>
            </a:r>
          </a:p>
          <a:p>
            <a:pPr marL="0" indent="0">
              <a:buNone/>
            </a:pPr>
            <a:r>
              <a:rPr lang="en-US" dirty="0"/>
              <a:t>4. Were we able to see biology as part of the basic repertoire of causes that contribute to boys acting out antisocially? </a:t>
            </a:r>
          </a:p>
          <a:p>
            <a:pPr marL="0" indent="0">
              <a:buNone/>
            </a:pPr>
            <a:r>
              <a:rPr lang="en-US" dirty="0"/>
              <a:t>5. Did the conference encourage considering the bases of violence as deep rooted in spite of the cultural resistance which emphasizes social construction? </a:t>
            </a:r>
          </a:p>
          <a:p>
            <a:pPr marL="0" indent="0">
              <a:buNone/>
            </a:pPr>
            <a:r>
              <a:rPr lang="en-US" dirty="0"/>
              <a:t>6. Are we able to appreciate violence as a complex, almost exclusively male vulnerability with origins in the mixture of biology and psychology, in the context of a larger society where racism, economic inequality, availability of guns, father absence, and many other elements also contribute to the mix? </a:t>
            </a:r>
          </a:p>
          <a:p>
            <a:pPr marL="0" indent="0">
              <a:buNone/>
            </a:pPr>
            <a:r>
              <a:rPr lang="en-US" dirty="0"/>
              <a:t>7. Why is it males who may be White, Black, or another ethnic or racial group who are the ones engaging in violence in such stark and sex-stratified numbers?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96CC3-D76A-994B-92A7-E8B1DEECA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4FF9-9157-3846-B027-CD3E44F8FB9E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E75119-02BF-1B42-94B6-9F3A79BB33E2}"/>
              </a:ext>
            </a:extLst>
          </p:cNvPr>
          <p:cNvSpPr/>
          <p:nvPr/>
        </p:nvSpPr>
        <p:spPr>
          <a:xfrm>
            <a:off x="3284091" y="-83066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64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684</Words>
  <Application>Microsoft Macintosh PowerPoint</Application>
  <PresentationFormat>Widescreen</PresentationFormat>
  <Paragraphs>276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Georgia</vt:lpstr>
      <vt:lpstr>Palatino</vt:lpstr>
      <vt:lpstr>Verdana</vt:lpstr>
      <vt:lpstr>Office Theme</vt:lpstr>
      <vt:lpstr>PowerPoint Presentation</vt:lpstr>
      <vt:lpstr>PowerPoint Presentation</vt:lpstr>
      <vt:lpstr>Boy Crisis Literature</vt:lpstr>
      <vt:lpstr>CDC Mental Health Surveillance among Children, United States, 2005-2011</vt:lpstr>
      <vt:lpstr>An Issue Whose Time Has Come: Sex/Gender Influences on Nervous System Function</vt:lpstr>
      <vt:lpstr>PowerPoint Presentation</vt:lpstr>
      <vt:lpstr>PowerPoint Presentation</vt:lpstr>
      <vt:lpstr>Summary of Opening Comments: How Well Will the Conference Address These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Golding</dc:creator>
  <cp:lastModifiedBy>Paul Golding</cp:lastModifiedBy>
  <cp:revision>34</cp:revision>
  <cp:lastPrinted>2019-05-02T23:15:26Z</cp:lastPrinted>
  <dcterms:created xsi:type="dcterms:W3CDTF">2018-12-15T20:40:33Z</dcterms:created>
  <dcterms:modified xsi:type="dcterms:W3CDTF">2019-05-09T14:33:40Z</dcterms:modified>
</cp:coreProperties>
</file>