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6986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965474a9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965474a9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5da60ba6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5da60ba6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0b9cfb62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0b9cfb62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56804793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56804793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56804793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56804793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56804793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56804793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56804793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56804793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56804793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56804793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56804793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56804793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965474a9_3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e965474a9_3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0b93e0df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0b93e0df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23630543_5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23630543_5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b9a0b074_1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b9a0b074_1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23630543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23630543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965474a9_3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e965474a9_3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zquotes.com/author/3347-Stephen_Covey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Adolescent Males &amp; Violence Mitigation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Fathers New Mexico/ Future Men Project</a:t>
            </a:r>
            <a:endParaRPr sz="1400" b="1"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375" y="3670525"/>
            <a:ext cx="1704419" cy="67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chemeClr val="dk2"/>
                </a:solidFill>
              </a:rPr>
              <a:t>The group gives the opportunity for every participant to be  </a:t>
            </a:r>
            <a:endParaRPr sz="2400" b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SEEN, HEARD, and 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FEEL CONNECTED 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chemeClr val="dk2"/>
                </a:solidFill>
              </a:rPr>
              <a:t>with other group members and an </a:t>
            </a:r>
            <a:r>
              <a:rPr lang="en" sz="2400" b="0" u="sng">
                <a:solidFill>
                  <a:schemeClr val="dk2"/>
                </a:solidFill>
              </a:rPr>
              <a:t>adult</a:t>
            </a:r>
            <a:r>
              <a:rPr lang="en" sz="2400" b="0">
                <a:solidFill>
                  <a:schemeClr val="dk2"/>
                </a:solidFill>
              </a:rPr>
              <a:t> mentor who has a genuine interest in what they have to say.</a:t>
            </a:r>
            <a:endParaRPr sz="2400" b="0">
              <a:solidFill>
                <a:schemeClr val="dk2"/>
              </a:solidFill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8725" y="0"/>
            <a:ext cx="465526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2"/>
                </a:solidFill>
                <a:highlight>
                  <a:schemeClr val="lt1"/>
                </a:highlight>
              </a:rPr>
              <a:t>Key Curriculum Goals</a:t>
            </a:r>
            <a:endParaRPr sz="3600">
              <a:solidFill>
                <a:schemeClr val="accent2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accent4"/>
                </a:highlight>
              </a:rPr>
              <a:t>Healthy Relationships</a:t>
            </a:r>
            <a:endParaRPr sz="2400">
              <a:highlight>
                <a:schemeClr val="accent4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accent4"/>
                </a:highlight>
              </a:rPr>
              <a:t>Goal Setting</a:t>
            </a:r>
            <a:endParaRPr sz="2400">
              <a:highlight>
                <a:schemeClr val="accent4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accent4"/>
                </a:highlight>
              </a:rPr>
              <a:t>Communication Skills</a:t>
            </a:r>
            <a:endParaRPr sz="2400">
              <a:highlight>
                <a:schemeClr val="accent4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accent4"/>
                </a:highlight>
              </a:rPr>
              <a:t>Healthy Sexuality</a:t>
            </a:r>
            <a:endParaRPr sz="2400">
              <a:highlight>
                <a:schemeClr val="accent4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accent4"/>
                </a:highlight>
              </a:rPr>
              <a:t>Substance Abuse Awareness </a:t>
            </a:r>
            <a:endParaRPr sz="2400">
              <a:highlight>
                <a:schemeClr val="accent4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highlight>
                  <a:schemeClr val="accent4"/>
                </a:highlight>
              </a:rPr>
              <a:t>Being of Service/ Community Belonging</a:t>
            </a:r>
            <a:endParaRPr sz="2400">
              <a:highlight>
                <a:schemeClr val="accent4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 u="sng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2"/>
                </a:highlight>
              </a:rPr>
              <a:t>Agreements</a:t>
            </a:r>
            <a:endParaRPr>
              <a:solidFill>
                <a:schemeClr val="dk1"/>
              </a:solidFill>
              <a:highlight>
                <a:schemeClr val="lt2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/>
              <a:t>One person speaks at a time</a:t>
            </a:r>
            <a:endParaRPr sz="3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/>
              <a:t>Agree to Disagree</a:t>
            </a:r>
            <a:endParaRPr sz="3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/>
              <a:t>Confidentiality</a:t>
            </a:r>
            <a:endParaRPr sz="3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/>
              <a:t>Every member can speak candidly*</a:t>
            </a:r>
            <a:endParaRPr sz="36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b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2"/>
                </a:highlight>
              </a:rPr>
              <a:t>Group structure. </a:t>
            </a:r>
            <a:endParaRPr>
              <a:solidFill>
                <a:schemeClr val="dk1"/>
              </a:solidFill>
              <a:highlight>
                <a:schemeClr val="lt2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Check In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Share a meal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Lesson or physical activity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b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highlight>
                  <a:schemeClr val="lt2"/>
                </a:highlight>
              </a:rPr>
              <a:t>What we’ve learned... </a:t>
            </a:r>
            <a:endParaRPr>
              <a:solidFill>
                <a:schemeClr val="accent4"/>
              </a:solidFill>
              <a:highlight>
                <a:schemeClr val="lt2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From our experiences with FMP groups the following have been helpful to group members...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b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highlight>
                  <a:schemeClr val="lt2"/>
                </a:highlight>
              </a:rPr>
              <a:t>Adding some wins...</a:t>
            </a:r>
            <a:endParaRPr>
              <a:solidFill>
                <a:schemeClr val="accent2"/>
              </a:solidFill>
              <a:highlight>
                <a:schemeClr val="lt2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Successful and positive interactions with classmates and adult authority figures.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b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2"/>
                </a:highlight>
              </a:rPr>
              <a:t>The need to expand a small world...</a:t>
            </a:r>
            <a:r>
              <a:rPr lang="en">
                <a:solidFill>
                  <a:schemeClr val="accent2"/>
                </a:solidFill>
                <a:highlight>
                  <a:schemeClr val="lt2"/>
                </a:highlight>
              </a:rPr>
              <a:t> </a:t>
            </a:r>
            <a:endParaRPr>
              <a:solidFill>
                <a:schemeClr val="accent2"/>
              </a:solidFill>
              <a:highlight>
                <a:schemeClr val="lt2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The need to see past one's immediate surroundings, introduce new possibilities.</a:t>
            </a:r>
            <a:r>
              <a:rPr lang="en" sz="3600"/>
              <a:t> </a:t>
            </a:r>
            <a:endParaRPr sz="3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b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highlight>
                  <a:schemeClr val="lt2"/>
                </a:highlight>
              </a:rPr>
              <a:t>Better to hear from them... </a:t>
            </a:r>
            <a:endParaRPr>
              <a:solidFill>
                <a:schemeClr val="accent2"/>
              </a:solidFill>
              <a:highlight>
                <a:schemeClr val="lt2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Facilitator speaking less can be more helpful. Take a genuine interest in each group member.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b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highlight>
                  <a:schemeClr val="lt2"/>
                </a:highlight>
              </a:rPr>
              <a:t>Hear the group in a non-judgemental way...</a:t>
            </a:r>
            <a:endParaRPr>
              <a:solidFill>
                <a:schemeClr val="accent3"/>
              </a:solidFill>
              <a:highlight>
                <a:schemeClr val="lt2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What is normal in some household is not always normal in others.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b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highlight>
                  <a:schemeClr val="lt2"/>
                </a:highlight>
              </a:rPr>
              <a:t>Let group members come to their own conclusions...</a:t>
            </a:r>
            <a:endParaRPr>
              <a:solidFill>
                <a:schemeClr val="accent2"/>
              </a:solidFill>
              <a:highlight>
                <a:schemeClr val="lt2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No advice.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b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6807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Fathers New Mexico: Origin</a:t>
            </a:r>
            <a:endParaRPr sz="2400"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4294967295"/>
          </p:nvPr>
        </p:nvSpPr>
        <p:spPr>
          <a:xfrm>
            <a:off x="535775" y="1480150"/>
            <a:ext cx="51972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 b="0">
                <a:latin typeface="Lato"/>
                <a:ea typeface="Lato"/>
                <a:cs typeface="Lato"/>
                <a:sym typeface="Lato"/>
              </a:rPr>
              <a:t>1998/99 New Mexico Young Fathers Project begins. Two sites initiated by Johnny Wilson</a:t>
            </a:r>
            <a:endParaRPr sz="1600" b="0"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 b="0">
                <a:latin typeface="Lato"/>
                <a:ea typeface="Lato"/>
                <a:cs typeface="Lato"/>
                <a:sym typeface="Lato"/>
              </a:rPr>
              <a:t>2000 Barry McIntosh hired by NMYFP as site coordinator for Santa Fe site</a:t>
            </a:r>
            <a:endParaRPr sz="1600" b="0"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 b="0">
                <a:latin typeface="Lato"/>
                <a:ea typeface="Lato"/>
                <a:cs typeface="Lato"/>
                <a:sym typeface="Lato"/>
              </a:rPr>
              <a:t>2004 Young Men mentoring group started at Capshaw Middle School. </a:t>
            </a:r>
            <a:r>
              <a:rPr lang="en" sz="1600" b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Precursor of Future Men Project</a:t>
            </a:r>
            <a:endParaRPr sz="1600" b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ato"/>
              <a:buChar char="●"/>
            </a:pPr>
            <a:r>
              <a:rPr lang="en" sz="16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November 2009 NMYFP site closed to lack of funding</a:t>
            </a:r>
            <a:endParaRPr sz="16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 sz="18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1" name="Google Shape;81;p14" descr="Book titled, &quot;Made To Stick,&quot; standing on its s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3776" y="2804500"/>
            <a:ext cx="1572275" cy="205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8950" y="2804500"/>
            <a:ext cx="1968400" cy="22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2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2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We are seeking to minister to the needs of </a:t>
            </a:r>
            <a:r>
              <a:rPr lang="en" sz="3600">
                <a:solidFill>
                  <a:schemeClr val="accent4"/>
                </a:solidFill>
              </a:rPr>
              <a:t>men and boys</a:t>
            </a:r>
            <a:r>
              <a:rPr lang="en" sz="3600"/>
              <a:t> on a personal and human level. </a:t>
            </a:r>
            <a:endParaRPr sz="3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We continue to learn from each group.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 u="sng">
              <a:solidFill>
                <a:schemeClr val="accent5"/>
              </a:solidFill>
            </a:endParaRPr>
          </a:p>
        </p:txBody>
      </p:sp>
      <p:grpSp>
        <p:nvGrpSpPr>
          <p:cNvPr id="192" name="Google Shape;192;p32"/>
          <p:cNvGrpSpPr/>
          <p:nvPr/>
        </p:nvGrpSpPr>
        <p:grpSpPr>
          <a:xfrm>
            <a:off x="6738938" y="1190078"/>
            <a:ext cx="2212050" cy="3410083"/>
            <a:chOff x="6803275" y="395363"/>
            <a:chExt cx="2212050" cy="2537076"/>
          </a:xfrm>
        </p:grpSpPr>
        <p:pic>
          <p:nvPicPr>
            <p:cNvPr id="193" name="Google Shape;193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32" descr="Piece of duct tape sticking a note to the slide"/>
            <p:cNvPicPr preferRelativeResize="0"/>
            <p:nvPr/>
          </p:nvPicPr>
          <p:blipFill rotWithShape="1">
            <a:blip r:embed="rId5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32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454545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454545"/>
                  </a:solidFill>
                </a:rPr>
                <a:t>“The deepest hunger of [a child's] human heart is to be understood, for understanding implicitly affirms, validates, recognizes and appreciates the intrinsic worth of another”</a:t>
              </a:r>
              <a:endParaRPr sz="1200">
                <a:solidFill>
                  <a:srgbClr val="454545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454545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sz="900" b="1" u="sng">
                  <a:solidFill>
                    <a:schemeClr val="hlink"/>
                  </a:solidFill>
                  <a:hlinkClick r:id="rId6"/>
                </a:rPr>
                <a:t>Stephen Covey</a:t>
              </a:r>
              <a:endParaRPr sz="900" b="1" u="sng">
                <a:solidFill>
                  <a:schemeClr val="hlink"/>
                </a:solidFill>
                <a:hlinkClick r:id="rId6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endParaRPr sz="1100" u="sng">
                <a:solidFill>
                  <a:schemeClr val="dk2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800"/>
                </a:spcAft>
                <a:buNone/>
              </a:pP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6807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accent2"/>
                </a:solidFill>
              </a:rPr>
              <a:t>Fathers New Mexico: Origin 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 idx="4294967295"/>
          </p:nvPr>
        </p:nvSpPr>
        <p:spPr>
          <a:xfrm>
            <a:off x="535775" y="1480150"/>
            <a:ext cx="51972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 b="0">
                <a:latin typeface="Lato"/>
                <a:ea typeface="Lato"/>
                <a:cs typeface="Lato"/>
                <a:sym typeface="Lato"/>
              </a:rPr>
              <a:t>December 2009 Barry McIntosh founded Young Fathers of Santa Fe </a:t>
            </a:r>
            <a:endParaRPr sz="1600" b="0"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 b="0">
                <a:latin typeface="Lato"/>
                <a:ea typeface="Lato"/>
                <a:cs typeface="Lato"/>
                <a:sym typeface="Lato"/>
              </a:rPr>
              <a:t>2010 Damon Archuletta and Gabriel Ortega hired </a:t>
            </a:r>
            <a:endParaRPr sz="1600" b="0"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 b="0">
                <a:latin typeface="Lato"/>
                <a:ea typeface="Lato"/>
                <a:cs typeface="Lato"/>
                <a:sym typeface="Lato"/>
              </a:rPr>
              <a:t>2014 </a:t>
            </a:r>
            <a:r>
              <a:rPr lang="en" sz="1600" b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Future Men Project</a:t>
            </a:r>
            <a:r>
              <a:rPr lang="en" sz="1600" b="0">
                <a:latin typeface="Lato"/>
                <a:ea typeface="Lato"/>
                <a:cs typeface="Lato"/>
                <a:sym typeface="Lato"/>
              </a:rPr>
              <a:t> started at Ortiz Middle School. Programs expanded to serve Abq &amp; Central NM</a:t>
            </a:r>
            <a:endParaRPr sz="1600" b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ato"/>
              <a:buChar char="●"/>
            </a:pPr>
            <a:r>
              <a:rPr lang="en" sz="16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2016 Barry McIntosh retires as Executive Director. Johnny Wilson hired as new ED</a:t>
            </a:r>
            <a:endParaRPr sz="16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ato"/>
              <a:buChar char="●"/>
            </a:pPr>
            <a:r>
              <a:rPr lang="en" sz="16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2017 Name Changes to </a:t>
            </a:r>
            <a:r>
              <a:rPr lang="en" sz="1600" b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Fathers New Mexico</a:t>
            </a:r>
            <a:r>
              <a:rPr lang="en" sz="1600" b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- expanded scope of work</a:t>
            </a:r>
            <a:endParaRPr sz="16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 sz="1800" b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9" name="Google Shape;89;p15" descr="Book titled, &quot;Made To Stick,&quot; standing on its s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3776" y="2804500"/>
            <a:ext cx="1572275" cy="205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8950" y="2804500"/>
            <a:ext cx="1968400" cy="22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Fathers New Mexico: </a:t>
            </a:r>
            <a:r>
              <a:rPr lang="en">
                <a:solidFill>
                  <a:schemeClr val="dk1"/>
                </a:solidFill>
              </a:rPr>
              <a:t>We serve Fathers of all ages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875" y="19358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 descr="Piece of duct tape sticking a note to the slide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44" t="5926" r="2118" b="10011"/>
          <a:stretch/>
        </p:blipFill>
        <p:spPr>
          <a:xfrm rot="154828">
            <a:off x="1540175" y="17815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859725" y="718249"/>
            <a:ext cx="34329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Fatherhood Services</a:t>
            </a:r>
            <a:endParaRPr sz="2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4294967295"/>
          </p:nvPr>
        </p:nvSpPr>
        <p:spPr>
          <a:xfrm>
            <a:off x="859725" y="1218375"/>
            <a:ext cx="3432900" cy="35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454545"/>
              </a:buClr>
              <a:buSzPts val="1400"/>
              <a:buFont typeface="Arial"/>
              <a:buChar char="➔"/>
            </a:pPr>
            <a:r>
              <a:rPr lang="en" sz="140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Support the mother/father/child relationship</a:t>
            </a:r>
            <a:endParaRPr sz="140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400"/>
              <a:buFont typeface="Arial"/>
              <a:buChar char="➔"/>
            </a:pPr>
            <a:r>
              <a:rPr lang="en" sz="140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Connect with fathers early in the pregnancy</a:t>
            </a:r>
            <a:endParaRPr sz="140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400"/>
              <a:buFont typeface="Arial"/>
              <a:buChar char="➔"/>
            </a:pPr>
            <a:r>
              <a:rPr lang="en" sz="140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Regular case management</a:t>
            </a:r>
            <a:endParaRPr sz="140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400"/>
              <a:buFont typeface="Arial"/>
              <a:buChar char="➔"/>
            </a:pPr>
            <a:r>
              <a:rPr lang="en" sz="140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Regular support groups</a:t>
            </a:r>
            <a:endParaRPr sz="140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400"/>
              <a:buFont typeface="Arial"/>
              <a:buChar char="➔"/>
            </a:pPr>
            <a:r>
              <a:rPr lang="en" sz="140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Childbirth preparation training to support involvement</a:t>
            </a:r>
            <a:endParaRPr sz="140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400"/>
              <a:buFont typeface="Arial"/>
              <a:buChar char="➔"/>
            </a:pPr>
            <a:r>
              <a:rPr lang="en" sz="140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Parenting and relationship skill training</a:t>
            </a:r>
            <a:endParaRPr sz="140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400"/>
              <a:buFont typeface="Arial"/>
              <a:buChar char="➔"/>
            </a:pPr>
            <a:r>
              <a:rPr lang="en" sz="140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Jobs/housing/education/support</a:t>
            </a:r>
            <a:endParaRPr sz="140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400"/>
              <a:buFont typeface="Arial"/>
              <a:buChar char="➔"/>
            </a:pPr>
            <a:r>
              <a:rPr lang="en" sz="140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rPr>
              <a:t>Supporting dads going through family court.</a:t>
            </a:r>
            <a:endParaRPr sz="140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3475" y="415563"/>
            <a:ext cx="4135719" cy="2465868"/>
          </a:xfrm>
          <a:prstGeom prst="rect">
            <a:avLst/>
          </a:prstGeom>
          <a:noFill/>
          <a:ln>
            <a:noFill/>
          </a:ln>
          <a:effectLst>
            <a:outerShdw blurRad="57150" dist="11430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500" y="335288"/>
            <a:ext cx="5963900" cy="44729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10" name="Google Shape;110;p18"/>
          <p:cNvGrpSpPr/>
          <p:nvPr/>
        </p:nvGrpSpPr>
        <p:grpSpPr>
          <a:xfrm>
            <a:off x="6465329" y="932979"/>
            <a:ext cx="2541424" cy="3348940"/>
            <a:chOff x="6803275" y="395363"/>
            <a:chExt cx="2212050" cy="2537076"/>
          </a:xfrm>
        </p:grpSpPr>
        <p:pic>
          <p:nvPicPr>
            <p:cNvPr id="111" name="Google Shape;111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8" descr="Piece of duct tape sticking a note to the slide"/>
            <p:cNvPicPr preferRelativeResize="0"/>
            <p:nvPr/>
          </p:nvPicPr>
          <p:blipFill rotWithShape="1">
            <a:blip r:embed="rId5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8"/>
            <p:cNvSpPr txBox="1"/>
            <p:nvPr/>
          </p:nvSpPr>
          <p:spPr>
            <a:xfrm>
              <a:off x="6944797" y="684234"/>
              <a:ext cx="1929000" cy="20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The project that FOUND US!</a:t>
              </a:r>
              <a:endPara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b="1">
                  <a:latin typeface="Raleway"/>
                  <a:ea typeface="Raleway"/>
                  <a:cs typeface="Raleway"/>
                  <a:sym typeface="Raleway"/>
                </a:rPr>
                <a:t>Our fastest expanding project</a:t>
              </a:r>
              <a:endParaRPr b="1"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b="1">
                  <a:latin typeface="Raleway"/>
                  <a:ea typeface="Raleway"/>
                  <a:cs typeface="Raleway"/>
                  <a:sym typeface="Raleway"/>
                </a:rPr>
                <a:t>Growing organically </a:t>
              </a:r>
              <a:endParaRPr b="1"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b="1">
                  <a:latin typeface="Raleway"/>
                  <a:ea typeface="Raleway"/>
                  <a:cs typeface="Raleway"/>
                  <a:sym typeface="Raleway"/>
                </a:rPr>
                <a:t>At this time comprised of 5th, 6th, 7th, and 8th grade boys</a:t>
              </a:r>
              <a:endParaRPr b="1"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endParaRPr b="1"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Future Men Project.</a:t>
            </a:r>
            <a:endParaRPr sz="23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accent2"/>
                </a:solidFill>
              </a:rPr>
              <a:t>Currently holds groups in 4 Middle Schools &amp; 1 Elementary school in Santa Fe</a:t>
            </a:r>
            <a:r>
              <a:rPr lang="en" sz="3800"/>
              <a:t> </a:t>
            </a:r>
            <a:endParaRPr sz="38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/>
              <a:t>ECRA, Ortiz Middle School, Milagro Middle School, Nava Elementary.</a:t>
            </a:r>
            <a:endParaRPr sz="1400"/>
          </a:p>
        </p:txBody>
      </p:sp>
      <p:grpSp>
        <p:nvGrpSpPr>
          <p:cNvPr id="119" name="Google Shape;119;p19"/>
          <p:cNvGrpSpPr/>
          <p:nvPr/>
        </p:nvGrpSpPr>
        <p:grpSpPr>
          <a:xfrm>
            <a:off x="6639838" y="1232551"/>
            <a:ext cx="2212050" cy="2841779"/>
            <a:chOff x="6803275" y="395363"/>
            <a:chExt cx="2212050" cy="2537076"/>
          </a:xfrm>
        </p:grpSpPr>
        <p:pic>
          <p:nvPicPr>
            <p:cNvPr id="120" name="Google Shape;120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9" descr="Piece of duct tape sticking a note to the slide"/>
            <p:cNvPicPr preferRelativeResize="0"/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19"/>
            <p:cNvSpPr txBox="1"/>
            <p:nvPr/>
          </p:nvSpPr>
          <p:spPr>
            <a:xfrm>
              <a:off x="6944812" y="684247"/>
              <a:ext cx="1929000" cy="194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Additionally...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We are increasingly getting requests for groups in Elementary Schools (5th and 6th grade)..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5672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4832750" y="566200"/>
            <a:ext cx="4033800" cy="41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FMP Groups.</a:t>
            </a:r>
            <a:r>
              <a:rPr lang="en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/>
              <a:t>Candidates are identified collaboratively by Counselors, CIS site coordinators, teaching staff, and FNM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/>
              <a:t>8-12 boys per group on average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/>
              <a:t>Groups meet for 35-45 minutes depending on class schedule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be done in </a:t>
            </a:r>
            <a:r>
              <a:rPr lang="en">
                <a:solidFill>
                  <a:schemeClr val="dk1"/>
                </a:solidFill>
              </a:rPr>
              <a:t>35-45 minutes</a:t>
            </a:r>
            <a:r>
              <a:rPr lang="en"/>
              <a:t> with a group of at risk boys to make a positive impact and mitigate violence?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Macintosh PowerPoint</Application>
  <PresentationFormat>On-screen Show (16:9)</PresentationFormat>
  <Paragraphs>82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Raleway</vt:lpstr>
      <vt:lpstr>Lato</vt:lpstr>
      <vt:lpstr>Swiss</vt:lpstr>
      <vt:lpstr>Early Adolescent Males &amp; Violence Mitigation</vt:lpstr>
      <vt:lpstr>Fathers New Mexico: Origin</vt:lpstr>
      <vt:lpstr>Fathers New Mexico: Origin </vt:lpstr>
      <vt:lpstr> Fathers New Mexico: We serve Fathers of all ages </vt:lpstr>
      <vt:lpstr>PowerPoint Presentation</vt:lpstr>
      <vt:lpstr>PowerPoint Presentation</vt:lpstr>
      <vt:lpstr>Future Men Project. Currently holds groups in 4 Middle Schools &amp; 1 Elementary school in Santa Fe  ECRA, Ortiz Middle School, Milagro Middle School, Nava Elementary.</vt:lpstr>
      <vt:lpstr>PowerPoint Presentation</vt:lpstr>
      <vt:lpstr>What can be done in 35-45 minutes with a group of at risk boys to make a positive impact and mitigate violence?</vt:lpstr>
      <vt:lpstr>The group gives the opportunity for every participant to be   SEEN, HEARD, and  FEEL CONNECTED  with other group members and an adult mentor who has a genuine interest in what they have to say.</vt:lpstr>
      <vt:lpstr>Key Curriculum Goals Healthy Relationships Goal Setting Communication Skills Healthy Sexuality Substance Abuse Awareness  Being of Service/ Community Belonging    </vt:lpstr>
      <vt:lpstr>Agreements One person speaks at a time Agree to Disagree Confidentiality Every member can speak candidly* </vt:lpstr>
      <vt:lpstr>Group structure.  Check In Share a meal Lesson or physical activity </vt:lpstr>
      <vt:lpstr>What we’ve learned...  From our experiences with FMP groups the following have been helpful to group members... </vt:lpstr>
      <vt:lpstr>Adding some wins... Successful and positive interactions with classmates and adult authority figures.  </vt:lpstr>
      <vt:lpstr>The need to expand a small world...  The need to see past one's immediate surroundings, introduce new possibilities.   </vt:lpstr>
      <vt:lpstr>Better to hear from them...  Facilitator speaking less can be more helpful. Take a genuine interest in each group member.   </vt:lpstr>
      <vt:lpstr>Hear the group in a non-judgemental way... What is normal in some household is not always normal in others.  </vt:lpstr>
      <vt:lpstr>Let group members come to their own conclusions... No advice.   </vt:lpstr>
      <vt:lpstr>We are seeking to minister to the needs of men and boys on a personal and human level.   We continue to learn from each group.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Adolescent Males &amp; Violence Mitigation</dc:title>
  <cp:lastModifiedBy>Paul Golding</cp:lastModifiedBy>
  <cp:revision>2</cp:revision>
  <dcterms:modified xsi:type="dcterms:W3CDTF">2019-05-07T14:40:21Z</dcterms:modified>
</cp:coreProperties>
</file>