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2.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3.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102" r:id="rId2"/>
    <p:sldMasterId id="2147484141" r:id="rId3"/>
    <p:sldMasterId id="2147484153" r:id="rId4"/>
    <p:sldMasterId id="2147484273" r:id="rId5"/>
    <p:sldMasterId id="2147484393" r:id="rId6"/>
    <p:sldMasterId id="2147484429" r:id="rId7"/>
    <p:sldMasterId id="2147484441" r:id="rId8"/>
    <p:sldMasterId id="2147484453" r:id="rId9"/>
    <p:sldMasterId id="2147484478" r:id="rId10"/>
    <p:sldMasterId id="2147484490" r:id="rId11"/>
    <p:sldMasterId id="2147484503" r:id="rId12"/>
    <p:sldMasterId id="2147484515" r:id="rId13"/>
    <p:sldMasterId id="2147484527" r:id="rId14"/>
  </p:sldMasterIdLst>
  <p:notesMasterIdLst>
    <p:notesMasterId r:id="rId53"/>
  </p:notesMasterIdLst>
  <p:handoutMasterIdLst>
    <p:handoutMasterId r:id="rId54"/>
  </p:handoutMasterIdLst>
  <p:sldIdLst>
    <p:sldId id="304" r:id="rId15"/>
    <p:sldId id="680" r:id="rId16"/>
    <p:sldId id="650" r:id="rId17"/>
    <p:sldId id="651" r:id="rId18"/>
    <p:sldId id="605" r:id="rId19"/>
    <p:sldId id="607" r:id="rId20"/>
    <p:sldId id="652" r:id="rId21"/>
    <p:sldId id="612" r:id="rId22"/>
    <p:sldId id="638" r:id="rId23"/>
    <p:sldId id="616" r:id="rId24"/>
    <p:sldId id="622" r:id="rId25"/>
    <p:sldId id="634" r:id="rId26"/>
    <p:sldId id="639" r:id="rId27"/>
    <p:sldId id="625" r:id="rId28"/>
    <p:sldId id="653" r:id="rId29"/>
    <p:sldId id="626" r:id="rId30"/>
    <p:sldId id="654" r:id="rId31"/>
    <p:sldId id="655" r:id="rId32"/>
    <p:sldId id="656" r:id="rId33"/>
    <p:sldId id="675" r:id="rId34"/>
    <p:sldId id="642" r:id="rId35"/>
    <p:sldId id="644" r:id="rId36"/>
    <p:sldId id="673" r:id="rId37"/>
    <p:sldId id="645" r:id="rId38"/>
    <p:sldId id="646" r:id="rId39"/>
    <p:sldId id="660" r:id="rId40"/>
    <p:sldId id="647" r:id="rId41"/>
    <p:sldId id="661" r:id="rId42"/>
    <p:sldId id="681" r:id="rId43"/>
    <p:sldId id="682" r:id="rId44"/>
    <p:sldId id="676" r:id="rId45"/>
    <p:sldId id="663" r:id="rId46"/>
    <p:sldId id="664" r:id="rId47"/>
    <p:sldId id="665" r:id="rId48"/>
    <p:sldId id="678" r:id="rId49"/>
    <p:sldId id="674" r:id="rId50"/>
    <p:sldId id="669" r:id="rId51"/>
    <p:sldId id="679" r:id="rId52"/>
  </p:sldIdLst>
  <p:sldSz cx="12192000" cy="6858000"/>
  <p:notesSz cx="6997700" cy="9271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534" userDrawn="1">
          <p15:clr>
            <a:srgbClr val="A4A3A4"/>
          </p15:clr>
        </p15:guide>
        <p15:guide id="2" orient="horz" pos="660" userDrawn="1">
          <p15:clr>
            <a:srgbClr val="A4A3A4"/>
          </p15:clr>
        </p15:guide>
        <p15:guide id="3" pos="2687" userDrawn="1">
          <p15:clr>
            <a:srgbClr val="A4A3A4"/>
          </p15:clr>
        </p15:guide>
        <p15:guide id="4" pos="5209" userDrawn="1">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B230"/>
    <a:srgbClr val="BA8CDC"/>
    <a:srgbClr val="000099"/>
    <a:srgbClr val="7EDE93"/>
    <a:srgbClr val="0000FF"/>
    <a:srgbClr val="FFC5C5"/>
    <a:srgbClr val="CC0000"/>
    <a:srgbClr val="FFDCB9"/>
    <a:srgbClr val="AFEBBC"/>
    <a:srgbClr val="9BD7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14" autoAdjust="0"/>
    <p:restoredTop sz="79319" autoAdjust="0"/>
  </p:normalViewPr>
  <p:slideViewPr>
    <p:cSldViewPr snapToGrid="0">
      <p:cViewPr varScale="1">
        <p:scale>
          <a:sx n="57" d="100"/>
          <a:sy n="57" d="100"/>
        </p:scale>
        <p:origin x="492" y="42"/>
      </p:cViewPr>
      <p:guideLst>
        <p:guide orient="horz" pos="1534"/>
        <p:guide orient="horz" pos="660"/>
        <p:guide pos="2687"/>
        <p:guide pos="5209"/>
      </p:guideLst>
    </p:cSldViewPr>
  </p:slideViewPr>
  <p:notesTextViewPr>
    <p:cViewPr>
      <p:scale>
        <a:sx n="3" d="2"/>
        <a:sy n="3" d="2"/>
      </p:scale>
      <p:origin x="0" y="0"/>
    </p:cViewPr>
  </p:notesTextViewPr>
  <p:sorterViewPr>
    <p:cViewPr>
      <p:scale>
        <a:sx n="50" d="100"/>
        <a:sy n="50" d="100"/>
      </p:scale>
      <p:origin x="0" y="0"/>
    </p:cViewPr>
  </p:sorterViewPr>
  <p:notesViewPr>
    <p:cSldViewPr snapToGrid="0">
      <p:cViewPr varScale="1">
        <p:scale>
          <a:sx n="69" d="100"/>
          <a:sy n="69" d="100"/>
        </p:scale>
        <p:origin x="-3300" y="-96"/>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5.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7.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b="1">
                <a:solidFill>
                  <a:sysClr val="windowText" lastClr="000000"/>
                </a:solidFill>
              </a:rPr>
              <a:t>self-injury and suicide attempt rates by risk status</a:t>
            </a:r>
          </a:p>
        </c:rich>
      </c:tx>
      <c:layout>
        <c:manualLayout>
          <c:xMode val="edge"/>
          <c:yMode val="edge"/>
          <c:x val="0.16666666666666666"/>
          <c:y val="1.8805728736453479E-2"/>
        </c:manualLayout>
      </c:layout>
      <c:overlay val="0"/>
      <c:spPr>
        <a:noFill/>
        <a:ln>
          <a:noFill/>
        </a:ln>
        <a:effectLst/>
      </c:spPr>
    </c:title>
    <c:autoTitleDeleted val="0"/>
    <c:plotArea>
      <c:layout>
        <c:manualLayout>
          <c:layoutTarget val="inner"/>
          <c:xMode val="edge"/>
          <c:yMode val="edge"/>
          <c:x val="0.2242765190243047"/>
          <c:y val="0.10782488613881108"/>
          <c:w val="0.6154476209517874"/>
          <c:h val="0.66233777270252681"/>
        </c:manualLayout>
      </c:layout>
      <c:barChart>
        <c:barDir val="bar"/>
        <c:grouping val="clustered"/>
        <c:varyColors val="0"/>
        <c:ser>
          <c:idx val="0"/>
          <c:order val="0"/>
          <c:tx>
            <c:strRef>
              <c:f>Sheet1!$L$1</c:f>
              <c:strCache>
                <c:ptCount val="1"/>
                <c:pt idx="0">
                  <c:v>self-injury</c:v>
                </c:pt>
              </c:strCache>
            </c:strRef>
          </c:tx>
          <c:spPr>
            <a:solidFill>
              <a:srgbClr val="5757FF"/>
            </a:solidFill>
            <a:ln w="15875">
              <a:solidFill>
                <a:srgbClr val="0000FF"/>
              </a:solidFill>
            </a:ln>
            <a:effectLst/>
          </c:spPr>
          <c:invertIfNegative val="0"/>
          <c:cat>
            <c:strRef>
              <c:f>Sheet1!$K$2:$K$5</c:f>
              <c:strCache>
                <c:ptCount val="4"/>
                <c:pt idx="0">
                  <c:v>ADHD and 
maltreated</c:v>
                </c:pt>
                <c:pt idx="1">
                  <c:v>ADHD</c:v>
                </c:pt>
                <c:pt idx="2">
                  <c:v>maltreated</c:v>
                </c:pt>
                <c:pt idx="3">
                  <c:v>population
prevalence</c:v>
                </c:pt>
              </c:strCache>
            </c:strRef>
          </c:cat>
          <c:val>
            <c:numRef>
              <c:f>Sheet1!$L$2:$L$5</c:f>
              <c:numCache>
                <c:formatCode>General</c:formatCode>
                <c:ptCount val="4"/>
                <c:pt idx="0">
                  <c:v>0.5</c:v>
                </c:pt>
                <c:pt idx="1">
                  <c:v>0.28899999999999998</c:v>
                </c:pt>
                <c:pt idx="2">
                  <c:v>0.26100000000000001</c:v>
                </c:pt>
                <c:pt idx="3">
                  <c:v>0.16</c:v>
                </c:pt>
              </c:numCache>
            </c:numRef>
          </c:val>
          <c:extLst>
            <c:ext xmlns:c16="http://schemas.microsoft.com/office/drawing/2014/chart" uri="{C3380CC4-5D6E-409C-BE32-E72D297353CC}">
              <c16:uniqueId val="{00000000-F14C-4D8D-8112-3B22D8F6DA5C}"/>
            </c:ext>
          </c:extLst>
        </c:ser>
        <c:ser>
          <c:idx val="1"/>
          <c:order val="1"/>
          <c:tx>
            <c:strRef>
              <c:f>Sheet1!$M$1</c:f>
              <c:strCache>
                <c:ptCount val="1"/>
                <c:pt idx="0">
                  <c:v>suicide attempts</c:v>
                </c:pt>
              </c:strCache>
            </c:strRef>
          </c:tx>
          <c:spPr>
            <a:solidFill>
              <a:srgbClr val="FF0000"/>
            </a:solidFill>
            <a:ln w="15875">
              <a:noFill/>
            </a:ln>
            <a:effectLst/>
          </c:spPr>
          <c:invertIfNegative val="0"/>
          <c:cat>
            <c:strRef>
              <c:f>Sheet1!$K$2:$K$5</c:f>
              <c:strCache>
                <c:ptCount val="4"/>
                <c:pt idx="0">
                  <c:v>ADHD and 
maltreated</c:v>
                </c:pt>
                <c:pt idx="1">
                  <c:v>ADHD</c:v>
                </c:pt>
                <c:pt idx="2">
                  <c:v>maltreated</c:v>
                </c:pt>
                <c:pt idx="3">
                  <c:v>population
prevalence</c:v>
                </c:pt>
              </c:strCache>
            </c:strRef>
          </c:cat>
          <c:val>
            <c:numRef>
              <c:f>Sheet1!$M$2:$M$5</c:f>
              <c:numCache>
                <c:formatCode>General</c:formatCode>
                <c:ptCount val="4"/>
                <c:pt idx="0">
                  <c:v>0.33300000000000002</c:v>
                </c:pt>
                <c:pt idx="1">
                  <c:v>7.6999999999999999E-2</c:v>
                </c:pt>
                <c:pt idx="2">
                  <c:v>0.06</c:v>
                </c:pt>
                <c:pt idx="3">
                  <c:v>0.01</c:v>
                </c:pt>
              </c:numCache>
            </c:numRef>
          </c:val>
          <c:extLst>
            <c:ext xmlns:c16="http://schemas.microsoft.com/office/drawing/2014/chart" uri="{C3380CC4-5D6E-409C-BE32-E72D297353CC}">
              <c16:uniqueId val="{00000001-F14C-4D8D-8112-3B22D8F6DA5C}"/>
            </c:ext>
          </c:extLst>
        </c:ser>
        <c:dLbls>
          <c:showLegendKey val="0"/>
          <c:showVal val="0"/>
          <c:showCatName val="0"/>
          <c:showSerName val="0"/>
          <c:showPercent val="0"/>
          <c:showBubbleSize val="0"/>
        </c:dLbls>
        <c:gapWidth val="182"/>
        <c:axId val="110180992"/>
        <c:axId val="110186880"/>
      </c:barChart>
      <c:catAx>
        <c:axId val="110180992"/>
        <c:scaling>
          <c:orientation val="minMax"/>
        </c:scaling>
        <c:delete val="0"/>
        <c:axPos val="l"/>
        <c:numFmt formatCode="General" sourceLinked="1"/>
        <c:majorTickMark val="none"/>
        <c:minorTickMark val="none"/>
        <c:tickLblPos val="nextTo"/>
        <c:spPr>
          <a:noFill/>
          <a:ln w="31750" cap="flat" cmpd="sng" algn="ctr">
            <a:solidFill>
              <a:sysClr val="windowText" lastClr="000000"/>
            </a:solidFill>
            <a:round/>
          </a:ln>
          <a:effectLst/>
        </c:spPr>
        <c:txPr>
          <a:bodyPr rot="-60000000" spcFirstLastPara="1" vertOverflow="ellipsis" vert="horz" wrap="square" anchor="ctr" anchorCtr="1"/>
          <a:lstStyle/>
          <a:p>
            <a:pPr>
              <a:defRPr sz="2000" b="1" i="0" u="none" strike="noStrike" kern="1200" baseline="0">
                <a:solidFill>
                  <a:sysClr val="windowText" lastClr="000000"/>
                </a:solidFill>
                <a:latin typeface="+mn-lt"/>
                <a:ea typeface="+mn-ea"/>
                <a:cs typeface="+mn-cs"/>
              </a:defRPr>
            </a:pPr>
            <a:endParaRPr lang="en-US"/>
          </a:p>
        </c:txPr>
        <c:crossAx val="110186880"/>
        <c:crosses val="autoZero"/>
        <c:auto val="1"/>
        <c:lblAlgn val="ctr"/>
        <c:lblOffset val="100"/>
        <c:noMultiLvlLbl val="0"/>
      </c:catAx>
      <c:valAx>
        <c:axId val="110186880"/>
        <c:scaling>
          <c:orientation val="minMax"/>
          <c:max val="0.5"/>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w="25400">
            <a:solidFill>
              <a:sysClr val="windowText" lastClr="000000"/>
            </a:solidFill>
          </a:ln>
          <a:effectLst/>
        </c:spPr>
        <c:txPr>
          <a:bodyPr rot="-60000000" spcFirstLastPara="1" vertOverflow="ellipsis" vert="horz" wrap="square" anchor="ctr" anchorCtr="1"/>
          <a:lstStyle/>
          <a:p>
            <a:pPr>
              <a:defRPr sz="2200" b="1" i="0" u="none" strike="noStrike" kern="1200" baseline="0">
                <a:solidFill>
                  <a:sysClr val="windowText" lastClr="000000"/>
                </a:solidFill>
                <a:latin typeface="+mn-lt"/>
                <a:ea typeface="+mn-ea"/>
                <a:cs typeface="+mn-cs"/>
              </a:defRPr>
            </a:pPr>
            <a:endParaRPr lang="en-US"/>
          </a:p>
        </c:txPr>
        <c:crossAx val="110180992"/>
        <c:crosses val="autoZero"/>
        <c:crossBetween val="between"/>
        <c:majorUnit val="0.1"/>
      </c:valAx>
      <c:spPr>
        <a:noFill/>
        <a:ln>
          <a:noFill/>
        </a:ln>
        <a:effectLst/>
      </c:spPr>
    </c:plotArea>
    <c:legend>
      <c:legendPos val="b"/>
      <c:layout>
        <c:manualLayout>
          <c:xMode val="edge"/>
          <c:yMode val="edge"/>
          <c:x val="0.14833054895777717"/>
          <c:y val="0.88617121004899679"/>
          <c:w val="0.70333858894005319"/>
          <c:h val="0.11382878995100318"/>
        </c:manualLayout>
      </c:layout>
      <c:overlay val="0"/>
      <c:spPr>
        <a:noFill/>
        <a:ln>
          <a:no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2409825" y="0"/>
            <a:ext cx="3033713"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defTabSz="921708">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5443538" y="0"/>
            <a:ext cx="155257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defTabSz="921708">
              <a:defRPr sz="1200">
                <a:latin typeface="Arial" charset="0"/>
              </a:defRPr>
            </a:lvl1pPr>
          </a:lstStyle>
          <a:p>
            <a:pPr>
              <a:defRPr/>
            </a:pPr>
            <a:fld id="{5C48EDC1-5460-4EDA-9850-DBDFF1E43B1A}" type="datetime1">
              <a:rPr lang="en-US" smtClean="0"/>
              <a:t>5/1/2019</a:t>
            </a:fld>
            <a:endParaRPr lang="en-US"/>
          </a:p>
        </p:txBody>
      </p:sp>
      <p:sp>
        <p:nvSpPr>
          <p:cNvPr id="55300" name="Rectangle 4"/>
          <p:cNvSpPr>
            <a:spLocks noGrp="1" noChangeArrowheads="1"/>
          </p:cNvSpPr>
          <p:nvPr>
            <p:ph type="ftr" sz="quarter" idx="2"/>
          </p:nvPr>
        </p:nvSpPr>
        <p:spPr bwMode="auto">
          <a:xfrm>
            <a:off x="0"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defTabSz="921708">
              <a:defRPr sz="1200">
                <a:latin typeface="Arial" charset="0"/>
              </a:defRPr>
            </a:lvl1pPr>
          </a:lstStyle>
          <a:p>
            <a:pPr>
              <a:defRPr/>
            </a:pPr>
            <a:r>
              <a:rPr lang="en-US"/>
              <a:t>Template B-curves</a:t>
            </a:r>
          </a:p>
        </p:txBody>
      </p:sp>
      <p:sp>
        <p:nvSpPr>
          <p:cNvPr id="55301" name="Rectangle 5"/>
          <p:cNvSpPr>
            <a:spLocks noGrp="1" noChangeArrowheads="1"/>
          </p:cNvSpPr>
          <p:nvPr>
            <p:ph type="sldNum" sz="quarter" idx="3"/>
          </p:nvPr>
        </p:nvSpPr>
        <p:spPr bwMode="auto">
          <a:xfrm>
            <a:off x="3963988"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defTabSz="921708">
              <a:defRPr sz="1200">
                <a:latin typeface="Arial" charset="0"/>
              </a:defRPr>
            </a:lvl1pPr>
          </a:lstStyle>
          <a:p>
            <a:pPr>
              <a:defRPr/>
            </a:pPr>
            <a:fld id="{6DAFBA53-EE4B-4AD8-ACA4-E7B591E28BFE}" type="slidenum">
              <a:rPr lang="en-US"/>
              <a:pPr>
                <a:defRPr/>
              </a:pPr>
              <a:t>‹#›</a:t>
            </a:fld>
            <a:endParaRPr lang="en-US"/>
          </a:p>
        </p:txBody>
      </p:sp>
      <p:pic>
        <p:nvPicPr>
          <p:cNvPr id="14342" name="Picture 5" descr="wsuTLSig4c.gif"/>
          <p:cNvPicPr>
            <a:picLocks noChangeAspect="1"/>
          </p:cNvPicPr>
          <p:nvPr/>
        </p:nvPicPr>
        <p:blipFill>
          <a:blip r:embed="rId2" cstate="print"/>
          <a:srcRect/>
          <a:stretch>
            <a:fillRect/>
          </a:stretch>
        </p:blipFill>
        <p:spPr bwMode="auto">
          <a:xfrm>
            <a:off x="82550" y="144463"/>
            <a:ext cx="1246188" cy="463550"/>
          </a:xfrm>
          <a:prstGeom prst="rect">
            <a:avLst/>
          </a:prstGeom>
          <a:noFill/>
          <a:ln w="9525">
            <a:noFill/>
            <a:miter lim="800000"/>
            <a:headEnd/>
            <a:tailEnd/>
          </a:ln>
        </p:spPr>
      </p:pic>
    </p:spTree>
    <p:extLst>
      <p:ext uri="{BB962C8B-B14F-4D97-AF65-F5344CB8AC3E}">
        <p14:creationId xmlns:p14="http://schemas.microsoft.com/office/powerpoint/2010/main" val="24054612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212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defTabSz="921708">
              <a:defRPr sz="1200">
                <a:latin typeface="Arial" charset="0"/>
              </a:defRPr>
            </a:lvl1pPr>
          </a:lstStyle>
          <a:p>
            <a:pPr>
              <a:defRPr/>
            </a:pPr>
            <a:endParaRPr lang="en-US"/>
          </a:p>
        </p:txBody>
      </p:sp>
      <p:sp>
        <p:nvSpPr>
          <p:cNvPr id="12291" name="Rectangle 3"/>
          <p:cNvSpPr>
            <a:spLocks noGrp="1" noChangeArrowheads="1"/>
          </p:cNvSpPr>
          <p:nvPr>
            <p:ph type="dt" idx="1"/>
          </p:nvPr>
        </p:nvSpPr>
        <p:spPr bwMode="auto">
          <a:xfrm>
            <a:off x="3963988" y="0"/>
            <a:ext cx="3032125" cy="4619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lvl1pPr algn="r" defTabSz="921708">
              <a:defRPr sz="1200">
                <a:latin typeface="Arial" charset="0"/>
              </a:defRPr>
            </a:lvl1pPr>
          </a:lstStyle>
          <a:p>
            <a:pPr>
              <a:defRPr/>
            </a:pPr>
            <a:fld id="{1580CA3E-9959-46A6-85C0-CB04242D6EAC}" type="datetime1">
              <a:rPr lang="en-US" smtClean="0"/>
              <a:t>5/1/2019</a:t>
            </a:fld>
            <a:endParaRPr lang="en-US"/>
          </a:p>
        </p:txBody>
      </p:sp>
      <p:sp>
        <p:nvSpPr>
          <p:cNvPr id="9220" name="Rectangle 4"/>
          <p:cNvSpPr>
            <a:spLocks noGrp="1" noRot="1" noChangeAspect="1" noChangeArrowheads="1" noTextEdit="1"/>
          </p:cNvSpPr>
          <p:nvPr>
            <p:ph type="sldImg" idx="2"/>
          </p:nvPr>
        </p:nvSpPr>
        <p:spPr bwMode="auto">
          <a:xfrm>
            <a:off x="411163" y="696913"/>
            <a:ext cx="6180137" cy="3476625"/>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700088" y="4403725"/>
            <a:ext cx="5597525" cy="4170363"/>
          </a:xfrm>
          <a:prstGeom prst="rect">
            <a:avLst/>
          </a:prstGeom>
          <a:noFill/>
          <a:ln w="9525">
            <a:noFill/>
            <a:miter lim="800000"/>
            <a:headEnd/>
            <a:tailEnd/>
          </a:ln>
          <a:effectLst/>
        </p:spPr>
        <p:txBody>
          <a:bodyPr vert="horz" wrap="square" lIns="92080" tIns="46040" rIns="92080" bIns="460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defTabSz="921708">
              <a:defRPr sz="1200">
                <a:latin typeface="Arial" charset="0"/>
              </a:defRPr>
            </a:lvl1pPr>
          </a:lstStyle>
          <a:p>
            <a:pPr>
              <a:defRPr/>
            </a:pPr>
            <a:r>
              <a:rPr lang="en-US"/>
              <a:t>Template B-curves</a:t>
            </a:r>
          </a:p>
        </p:txBody>
      </p:sp>
      <p:sp>
        <p:nvSpPr>
          <p:cNvPr id="12295" name="Rectangle 7"/>
          <p:cNvSpPr>
            <a:spLocks noGrp="1" noChangeArrowheads="1"/>
          </p:cNvSpPr>
          <p:nvPr>
            <p:ph type="sldNum" sz="quarter" idx="5"/>
          </p:nvPr>
        </p:nvSpPr>
        <p:spPr bwMode="auto">
          <a:xfrm>
            <a:off x="3963988" y="8805863"/>
            <a:ext cx="3032125" cy="463550"/>
          </a:xfrm>
          <a:prstGeom prst="rect">
            <a:avLst/>
          </a:prstGeom>
          <a:noFill/>
          <a:ln w="9525">
            <a:noFill/>
            <a:miter lim="800000"/>
            <a:headEnd/>
            <a:tailEnd/>
          </a:ln>
          <a:effectLst/>
        </p:spPr>
        <p:txBody>
          <a:bodyPr vert="horz" wrap="square" lIns="92080" tIns="46040" rIns="92080" bIns="46040" numCol="1" anchor="b" anchorCtr="0" compatLnSpc="1">
            <a:prstTxWarp prst="textNoShape">
              <a:avLst/>
            </a:prstTxWarp>
          </a:bodyPr>
          <a:lstStyle>
            <a:lvl1pPr algn="r" defTabSz="921708">
              <a:defRPr sz="1200">
                <a:latin typeface="Arial" charset="0"/>
              </a:defRPr>
            </a:lvl1pPr>
          </a:lstStyle>
          <a:p>
            <a:pPr>
              <a:defRPr/>
            </a:pPr>
            <a:fld id="{E26FC7E3-9523-425D-BF8C-977CA79E3CCC}" type="slidenum">
              <a:rPr lang="en-US"/>
              <a:pPr>
                <a:defRPr/>
              </a:pPr>
              <a:t>‹#›</a:t>
            </a:fld>
            <a:endParaRPr lang="en-US"/>
          </a:p>
        </p:txBody>
      </p:sp>
    </p:spTree>
    <p:extLst>
      <p:ext uri="{BB962C8B-B14F-4D97-AF65-F5344CB8AC3E}">
        <p14:creationId xmlns:p14="http://schemas.microsoft.com/office/powerpoint/2010/main" val="1386912409"/>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defTabSz="920750"/>
            <a:fld id="{CEFB86ED-EBCD-4A22-9178-48A92701560B}" type="datetime1">
              <a:rPr lang="en-US" smtClean="0"/>
              <a:t>5/1/2019</a:t>
            </a:fld>
            <a:endParaRPr lang="en-US"/>
          </a:p>
        </p:txBody>
      </p:sp>
      <p:sp>
        <p:nvSpPr>
          <p:cNvPr id="10243" name="Rectangle 6"/>
          <p:cNvSpPr>
            <a:spLocks noGrp="1" noChangeArrowheads="1"/>
          </p:cNvSpPr>
          <p:nvPr>
            <p:ph type="ftr" sz="quarter" idx="4"/>
          </p:nvPr>
        </p:nvSpPr>
        <p:spPr>
          <a:noFill/>
        </p:spPr>
        <p:txBody>
          <a:bodyPr/>
          <a:lstStyle/>
          <a:p>
            <a:pPr defTabSz="920750"/>
            <a:r>
              <a:rPr lang="en-US"/>
              <a:t>Template B-curves</a:t>
            </a:r>
          </a:p>
        </p:txBody>
      </p:sp>
      <p:sp>
        <p:nvSpPr>
          <p:cNvPr id="10244" name="Rectangle 7"/>
          <p:cNvSpPr>
            <a:spLocks noGrp="1" noChangeArrowheads="1"/>
          </p:cNvSpPr>
          <p:nvPr>
            <p:ph type="sldNum" sz="quarter" idx="5"/>
          </p:nvPr>
        </p:nvSpPr>
        <p:spPr>
          <a:noFill/>
        </p:spPr>
        <p:txBody>
          <a:bodyPr/>
          <a:lstStyle/>
          <a:p>
            <a:pPr defTabSz="920750"/>
            <a:fld id="{58B8F400-8CE0-4B62-8F24-166CF06D4DFC}" type="slidenum">
              <a:rPr lang="en-US" smtClean="0"/>
              <a:pPr defTabSz="920750"/>
              <a:t>1</a:t>
            </a:fld>
            <a:endParaRPr lang="en-US"/>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6003826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baseline="0" dirty="0" err="1"/>
              <a:t>CACNA1C</a:t>
            </a:r>
            <a:r>
              <a:rPr lang="en-US" baseline="0" dirty="0"/>
              <a:t> gene (calcium voltage-gated channel subunit alpha1 C)</a:t>
            </a:r>
          </a:p>
          <a:p>
            <a:endParaRPr lang="en-US" baseline="0" dirty="0"/>
          </a:p>
          <a:p>
            <a:r>
              <a:rPr lang="en-US" baseline="0" dirty="0"/>
              <a:t>Tory </a:t>
            </a:r>
            <a:r>
              <a:rPr lang="en-US" baseline="0" dirty="0" err="1"/>
              <a:t>Eisenlohr-Moul</a:t>
            </a:r>
            <a:endParaRPr lang="en-US" baseline="0" dirty="0"/>
          </a:p>
        </p:txBody>
      </p:sp>
      <p:sp>
        <p:nvSpPr>
          <p:cNvPr id="4" name="Slide Number Placeholder 3"/>
          <p:cNvSpPr>
            <a:spLocks noGrp="1"/>
          </p:cNvSpPr>
          <p:nvPr>
            <p:ph type="sldNum" sz="quarter" idx="10"/>
          </p:nvPr>
        </p:nvSpPr>
        <p:spPr/>
        <p:txBody>
          <a:bodyPr/>
          <a:lstStyle/>
          <a:p>
            <a:pPr fontAlgn="auto">
              <a:spcBef>
                <a:spcPts val="0"/>
              </a:spcBef>
              <a:spcAft>
                <a:spcPts val="0"/>
              </a:spcAft>
              <a:defRPr/>
            </a:pPr>
            <a:fld id="{69DC2FAE-9CAE-4DD9-BAEB-4CE5F8A87107}" type="slidenum">
              <a:rPr lang="en-US" smtClean="0">
                <a:solidFill>
                  <a:prstClr val="black"/>
                </a:solidFill>
                <a:latin typeface="Calibri" panose="020F0502020204030204"/>
              </a:rPr>
              <a:pPr fontAlgn="auto">
                <a:spcBef>
                  <a:spcPts val="0"/>
                </a:spcBef>
                <a:spcAft>
                  <a:spcPts val="0"/>
                </a:spcAft>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0477666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defTabSz="920750" fontAlgn="auto">
              <a:spcBef>
                <a:spcPts val="0"/>
              </a:spcBef>
              <a:spcAft>
                <a:spcPts val="0"/>
              </a:spcAft>
              <a:defRPr/>
            </a:pPr>
            <a:fld id="{1689474A-7149-45AC-BC93-242E3F2933E7}" type="datetime1">
              <a:rPr lang="en-US" sz="1800" kern="0" smtClean="0">
                <a:solidFill>
                  <a:sysClr val="windowText" lastClr="000000"/>
                </a:solidFill>
              </a:rPr>
              <a:t>5/1/2019</a:t>
            </a:fld>
            <a:endParaRPr lang="en-US" sz="1800" kern="0">
              <a:solidFill>
                <a:sysClr val="windowText" lastClr="000000"/>
              </a:solidFill>
            </a:endParaRPr>
          </a:p>
        </p:txBody>
      </p:sp>
      <p:sp>
        <p:nvSpPr>
          <p:cNvPr id="10243" name="Rectangle 6"/>
          <p:cNvSpPr>
            <a:spLocks noGrp="1" noChangeArrowheads="1"/>
          </p:cNvSpPr>
          <p:nvPr>
            <p:ph type="ftr" sz="quarter" idx="4"/>
          </p:nvPr>
        </p:nvSpPr>
        <p:spPr>
          <a:noFill/>
        </p:spPr>
        <p:txBody>
          <a:bodyPr/>
          <a:lstStyle/>
          <a:p>
            <a:pPr defTabSz="920750" fontAlgn="auto">
              <a:spcBef>
                <a:spcPts val="0"/>
              </a:spcBef>
              <a:spcAft>
                <a:spcPts val="0"/>
              </a:spcAft>
              <a:defRPr/>
            </a:pPr>
            <a:r>
              <a:rPr lang="en-US" sz="1800" kern="0">
                <a:solidFill>
                  <a:sysClr val="windowText" lastClr="000000"/>
                </a:solidFill>
              </a:rPr>
              <a:t>Template B-curves</a:t>
            </a:r>
          </a:p>
        </p:txBody>
      </p:sp>
      <p:sp>
        <p:nvSpPr>
          <p:cNvPr id="10244" name="Rectangle 7"/>
          <p:cNvSpPr>
            <a:spLocks noGrp="1" noChangeArrowheads="1"/>
          </p:cNvSpPr>
          <p:nvPr>
            <p:ph type="sldNum" sz="quarter" idx="5"/>
          </p:nvPr>
        </p:nvSpPr>
        <p:spPr>
          <a:noFill/>
        </p:spPr>
        <p:txBody>
          <a:bodyPr/>
          <a:lstStyle/>
          <a:p>
            <a:pPr defTabSz="920750" fontAlgn="auto">
              <a:spcBef>
                <a:spcPts val="0"/>
              </a:spcBef>
              <a:spcAft>
                <a:spcPts val="0"/>
              </a:spcAft>
              <a:defRPr/>
            </a:pPr>
            <a:fld id="{58B8F400-8CE0-4B62-8F24-166CF06D4DFC}" type="slidenum">
              <a:rPr lang="en-US" sz="1800" kern="0" smtClean="0">
                <a:solidFill>
                  <a:sysClr val="windowText" lastClr="000000"/>
                </a:solidFill>
              </a:rPr>
              <a:pPr defTabSz="920750" fontAlgn="auto">
                <a:spcBef>
                  <a:spcPts val="0"/>
                </a:spcBef>
                <a:spcAft>
                  <a:spcPts val="0"/>
                </a:spcAft>
                <a:defRPr/>
              </a:pPr>
              <a:t>11</a:t>
            </a:fld>
            <a:endParaRPr lang="en-US" sz="1800" kern="0">
              <a:solidFill>
                <a:sysClr val="windowText" lastClr="000000"/>
              </a:solidFill>
            </a:endParaRPr>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eaLnBrk="1" hangingPunct="1"/>
            <a:r>
              <a:rPr lang="en-US" dirty="0"/>
              <a:t>Here is a lateral</a:t>
            </a:r>
            <a:r>
              <a:rPr lang="en-US" baseline="0" dirty="0"/>
              <a:t> view of the cortex. A m</a:t>
            </a:r>
            <a:r>
              <a:rPr lang="en-US" dirty="0"/>
              <a:t>edial view</a:t>
            </a:r>
            <a:r>
              <a:rPr lang="en-US" baseline="0" dirty="0"/>
              <a:t> would show the ACC and vmPFC as well. </a:t>
            </a:r>
            <a:endParaRPr lang="en-US" dirty="0"/>
          </a:p>
        </p:txBody>
      </p:sp>
    </p:spTree>
    <p:extLst>
      <p:ext uri="{BB962C8B-B14F-4D97-AF65-F5344CB8AC3E}">
        <p14:creationId xmlns:p14="http://schemas.microsoft.com/office/powerpoint/2010/main" val="1091099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defTabSz="920750" fontAlgn="auto">
              <a:spcBef>
                <a:spcPts val="0"/>
              </a:spcBef>
              <a:spcAft>
                <a:spcPts val="0"/>
              </a:spcAft>
              <a:defRPr/>
            </a:pPr>
            <a:fld id="{DEEC7DD0-3088-41D8-A386-0EEB1B7882FC}" type="datetime1">
              <a:rPr lang="en-US" sz="1800" kern="0" smtClean="0">
                <a:solidFill>
                  <a:sysClr val="windowText" lastClr="000000"/>
                </a:solidFill>
              </a:rPr>
              <a:t>5/1/2019</a:t>
            </a:fld>
            <a:endParaRPr lang="en-US" sz="1800" kern="0">
              <a:solidFill>
                <a:sysClr val="windowText" lastClr="000000"/>
              </a:solidFill>
            </a:endParaRPr>
          </a:p>
        </p:txBody>
      </p:sp>
      <p:sp>
        <p:nvSpPr>
          <p:cNvPr id="10243" name="Rectangle 6"/>
          <p:cNvSpPr>
            <a:spLocks noGrp="1" noChangeArrowheads="1"/>
          </p:cNvSpPr>
          <p:nvPr>
            <p:ph type="ftr" sz="quarter" idx="4"/>
          </p:nvPr>
        </p:nvSpPr>
        <p:spPr>
          <a:noFill/>
        </p:spPr>
        <p:txBody>
          <a:bodyPr/>
          <a:lstStyle/>
          <a:p>
            <a:pPr defTabSz="920750" fontAlgn="auto">
              <a:spcBef>
                <a:spcPts val="0"/>
              </a:spcBef>
              <a:spcAft>
                <a:spcPts val="0"/>
              </a:spcAft>
              <a:defRPr/>
            </a:pPr>
            <a:r>
              <a:rPr lang="en-US" sz="1800" kern="0">
                <a:solidFill>
                  <a:sysClr val="windowText" lastClr="000000"/>
                </a:solidFill>
              </a:rPr>
              <a:t>Template B-curves</a:t>
            </a:r>
          </a:p>
        </p:txBody>
      </p:sp>
      <p:sp>
        <p:nvSpPr>
          <p:cNvPr id="10244" name="Rectangle 7"/>
          <p:cNvSpPr>
            <a:spLocks noGrp="1" noChangeArrowheads="1"/>
          </p:cNvSpPr>
          <p:nvPr>
            <p:ph type="sldNum" sz="quarter" idx="5"/>
          </p:nvPr>
        </p:nvSpPr>
        <p:spPr>
          <a:noFill/>
        </p:spPr>
        <p:txBody>
          <a:bodyPr/>
          <a:lstStyle/>
          <a:p>
            <a:pPr defTabSz="920750" fontAlgn="auto">
              <a:spcBef>
                <a:spcPts val="0"/>
              </a:spcBef>
              <a:spcAft>
                <a:spcPts val="0"/>
              </a:spcAft>
              <a:defRPr/>
            </a:pPr>
            <a:fld id="{58B8F400-8CE0-4B62-8F24-166CF06D4DFC}" type="slidenum">
              <a:rPr lang="en-US" sz="1800" kern="0" smtClean="0">
                <a:solidFill>
                  <a:sysClr val="windowText" lastClr="000000"/>
                </a:solidFill>
              </a:rPr>
              <a:pPr defTabSz="920750" fontAlgn="auto">
                <a:spcBef>
                  <a:spcPts val="0"/>
                </a:spcBef>
                <a:spcAft>
                  <a:spcPts val="0"/>
                </a:spcAft>
                <a:defRPr/>
              </a:pPr>
              <a:t>12</a:t>
            </a:fld>
            <a:endParaRPr lang="en-US" sz="1800" kern="0">
              <a:solidFill>
                <a:sysClr val="windowText" lastClr="000000"/>
              </a:solidFill>
            </a:endParaRPr>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pitchFamily="34" charset="0"/>
                <a:ea typeface="+mn-ea"/>
                <a:cs typeface="Lucida Sans" panose="020B0602040502020204" pitchFamily="34" charset="0"/>
              </a:rPr>
              <a:t>Normally, self-regulation improves across childhood and adolescence as PFC neuromaturation ‘catches up’ with subcortical neuromaturation </a:t>
            </a: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(Casey et al., 2008)</a:t>
            </a:r>
            <a:br>
              <a:rPr kumimoji="0" lang="en-US" sz="800" b="0" i="0" u="none" strike="noStrike" kern="1200" cap="none" spc="0" normalizeH="0" baseline="0" noProof="0" dirty="0">
                <a:ln>
                  <a:noFill/>
                </a:ln>
                <a:solidFill>
                  <a:srgbClr val="C00000"/>
                </a:solidFill>
                <a:effectLst/>
                <a:uLnTx/>
                <a:uFillTx/>
                <a:latin typeface="Calibri" panose="020F0502020204030204" pitchFamily="34" charset="0"/>
                <a:ea typeface="+mn-ea"/>
                <a:cs typeface="Lucida Sans" panose="020B0602040502020204" pitchFamily="34" charset="0"/>
              </a:rPr>
            </a:br>
            <a:endParaRPr kumimoji="0" lang="en-US" sz="800" b="0" i="0" u="none" strike="noStrike" kern="1200" cap="none" spc="0" normalizeH="0" baseline="0" noProof="0" dirty="0">
              <a:ln>
                <a:noFill/>
              </a:ln>
              <a:solidFill>
                <a:srgbClr val="C00000"/>
              </a:solidFill>
              <a:effectLst/>
              <a:uLnTx/>
              <a:uFillTx/>
              <a:latin typeface="Calibri" panose="020F0502020204030204" pitchFamily="34" charset="0"/>
              <a:ea typeface="+mn-ea"/>
              <a:cs typeface="Lucida Sans" panose="020B0602040502020204" pitchFamily="34" charset="0"/>
            </a:endParaRPr>
          </a:p>
          <a:p>
            <a:pPr eaLnBrk="1" hangingPunct="1"/>
            <a:endParaRPr lang="en-US" dirty="0"/>
          </a:p>
        </p:txBody>
      </p:sp>
    </p:spTree>
    <p:extLst>
      <p:ext uri="{BB962C8B-B14F-4D97-AF65-F5344CB8AC3E}">
        <p14:creationId xmlns:p14="http://schemas.microsoft.com/office/powerpoint/2010/main" val="14852739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49CD820E-1AAE-49B8-AC7C-6C4365658D20}"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14</a:t>
            </a:fld>
            <a:endParaRPr lang="en-US"/>
          </a:p>
        </p:txBody>
      </p:sp>
    </p:spTree>
    <p:extLst>
      <p:ext uri="{BB962C8B-B14F-4D97-AF65-F5344CB8AC3E}">
        <p14:creationId xmlns:p14="http://schemas.microsoft.com/office/powerpoint/2010/main" val="339084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271EB5F2-D6FC-4A81-9DC6-090FEF619AF6}" type="datetime1">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t>5/1/2019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3" name="Rectangle 6"/>
          <p:cNvSpPr>
            <a:spLocks noGrp="1" noChangeArrowheads="1"/>
          </p:cNvSpPr>
          <p:nvPr>
            <p:ph type="ftr" sz="quarter" idx="4"/>
          </p:nvPr>
        </p:nvSpPr>
        <p:spPr>
          <a:noFill/>
        </p:spPr>
        <p:txBody>
          <a:body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charset="0"/>
                <a:ea typeface="+mn-ea"/>
                <a:cs typeface="+mn-cs"/>
              </a:rPr>
              <a:t>Template B-curves</a:t>
            </a:r>
          </a:p>
        </p:txBody>
      </p:sp>
      <p:sp>
        <p:nvSpPr>
          <p:cNvPr id="10244" name="Rectangle 7"/>
          <p:cNvSpPr>
            <a:spLocks noGrp="1" noChangeArrowheads="1"/>
          </p:cNvSpPr>
          <p:nvPr>
            <p:ph type="sldNum" sz="quarter" idx="5"/>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58B8F400-8CE0-4B62-8F24-166CF06D4DFC}"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20750" rtl="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C00000"/>
                </a:solidFill>
                <a:effectLst/>
                <a:uLnTx/>
                <a:uFillTx/>
                <a:latin typeface="Calibri" panose="020F0502020204030204" pitchFamily="34" charset="0"/>
                <a:ea typeface="+mn-ea"/>
                <a:cs typeface="Lucida Sans" panose="020B0602040502020204" pitchFamily="34" charset="0"/>
              </a:rPr>
              <a:t>Normally, self-regulation improves across childhood and adolescence as PFC neuromaturation ‘catches up’ with subcortical neuromaturation </a:t>
            </a:r>
            <a:r>
              <a:rPr kumimoji="0" 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(Casey et al., 2008)</a:t>
            </a:r>
            <a:br>
              <a:rPr kumimoji="0" lang="en-US" sz="800" b="0" i="0" u="none" strike="noStrike" kern="1200" cap="none" spc="0" normalizeH="0" baseline="0" noProof="0" dirty="0">
                <a:ln>
                  <a:noFill/>
                </a:ln>
                <a:solidFill>
                  <a:srgbClr val="C00000"/>
                </a:solidFill>
                <a:effectLst/>
                <a:uLnTx/>
                <a:uFillTx/>
                <a:latin typeface="Calibri" panose="020F0502020204030204" pitchFamily="34" charset="0"/>
                <a:ea typeface="+mn-ea"/>
                <a:cs typeface="Lucida Sans" panose="020B0602040502020204" pitchFamily="34" charset="0"/>
              </a:rPr>
            </a:br>
            <a:endParaRPr kumimoji="0" lang="en-US" sz="800" b="0" i="0" u="none" strike="noStrike" kern="1200" cap="none" spc="0" normalizeH="0" baseline="0" noProof="0" dirty="0">
              <a:ln>
                <a:noFill/>
              </a:ln>
              <a:solidFill>
                <a:srgbClr val="C00000"/>
              </a:solidFill>
              <a:effectLst/>
              <a:uLnTx/>
              <a:uFillTx/>
              <a:latin typeface="Calibri" panose="020F0502020204030204" pitchFamily="34" charset="0"/>
              <a:ea typeface="+mn-ea"/>
              <a:cs typeface="Lucida Sans" panose="020B0602040502020204" pitchFamily="34" charset="0"/>
            </a:endParaRPr>
          </a:p>
          <a:p>
            <a:pPr eaLnBrk="1" hangingPunct="1"/>
            <a:endParaRPr lang="en-US" dirty="0"/>
          </a:p>
        </p:txBody>
      </p:sp>
    </p:spTree>
    <p:extLst>
      <p:ext uri="{BB962C8B-B14F-4D97-AF65-F5344CB8AC3E}">
        <p14:creationId xmlns:p14="http://schemas.microsoft.com/office/powerpoint/2010/main" val="22984474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Arial" charset="0"/>
                <a:ea typeface="+mn-ea"/>
                <a:cs typeface="+mn-cs"/>
              </a:rPr>
              <a:t>Family stress examples include low emotional support, coercion, arguments</a:t>
            </a:r>
          </a:p>
          <a:p>
            <a:endParaRPr lang="en-US" sz="1200" b="0" i="1" u="none" strike="noStrike" kern="1200" baseline="0" dirty="0">
              <a:solidFill>
                <a:schemeClr val="tx1"/>
              </a:solidFill>
              <a:latin typeface="Arial" charset="0"/>
              <a:ea typeface="+mn-ea"/>
              <a:cs typeface="+mn-cs"/>
            </a:endParaRPr>
          </a:p>
          <a:p>
            <a:r>
              <a:rPr lang="en-US" sz="1200" b="0" i="1" u="none" strike="noStrike" kern="1200" baseline="0" dirty="0">
                <a:solidFill>
                  <a:schemeClr val="tx1"/>
                </a:solidFill>
                <a:latin typeface="Arial" charset="0"/>
                <a:ea typeface="+mn-ea"/>
                <a:cs typeface="+mn-cs"/>
              </a:rPr>
              <a:t>JAMA Pediatrics</a:t>
            </a:r>
          </a:p>
          <a:p>
            <a:endParaRPr lang="en-US" sz="1200" b="0" i="1" u="none" strike="noStrike" kern="1200" baseline="0" dirty="0">
              <a:solidFill>
                <a:schemeClr val="tx1"/>
              </a:solidFill>
              <a:latin typeface="Arial" charset="0"/>
              <a:ea typeface="+mn-ea"/>
              <a:cs typeface="+mn-cs"/>
            </a:endParaRPr>
          </a:p>
          <a:p>
            <a:r>
              <a:rPr lang="en-US" sz="1200" b="0" i="1" u="none" strike="noStrike" kern="1200" baseline="0" dirty="0">
                <a:solidFill>
                  <a:schemeClr val="tx1"/>
                </a:solidFill>
                <a:latin typeface="Arial" charset="0"/>
                <a:ea typeface="+mn-ea"/>
                <a:cs typeface="+mn-cs"/>
              </a:rPr>
              <a:t>Sarah E. </a:t>
            </a:r>
            <a:r>
              <a:rPr lang="en-US" sz="1200" b="0" i="1" u="none" strike="noStrike" kern="1200" baseline="0" dirty="0" err="1">
                <a:solidFill>
                  <a:schemeClr val="tx1"/>
                </a:solidFill>
                <a:latin typeface="Arial" charset="0"/>
                <a:ea typeface="+mn-ea"/>
                <a:cs typeface="+mn-cs"/>
              </a:rPr>
              <a:t>Romens</a:t>
            </a:r>
            <a:r>
              <a:rPr lang="en-US" sz="1200" b="0" i="1" u="none" strike="noStrike" kern="1200" baseline="0" dirty="0">
                <a:solidFill>
                  <a:schemeClr val="tx1"/>
                </a:solidFill>
                <a:latin typeface="Arial" charset="0"/>
                <a:ea typeface="+mn-ea"/>
                <a:cs typeface="+mn-cs"/>
              </a:rPr>
              <a:t>, Jennifer McDonald, John </a:t>
            </a:r>
            <a:r>
              <a:rPr lang="en-US" sz="1200" b="0" i="1" u="none" strike="noStrike" kern="1200" baseline="0" dirty="0" err="1">
                <a:solidFill>
                  <a:schemeClr val="tx1"/>
                </a:solidFill>
                <a:latin typeface="Arial" charset="0"/>
                <a:ea typeface="+mn-ea"/>
                <a:cs typeface="+mn-cs"/>
              </a:rPr>
              <a:t>Svaren</a:t>
            </a:r>
            <a:r>
              <a:rPr lang="en-US" sz="1200" b="0" i="1" u="none" strike="noStrike" kern="1200" baseline="0" dirty="0">
                <a:solidFill>
                  <a:schemeClr val="tx1"/>
                </a:solidFill>
                <a:latin typeface="Arial" charset="0"/>
                <a:ea typeface="+mn-ea"/>
                <a:cs typeface="+mn-cs"/>
              </a:rPr>
              <a:t>, and Seth D. </a:t>
            </a:r>
            <a:r>
              <a:rPr lang="en-US" sz="1200" b="0" i="1" u="none" strike="noStrike" kern="1200" baseline="0" dirty="0" err="1">
                <a:solidFill>
                  <a:schemeClr val="tx1"/>
                </a:solidFill>
                <a:latin typeface="Arial" charset="0"/>
                <a:ea typeface="+mn-ea"/>
                <a:cs typeface="+mn-cs"/>
              </a:rPr>
              <a:t>Pollak</a:t>
            </a:r>
            <a:r>
              <a:rPr lang="en-US" sz="1200" b="0" i="1" u="none" strike="noStrike" kern="1200" baseline="0" dirty="0">
                <a:solidFill>
                  <a:schemeClr val="tx1"/>
                </a:solidFill>
                <a:latin typeface="Arial" charset="0"/>
                <a:ea typeface="+mn-ea"/>
                <a:cs typeface="+mn-cs"/>
              </a:rPr>
              <a:t>. University of Wisconsin–Madison. Epigenetic changes in the glucocorticoid receptor gene, a critical component of stress regulation, were examined in whole blood from 56 children aged 11–14 years. Children exposed to physical maltreatment had greater methylation within exon 1F in the NR3C1 promoter region of the gene compared to </a:t>
            </a:r>
            <a:r>
              <a:rPr lang="en-US" sz="1200" b="0" i="1" u="none" strike="noStrike" kern="1200" baseline="0" dirty="0" err="1">
                <a:solidFill>
                  <a:schemeClr val="tx1"/>
                </a:solidFill>
                <a:latin typeface="Arial" charset="0"/>
                <a:ea typeface="+mn-ea"/>
                <a:cs typeface="+mn-cs"/>
              </a:rPr>
              <a:t>nonmaltreated</a:t>
            </a:r>
            <a:r>
              <a:rPr lang="en-US" sz="1200" b="0" i="1" u="none" strike="noStrike" kern="1200" baseline="0" dirty="0">
                <a:solidFill>
                  <a:schemeClr val="tx1"/>
                </a:solidFill>
                <a:latin typeface="Arial" charset="0"/>
                <a:ea typeface="+mn-ea"/>
                <a:cs typeface="+mn-cs"/>
              </a:rPr>
              <a:t> children, including the putative </a:t>
            </a:r>
            <a:r>
              <a:rPr lang="en-US" sz="1200" b="0" i="1" u="none" strike="noStrike" kern="1200" baseline="0" dirty="0" err="1">
                <a:solidFill>
                  <a:schemeClr val="tx1"/>
                </a:solidFill>
                <a:latin typeface="Arial" charset="0"/>
                <a:ea typeface="+mn-ea"/>
                <a:cs typeface="+mn-cs"/>
              </a:rPr>
              <a:t>NGFI</a:t>
            </a:r>
            <a:r>
              <a:rPr lang="en-US" sz="1200" b="0" i="1" u="none" strike="noStrike" kern="1200" baseline="0" dirty="0">
                <a:solidFill>
                  <a:schemeClr val="tx1"/>
                </a:solidFill>
                <a:latin typeface="Arial" charset="0"/>
                <a:ea typeface="+mn-ea"/>
                <a:cs typeface="+mn-cs"/>
              </a:rPr>
              <a:t>-A (nerve growth factor) binding site. </a:t>
            </a:r>
          </a:p>
          <a:p>
            <a:endParaRPr lang="en-US" sz="1200" b="0" i="1" u="none" strike="noStrike" kern="1200" baseline="0" dirty="0">
              <a:solidFill>
                <a:schemeClr val="tx1"/>
              </a:solidFill>
              <a:latin typeface="Arial" charset="0"/>
              <a:ea typeface="+mn-ea"/>
              <a:cs typeface="+mn-cs"/>
            </a:endParaRPr>
          </a:p>
          <a:p>
            <a:endParaRPr lang="en-US" dirty="0"/>
          </a:p>
        </p:txBody>
      </p:sp>
      <p:sp>
        <p:nvSpPr>
          <p:cNvPr id="4" name="Date Placeholder 3"/>
          <p:cNvSpPr>
            <a:spLocks noGrp="1"/>
          </p:cNvSpPr>
          <p:nvPr>
            <p:ph type="dt" idx="10"/>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8B0A4DD9-A00E-4EB5-AEE0-767F2E8D8245}"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5/1/2019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2170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 B-curves</a:t>
            </a:r>
          </a:p>
        </p:txBody>
      </p:sp>
      <p:sp>
        <p:nvSpPr>
          <p:cNvPr id="6" name="Slide Number Placeholder 5"/>
          <p:cNvSpPr>
            <a:spLocks noGrp="1"/>
          </p:cNvSpPr>
          <p:nvPr>
            <p:ph type="sldNum" sz="quarter" idx="12"/>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E26FC7E3-9523-425D-BF8C-977CA79E3CC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99964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140ACC9E-A6A3-4F31-8072-81814C4B7459}"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5/1/2019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2170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 B-curves</a:t>
            </a:r>
          </a:p>
        </p:txBody>
      </p:sp>
      <p:sp>
        <p:nvSpPr>
          <p:cNvPr id="6" name="Slide Number Placeholder 5"/>
          <p:cNvSpPr>
            <a:spLocks noGrp="1"/>
          </p:cNvSpPr>
          <p:nvPr>
            <p:ph type="sldNum" sz="quarter" idx="12"/>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E26FC7E3-9523-425D-BF8C-977CA79E3CC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6724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4"/>
          </p:nvPr>
        </p:nvSpPr>
        <p:spPr/>
        <p:txBody>
          <a:bodyPr/>
          <a:lstStyle/>
          <a:p>
            <a:pPr>
              <a:defRPr/>
            </a:pPr>
            <a:r>
              <a:rPr lang="en-US"/>
              <a:t>Template B-curves</a:t>
            </a:r>
          </a:p>
        </p:txBody>
      </p:sp>
      <p:sp>
        <p:nvSpPr>
          <p:cNvPr id="6" name="Slide Number Placeholder 5"/>
          <p:cNvSpPr>
            <a:spLocks noGrp="1"/>
          </p:cNvSpPr>
          <p:nvPr>
            <p:ph type="sldNum" sz="quarter" idx="5"/>
          </p:nvPr>
        </p:nvSpPr>
        <p:spPr/>
        <p:txBody>
          <a:bodyPr/>
          <a:lstStyle/>
          <a:p>
            <a:pPr>
              <a:defRPr/>
            </a:pPr>
            <a:fld id="{E26FC7E3-9523-425D-BF8C-977CA79E3CCC}" type="slidenum">
              <a:rPr lang="en-US" smtClean="0"/>
              <a:pPr>
                <a:defRPr/>
              </a:pPr>
              <a:t>18</a:t>
            </a:fld>
            <a:endParaRPr lang="en-US"/>
          </a:p>
        </p:txBody>
      </p:sp>
    </p:spTree>
    <p:extLst>
      <p:ext uri="{BB962C8B-B14F-4D97-AF65-F5344CB8AC3E}">
        <p14:creationId xmlns:p14="http://schemas.microsoft.com/office/powerpoint/2010/main" val="27011069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DEB713A3-8182-48DB-AF53-FA382F15A04E}" type="datetime1">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20750" rtl="0" eaLnBrk="1" fontAlgn="auto" latinLnBrk="0" hangingPunct="1">
                <a:lnSpc>
                  <a:spcPct val="100000"/>
                </a:lnSpc>
                <a:spcBef>
                  <a:spcPts val="0"/>
                </a:spcBef>
                <a:spcAft>
                  <a:spcPts val="0"/>
                </a:spcAft>
                <a:buClrTx/>
                <a:buSzTx/>
                <a:buFontTx/>
                <a:buNone/>
                <a:tabLst/>
                <a:defRPr/>
              </a:pPr>
              <a:t>5/1/2019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3" name="Rectangle 6"/>
          <p:cNvSpPr>
            <a:spLocks noGrp="1" noChangeArrowheads="1"/>
          </p:cNvSpPr>
          <p:nvPr>
            <p:ph type="ftr" sz="quarter" idx="4"/>
          </p:nvPr>
        </p:nvSpPr>
        <p:spPr>
          <a:noFill/>
        </p:spPr>
        <p:txBody>
          <a:body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charset="0"/>
                <a:ea typeface="+mn-ea"/>
                <a:cs typeface="+mn-cs"/>
              </a:rPr>
              <a:t>Template B-curves</a:t>
            </a:r>
          </a:p>
        </p:txBody>
      </p:sp>
      <p:sp>
        <p:nvSpPr>
          <p:cNvPr id="10244" name="Rectangle 7"/>
          <p:cNvSpPr>
            <a:spLocks noGrp="1" noChangeArrowheads="1"/>
          </p:cNvSpPr>
          <p:nvPr>
            <p:ph type="sldNum" sz="quarter" idx="5"/>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58B8F400-8CE0-4B62-8F24-166CF06D4DFC}"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2075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6670679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DEB713A3-8182-48DB-AF53-FA382F15A04E}" type="datetime1">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20750" rtl="0" eaLnBrk="1" fontAlgn="auto" latinLnBrk="0" hangingPunct="1">
                <a:lnSpc>
                  <a:spcPct val="100000"/>
                </a:lnSpc>
                <a:spcBef>
                  <a:spcPts val="0"/>
                </a:spcBef>
                <a:spcAft>
                  <a:spcPts val="0"/>
                </a:spcAft>
                <a:buClrTx/>
                <a:buSzTx/>
                <a:buFontTx/>
                <a:buNone/>
                <a:tabLst/>
                <a:defRPr/>
              </a:pPr>
              <a:t>5/1/2019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3" name="Rectangle 6"/>
          <p:cNvSpPr>
            <a:spLocks noGrp="1" noChangeArrowheads="1"/>
          </p:cNvSpPr>
          <p:nvPr>
            <p:ph type="ftr" sz="quarter" idx="4"/>
          </p:nvPr>
        </p:nvSpPr>
        <p:spPr>
          <a:noFill/>
        </p:spPr>
        <p:txBody>
          <a:body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charset="0"/>
                <a:ea typeface="+mn-ea"/>
                <a:cs typeface="+mn-cs"/>
              </a:rPr>
              <a:t>Template B-curves</a:t>
            </a:r>
          </a:p>
        </p:txBody>
      </p:sp>
      <p:sp>
        <p:nvSpPr>
          <p:cNvPr id="10244" name="Rectangle 7"/>
          <p:cNvSpPr>
            <a:spLocks noGrp="1" noChangeArrowheads="1"/>
          </p:cNvSpPr>
          <p:nvPr>
            <p:ph type="sldNum" sz="quarter" idx="5"/>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58B8F400-8CE0-4B62-8F24-166CF06D4DFC}"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20750" rtl="0" eaLnBrk="1" fontAlgn="auto" latinLnBrk="0" hangingPunct="1">
                <a:lnSpc>
                  <a:spcPct val="100000"/>
                </a:lnSpc>
                <a:spcBef>
                  <a:spcPts val="0"/>
                </a:spcBef>
                <a:spcAft>
                  <a:spcPts val="0"/>
                </a:spcAft>
                <a:buClrTx/>
                <a:buSzTx/>
                <a:buFontTx/>
                <a:buNone/>
                <a:tabLst/>
                <a:defRPr/>
              </a:pPr>
              <a:t>20</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eaLnBrk="1" hangingPunct="1"/>
            <a:r>
              <a:rPr lang="en-US" dirty="0"/>
              <a:t>Some the slides have text that covers other text but I’ll assume things look fine on your computer. </a:t>
            </a:r>
          </a:p>
        </p:txBody>
      </p:sp>
    </p:spTree>
    <p:extLst>
      <p:ext uri="{BB962C8B-B14F-4D97-AF65-F5344CB8AC3E}">
        <p14:creationId xmlns:p14="http://schemas.microsoft.com/office/powerpoint/2010/main" val="604342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This isn’t a big deal but the formatting here differs from your first “Objectives” slide in that you present all the points here but not in the first slide. </a:t>
            </a:r>
          </a:p>
        </p:txBody>
      </p:sp>
      <p:sp>
        <p:nvSpPr>
          <p:cNvPr id="4" name="Date Placeholder 3"/>
          <p:cNvSpPr>
            <a:spLocks noGrp="1"/>
          </p:cNvSpPr>
          <p:nvPr>
            <p:ph type="dt" idx="1"/>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4"/>
          </p:nvPr>
        </p:nvSpPr>
        <p:spPr/>
        <p:txBody>
          <a:bodyPr/>
          <a:lstStyle/>
          <a:p>
            <a:pPr>
              <a:defRPr/>
            </a:pPr>
            <a:r>
              <a:rPr lang="en-US"/>
              <a:t>Template B-curves</a:t>
            </a:r>
          </a:p>
        </p:txBody>
      </p:sp>
      <p:sp>
        <p:nvSpPr>
          <p:cNvPr id="6" name="Slide Number Placeholder 5"/>
          <p:cNvSpPr>
            <a:spLocks noGrp="1"/>
          </p:cNvSpPr>
          <p:nvPr>
            <p:ph type="sldNum" sz="quarter" idx="5"/>
          </p:nvPr>
        </p:nvSpPr>
        <p:spPr/>
        <p:txBody>
          <a:bodyPr/>
          <a:lstStyle/>
          <a:p>
            <a:pPr>
              <a:defRPr/>
            </a:pPr>
            <a:fld id="{E26FC7E3-9523-425D-BF8C-977CA79E3CCC}" type="slidenum">
              <a:rPr lang="en-US" smtClean="0"/>
              <a:pPr>
                <a:defRPr/>
              </a:pPr>
              <a:t>2</a:t>
            </a:fld>
            <a:endParaRPr lang="en-US"/>
          </a:p>
        </p:txBody>
      </p:sp>
    </p:spTree>
    <p:extLst>
      <p:ext uri="{BB962C8B-B14F-4D97-AF65-F5344CB8AC3E}">
        <p14:creationId xmlns:p14="http://schemas.microsoft.com/office/powerpoint/2010/main" val="4509731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1. Nock, 2009; 2. CDC, 2006; 3. Berman et al., 2006; 4. CDC, 2014; 5. Ammerman et al., 2017</a:t>
            </a:r>
          </a:p>
        </p:txBody>
      </p:sp>
      <p:sp>
        <p:nvSpPr>
          <p:cNvPr id="4" name="Date Placeholder 3"/>
          <p:cNvSpPr>
            <a:spLocks noGrp="1"/>
          </p:cNvSpPr>
          <p:nvPr>
            <p:ph type="dt" idx="10"/>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8EF1B7AB-3859-44F2-9098-7B2B7ABE81B2}"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5/1/2019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2170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 B-curves</a:t>
            </a:r>
          </a:p>
        </p:txBody>
      </p:sp>
      <p:sp>
        <p:nvSpPr>
          <p:cNvPr id="6" name="Slide Number Placeholder 5"/>
          <p:cNvSpPr>
            <a:spLocks noGrp="1"/>
          </p:cNvSpPr>
          <p:nvPr>
            <p:ph type="sldNum" sz="quarter" idx="12"/>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E26FC7E3-9523-425D-BF8C-977CA79E3CC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3750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25</a:t>
            </a:fld>
            <a:endParaRPr lang="en-US"/>
          </a:p>
        </p:txBody>
      </p:sp>
    </p:spTree>
    <p:extLst>
      <p:ext uri="{BB962C8B-B14F-4D97-AF65-F5344CB8AC3E}">
        <p14:creationId xmlns:p14="http://schemas.microsoft.com/office/powerpoint/2010/main" val="26238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Is it basically like Moffitt’s model in that the early vulnerabilities/risks are the same for boys and girls, it’s just that boys have more of them?</a:t>
            </a:r>
          </a:p>
        </p:txBody>
      </p:sp>
      <p:sp>
        <p:nvSpPr>
          <p:cNvPr id="4" name="Date Placeholder 3"/>
          <p:cNvSpPr>
            <a:spLocks noGrp="1"/>
          </p:cNvSpPr>
          <p:nvPr>
            <p:ph type="dt" idx="1"/>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4"/>
          </p:nvPr>
        </p:nvSpPr>
        <p:spPr/>
        <p:txBody>
          <a:bodyPr/>
          <a:lstStyle/>
          <a:p>
            <a:pPr>
              <a:defRPr/>
            </a:pPr>
            <a:r>
              <a:rPr lang="en-US"/>
              <a:t>Template B-curves</a:t>
            </a:r>
          </a:p>
        </p:txBody>
      </p:sp>
      <p:sp>
        <p:nvSpPr>
          <p:cNvPr id="6" name="Slide Number Placeholder 5"/>
          <p:cNvSpPr>
            <a:spLocks noGrp="1"/>
          </p:cNvSpPr>
          <p:nvPr>
            <p:ph type="sldNum" sz="quarter" idx="5"/>
          </p:nvPr>
        </p:nvSpPr>
        <p:spPr/>
        <p:txBody>
          <a:bodyPr/>
          <a:lstStyle/>
          <a:p>
            <a:pPr>
              <a:defRPr/>
            </a:pPr>
            <a:fld id="{E26FC7E3-9523-425D-BF8C-977CA79E3CCC}" type="slidenum">
              <a:rPr lang="en-US" smtClean="0"/>
              <a:pPr>
                <a:defRPr/>
              </a:pPr>
              <a:t>27</a:t>
            </a:fld>
            <a:endParaRPr lang="en-US"/>
          </a:p>
        </p:txBody>
      </p:sp>
    </p:spTree>
    <p:extLst>
      <p:ext uri="{BB962C8B-B14F-4D97-AF65-F5344CB8AC3E}">
        <p14:creationId xmlns:p14="http://schemas.microsoft.com/office/powerpoint/2010/main" val="773263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4"/>
          </p:nvPr>
        </p:nvSpPr>
        <p:spPr/>
        <p:txBody>
          <a:bodyPr/>
          <a:lstStyle/>
          <a:p>
            <a:pPr>
              <a:defRPr/>
            </a:pPr>
            <a:r>
              <a:rPr lang="en-US"/>
              <a:t>Template B-curves</a:t>
            </a:r>
          </a:p>
        </p:txBody>
      </p:sp>
      <p:sp>
        <p:nvSpPr>
          <p:cNvPr id="6" name="Slide Number Placeholder 5"/>
          <p:cNvSpPr>
            <a:spLocks noGrp="1"/>
          </p:cNvSpPr>
          <p:nvPr>
            <p:ph type="sldNum" sz="quarter" idx="5"/>
          </p:nvPr>
        </p:nvSpPr>
        <p:spPr/>
        <p:txBody>
          <a:bodyPr/>
          <a:lstStyle/>
          <a:p>
            <a:pPr>
              <a:defRPr/>
            </a:pPr>
            <a:fld id="{E26FC7E3-9523-425D-BF8C-977CA79E3CCC}" type="slidenum">
              <a:rPr lang="en-US" smtClean="0"/>
              <a:pPr>
                <a:defRPr/>
              </a:pPr>
              <a:t>28</a:t>
            </a:fld>
            <a:endParaRPr lang="en-US"/>
          </a:p>
        </p:txBody>
      </p:sp>
    </p:spTree>
    <p:extLst>
      <p:ext uri="{BB962C8B-B14F-4D97-AF65-F5344CB8AC3E}">
        <p14:creationId xmlns:p14="http://schemas.microsoft.com/office/powerpoint/2010/main" val="2053755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Child trauma questionnaire, brief child abuse potential inventory</a:t>
            </a:r>
          </a:p>
          <a:p>
            <a:r>
              <a:rPr lang="en-US" dirty="0"/>
              <a:t>If you have trainees to acknowledge I would do so. Makes a good impression re mentoring/training. </a:t>
            </a:r>
          </a:p>
        </p:txBody>
      </p:sp>
      <p:sp>
        <p:nvSpPr>
          <p:cNvPr id="4" name="Date Placeholder 3"/>
          <p:cNvSpPr>
            <a:spLocks noGrp="1"/>
          </p:cNvSpPr>
          <p:nvPr>
            <p:ph type="dt" idx="10"/>
          </p:nvPr>
        </p:nvSpPr>
        <p:spPr/>
        <p:txBody>
          <a:bodyPr/>
          <a:lstStyle/>
          <a:p>
            <a:pPr>
              <a:defRPr/>
            </a:pPr>
            <a:fld id="{03198EF3-815C-4C9F-A31D-410829F6430C}" type="datetime1">
              <a:rPr lang="en-US" smtClean="0">
                <a:solidFill>
                  <a:prstClr val="black"/>
                </a:solidFill>
              </a:rPr>
              <a:t>5/1/2019</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solidFill>
                  <a:prstClr val="black"/>
                </a:solidFill>
              </a:rPr>
              <a:pPr>
                <a:defRPr/>
              </a:pPr>
              <a:t>29</a:t>
            </a:fld>
            <a:endParaRPr lang="en-US">
              <a:solidFill>
                <a:prstClr val="black"/>
              </a:solidFill>
            </a:endParaRPr>
          </a:p>
        </p:txBody>
      </p:sp>
    </p:spTree>
    <p:extLst>
      <p:ext uri="{BB962C8B-B14F-4D97-AF65-F5344CB8AC3E}">
        <p14:creationId xmlns:p14="http://schemas.microsoft.com/office/powerpoint/2010/main" val="10664394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Child trauma questionnaire, brief child abuse potential inventory</a:t>
            </a:r>
          </a:p>
          <a:p>
            <a:r>
              <a:rPr lang="en-US" dirty="0"/>
              <a:t>If you have trainees to acknowledge I would do so. Makes a good impression re mentoring</a:t>
            </a:r>
            <a:r>
              <a:rPr lang="en-US"/>
              <a:t>/training. </a:t>
            </a:r>
            <a:endParaRPr lang="en-US" dirty="0"/>
          </a:p>
        </p:txBody>
      </p:sp>
      <p:sp>
        <p:nvSpPr>
          <p:cNvPr id="4" name="Date Placeholder 3"/>
          <p:cNvSpPr>
            <a:spLocks noGrp="1"/>
          </p:cNvSpPr>
          <p:nvPr>
            <p:ph type="dt" idx="10"/>
          </p:nvPr>
        </p:nvSpPr>
        <p:spPr/>
        <p:txBody>
          <a:bodyPr/>
          <a:lstStyle/>
          <a:p>
            <a:pPr>
              <a:defRPr/>
            </a:pPr>
            <a:fld id="{03198EF3-815C-4C9F-A31D-410829F6430C}" type="datetime1">
              <a:rPr lang="en-US" smtClean="0">
                <a:solidFill>
                  <a:prstClr val="black"/>
                </a:solidFill>
              </a:rPr>
              <a:t>5/1/2019</a:t>
            </a:fld>
            <a:endParaRPr lang="en-US">
              <a:solidFill>
                <a:prstClr val="black"/>
              </a:solidFill>
            </a:endParaRPr>
          </a:p>
        </p:txBody>
      </p:sp>
      <p:sp>
        <p:nvSpPr>
          <p:cNvPr id="5" name="Footer Placeholder 4"/>
          <p:cNvSpPr>
            <a:spLocks noGrp="1"/>
          </p:cNvSpPr>
          <p:nvPr>
            <p:ph type="ftr" sz="quarter" idx="11"/>
          </p:nvPr>
        </p:nvSpPr>
        <p:spPr/>
        <p:txBody>
          <a:bodyPr/>
          <a:lstStyle/>
          <a:p>
            <a:pPr>
              <a:defRPr/>
            </a:pPr>
            <a:r>
              <a:rPr lang="en-US">
                <a:solidFill>
                  <a:prstClr val="black"/>
                </a:solidFill>
              </a:rPr>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7578020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I can’t tell how the second point feeds into the future directions. </a:t>
            </a:r>
          </a:p>
        </p:txBody>
      </p:sp>
      <p:sp>
        <p:nvSpPr>
          <p:cNvPr id="4" name="Date Placeholder 3"/>
          <p:cNvSpPr>
            <a:spLocks noGrp="1"/>
          </p:cNvSpPr>
          <p:nvPr>
            <p:ph type="dt" idx="1"/>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1580CA3E-9959-46A6-85C0-CB04242D6EAC}"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5/1/2019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4"/>
          </p:nvPr>
        </p:nvSpPr>
        <p:spPr/>
        <p:txBody>
          <a:bodyPr/>
          <a:lstStyle/>
          <a:p>
            <a:pPr marL="0" marR="0" lvl="0" indent="0" algn="l" defTabSz="92170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 B-curves</a:t>
            </a:r>
          </a:p>
        </p:txBody>
      </p:sp>
      <p:sp>
        <p:nvSpPr>
          <p:cNvPr id="6" name="Slide Number Placeholder 5"/>
          <p:cNvSpPr>
            <a:spLocks noGrp="1"/>
          </p:cNvSpPr>
          <p:nvPr>
            <p:ph type="sldNum" sz="quarter" idx="5"/>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E26FC7E3-9523-425D-BF8C-977CA79E3CC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876621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Lifetime prevalence .015 </a:t>
            </a:r>
          </a:p>
          <a:p>
            <a:r>
              <a:rPr lang="en-US" dirty="0"/>
              <a:t>.044 in US: Kessler RC et al. (2006). The prevalence and correlates of adult ADHD in the United States: Results from the National Comorbidity Survey Replication. Am J </a:t>
            </a:r>
            <a:r>
              <a:rPr lang="en-US" dirty="0" err="1"/>
              <a:t>Psychiatr</a:t>
            </a:r>
            <a:r>
              <a:rPr lang="en-US" dirty="0"/>
              <a:t> 163:716-723.</a:t>
            </a:r>
          </a:p>
        </p:txBody>
      </p:sp>
      <p:sp>
        <p:nvSpPr>
          <p:cNvPr id="4" name="Date Placeholder 3"/>
          <p:cNvSpPr>
            <a:spLocks noGrp="1"/>
          </p:cNvSpPr>
          <p:nvPr>
            <p:ph type="dt" idx="10"/>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32</a:t>
            </a:fld>
            <a:endParaRPr lang="en-US"/>
          </a:p>
        </p:txBody>
      </p:sp>
    </p:spTree>
    <p:extLst>
      <p:ext uri="{BB962C8B-B14F-4D97-AF65-F5344CB8AC3E}">
        <p14:creationId xmlns:p14="http://schemas.microsoft.com/office/powerpoint/2010/main" val="2615558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Credit request values are residualized, adjusting for education, income, and sex, and can therefore extend below zero</a:t>
            </a:r>
          </a:p>
        </p:txBody>
      </p:sp>
      <p:sp>
        <p:nvSpPr>
          <p:cNvPr id="4" name="Date Placeholder 3"/>
          <p:cNvSpPr>
            <a:spLocks noGrp="1"/>
          </p:cNvSpPr>
          <p:nvPr>
            <p:ph type="dt" idx="10"/>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33</a:t>
            </a:fld>
            <a:endParaRPr lang="en-US"/>
          </a:p>
        </p:txBody>
      </p:sp>
    </p:spTree>
    <p:extLst>
      <p:ext uri="{BB962C8B-B14F-4D97-AF65-F5344CB8AC3E}">
        <p14:creationId xmlns:p14="http://schemas.microsoft.com/office/powerpoint/2010/main" val="29564055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sympathomimetic prescriptions for ADHD (e.g., methylphenidate, </a:t>
            </a:r>
            <a:r>
              <a:rPr lang="en-US" dirty="0" err="1"/>
              <a:t>atomoxetine</a:t>
            </a:r>
            <a:r>
              <a:rPr lang="en-US" dirty="0"/>
              <a:t>, amphetamine, </a:t>
            </a:r>
            <a:r>
              <a:rPr lang="en-US" dirty="0" err="1"/>
              <a:t>dextroamphetamine</a:t>
            </a:r>
            <a:r>
              <a:rPr lang="en-US" dirty="0"/>
              <a:t>)</a:t>
            </a:r>
          </a:p>
          <a:p>
            <a:r>
              <a:rPr lang="en-US" dirty="0"/>
              <a:t>Credit request values are residualized, adjusting for education, income, and sex, and can </a:t>
            </a:r>
            <a:r>
              <a:rPr lang="en-US" dirty="0" err="1"/>
              <a:t>therefire</a:t>
            </a:r>
            <a:r>
              <a:rPr lang="en-US" dirty="0"/>
              <a:t> extend below zero</a:t>
            </a:r>
          </a:p>
        </p:txBody>
      </p:sp>
      <p:sp>
        <p:nvSpPr>
          <p:cNvPr id="4" name="Date Placeholder 3"/>
          <p:cNvSpPr>
            <a:spLocks noGrp="1"/>
          </p:cNvSpPr>
          <p:nvPr>
            <p:ph type="dt" idx="10"/>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34</a:t>
            </a:fld>
            <a:endParaRPr lang="en-US"/>
          </a:p>
        </p:txBody>
      </p:sp>
    </p:spTree>
    <p:extLst>
      <p:ext uri="{BB962C8B-B14F-4D97-AF65-F5344CB8AC3E}">
        <p14:creationId xmlns:p14="http://schemas.microsoft.com/office/powerpoint/2010/main" val="26010928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defTabSz="920750" fontAlgn="auto">
              <a:spcBef>
                <a:spcPts val="0"/>
              </a:spcBef>
              <a:spcAft>
                <a:spcPts val="0"/>
              </a:spcAft>
              <a:defRPr/>
            </a:pPr>
            <a:fld id="{015B6929-6211-4F38-A158-D21879D9911E}" type="datetime1">
              <a:rPr lang="en-US" sz="1800" kern="0" smtClean="0">
                <a:solidFill>
                  <a:sysClr val="windowText" lastClr="000000"/>
                </a:solidFill>
              </a:rPr>
              <a:t>5/1/2019</a:t>
            </a:fld>
            <a:endParaRPr lang="en-US" sz="1800" kern="0">
              <a:solidFill>
                <a:sysClr val="windowText" lastClr="000000"/>
              </a:solidFill>
            </a:endParaRPr>
          </a:p>
        </p:txBody>
      </p:sp>
      <p:sp>
        <p:nvSpPr>
          <p:cNvPr id="10243" name="Rectangle 6"/>
          <p:cNvSpPr>
            <a:spLocks noGrp="1" noChangeArrowheads="1"/>
          </p:cNvSpPr>
          <p:nvPr>
            <p:ph type="ftr" sz="quarter" idx="4"/>
          </p:nvPr>
        </p:nvSpPr>
        <p:spPr>
          <a:noFill/>
        </p:spPr>
        <p:txBody>
          <a:bodyPr/>
          <a:lstStyle/>
          <a:p>
            <a:pPr defTabSz="920750" fontAlgn="auto">
              <a:spcBef>
                <a:spcPts val="0"/>
              </a:spcBef>
              <a:spcAft>
                <a:spcPts val="0"/>
              </a:spcAft>
              <a:defRPr/>
            </a:pPr>
            <a:r>
              <a:rPr lang="en-US" sz="1800" kern="0">
                <a:solidFill>
                  <a:sysClr val="windowText" lastClr="000000"/>
                </a:solidFill>
              </a:rPr>
              <a:t>Template B-curves</a:t>
            </a:r>
          </a:p>
        </p:txBody>
      </p:sp>
      <p:sp>
        <p:nvSpPr>
          <p:cNvPr id="10244" name="Rectangle 7"/>
          <p:cNvSpPr>
            <a:spLocks noGrp="1" noChangeArrowheads="1"/>
          </p:cNvSpPr>
          <p:nvPr>
            <p:ph type="sldNum" sz="quarter" idx="5"/>
          </p:nvPr>
        </p:nvSpPr>
        <p:spPr>
          <a:noFill/>
        </p:spPr>
        <p:txBody>
          <a:bodyPr/>
          <a:lstStyle/>
          <a:p>
            <a:pPr defTabSz="920750" fontAlgn="auto">
              <a:spcBef>
                <a:spcPts val="0"/>
              </a:spcBef>
              <a:spcAft>
                <a:spcPts val="0"/>
              </a:spcAft>
              <a:defRPr/>
            </a:pPr>
            <a:fld id="{58B8F400-8CE0-4B62-8F24-166CF06D4DFC}" type="slidenum">
              <a:rPr lang="en-US" sz="1800" kern="0" smtClean="0">
                <a:solidFill>
                  <a:sysClr val="windowText" lastClr="000000"/>
                </a:solidFill>
              </a:rPr>
              <a:pPr defTabSz="920750" fontAlgn="auto">
                <a:spcBef>
                  <a:spcPts val="0"/>
                </a:spcBef>
                <a:spcAft>
                  <a:spcPts val="0"/>
                </a:spcAft>
                <a:defRPr/>
              </a:pPr>
              <a:t>3</a:t>
            </a:fld>
            <a:endParaRPr lang="en-US" sz="1800" kern="0">
              <a:solidFill>
                <a:sysClr val="windowText" lastClr="000000"/>
              </a:solidFill>
            </a:endParaRPr>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eaLnBrk="1" hangingPunct="1"/>
            <a:r>
              <a:rPr lang="en-US" dirty="0"/>
              <a:t>Do you tie in the “high-risk environments” somewhere and I am missing it from the slides?</a:t>
            </a:r>
          </a:p>
          <a:p>
            <a:pPr eaLnBrk="1" hangingPunct="1"/>
            <a:r>
              <a:rPr lang="en-US" dirty="0"/>
              <a:t>I’m referring to your point on the objectives slide “</a:t>
            </a:r>
            <a:r>
              <a:rPr lang="en-CA" sz="1200" kern="0" dirty="0">
                <a:solidFill>
                  <a:schemeClr val="bg2"/>
                </a:solidFill>
                <a:latin typeface="Calibri" panose="020F0502020204030204" pitchFamily="34" charset="0"/>
              </a:rPr>
              <a:t>Describe developmental trajectories of impulsive behavior from preschool to adulthood—</a:t>
            </a:r>
            <a:r>
              <a:rPr lang="en-CA" sz="1200" i="1" kern="0" dirty="0">
                <a:solidFill>
                  <a:srgbClr val="CC0000"/>
                </a:solidFill>
                <a:latin typeface="Calibri" panose="020F0502020204030204" pitchFamily="34" charset="0"/>
              </a:rPr>
              <a:t>at all relevant levels of analysis</a:t>
            </a:r>
            <a:r>
              <a:rPr lang="en-CA" sz="1200" kern="0" dirty="0">
                <a:solidFill>
                  <a:schemeClr val="bg2"/>
                </a:solidFill>
                <a:latin typeface="Calibri" panose="020F0502020204030204" pitchFamily="34" charset="0"/>
              </a:rPr>
              <a:t>—for those reared in high risk environments”</a:t>
            </a:r>
            <a:endParaRPr lang="en-US" dirty="0"/>
          </a:p>
        </p:txBody>
      </p:sp>
    </p:spTree>
    <p:extLst>
      <p:ext uri="{BB962C8B-B14F-4D97-AF65-F5344CB8AC3E}">
        <p14:creationId xmlns:p14="http://schemas.microsoft.com/office/powerpoint/2010/main" val="1253052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dt" sz="quarter" idx="1"/>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DEB713A3-8182-48DB-AF53-FA382F15A04E}" type="datetime1">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20750" rtl="0" eaLnBrk="1" fontAlgn="auto" latinLnBrk="0" hangingPunct="1">
                <a:lnSpc>
                  <a:spcPct val="100000"/>
                </a:lnSpc>
                <a:spcBef>
                  <a:spcPts val="0"/>
                </a:spcBef>
                <a:spcAft>
                  <a:spcPts val="0"/>
                </a:spcAft>
                <a:buClrTx/>
                <a:buSzTx/>
                <a:buFontTx/>
                <a:buNone/>
                <a:tabLst/>
                <a:defRPr/>
              </a:pPr>
              <a:t>5/1/2019</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3" name="Rectangle 6"/>
          <p:cNvSpPr>
            <a:spLocks noGrp="1" noChangeArrowheads="1"/>
          </p:cNvSpPr>
          <p:nvPr>
            <p:ph type="ftr" sz="quarter" idx="4"/>
          </p:nvPr>
        </p:nvSpPr>
        <p:spPr>
          <a:noFill/>
        </p:spPr>
        <p:txBody>
          <a:bodyPr/>
          <a:lstStyle/>
          <a:p>
            <a:pPr marL="0" marR="0" lvl="0" indent="0" algn="l" defTabSz="92075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Arial" charset="0"/>
                <a:ea typeface="+mn-ea"/>
                <a:cs typeface="+mn-cs"/>
              </a:rPr>
              <a:t>Template B-curves</a:t>
            </a:r>
          </a:p>
        </p:txBody>
      </p:sp>
      <p:sp>
        <p:nvSpPr>
          <p:cNvPr id="10244" name="Rectangle 7"/>
          <p:cNvSpPr>
            <a:spLocks noGrp="1" noChangeArrowheads="1"/>
          </p:cNvSpPr>
          <p:nvPr>
            <p:ph type="sldNum" sz="quarter" idx="5"/>
          </p:nvPr>
        </p:nvSpPr>
        <p:spPr>
          <a:noFill/>
        </p:spPr>
        <p:txBody>
          <a:bodyPr/>
          <a:lstStyle/>
          <a:p>
            <a:pPr marL="0" marR="0" lvl="0" indent="0" algn="r" defTabSz="920750" rtl="0" eaLnBrk="1" fontAlgn="auto" latinLnBrk="0" hangingPunct="1">
              <a:lnSpc>
                <a:spcPct val="100000"/>
              </a:lnSpc>
              <a:spcBef>
                <a:spcPts val="0"/>
              </a:spcBef>
              <a:spcAft>
                <a:spcPts val="0"/>
              </a:spcAft>
              <a:buClrTx/>
              <a:buSzTx/>
              <a:buFontTx/>
              <a:buNone/>
              <a:tabLst/>
              <a:defRPr/>
            </a:pPr>
            <a:fld id="{58B8F400-8CE0-4B62-8F24-166CF06D4DFC}" type="slidenum">
              <a:rPr kumimoji="0" lang="en-US" sz="1800" b="0" i="0" u="none" strike="noStrike" kern="0" cap="none" spc="0" normalizeH="0" baseline="0" noProof="0" smtClean="0">
                <a:ln>
                  <a:noFill/>
                </a:ln>
                <a:solidFill>
                  <a:sysClr val="windowText" lastClr="000000"/>
                </a:solidFill>
                <a:effectLst/>
                <a:uLnTx/>
                <a:uFillTx/>
                <a:latin typeface="Arial" charset="0"/>
                <a:ea typeface="+mn-ea"/>
                <a:cs typeface="+mn-cs"/>
              </a:rPr>
              <a:pPr marL="0" marR="0" lvl="0" indent="0" algn="r" defTabSz="92075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0245" name="Rectangle 2"/>
          <p:cNvSpPr>
            <a:spLocks noGrp="1" noRot="1" noChangeAspect="1" noChangeArrowheads="1" noTextEdit="1"/>
          </p:cNvSpPr>
          <p:nvPr>
            <p:ph type="sldImg"/>
          </p:nvPr>
        </p:nvSpPr>
        <p:spPr>
          <a:xfrm>
            <a:off x="411163" y="696913"/>
            <a:ext cx="6180137" cy="3476625"/>
          </a:xfrm>
          <a:ln/>
        </p:spPr>
      </p:sp>
      <p:sp>
        <p:nvSpPr>
          <p:cNvPr id="10246" name="Rectangle 3"/>
          <p:cNvSpPr>
            <a:spLocks noGrp="1" noChangeArrowheads="1"/>
          </p:cNvSpPr>
          <p:nvPr>
            <p:ph type="body" idx="1"/>
          </p:nvPr>
        </p:nvSpPr>
        <p:spPr>
          <a:noFill/>
          <a:ln/>
        </p:spPr>
        <p:txBody>
          <a:bodyPr/>
          <a:lstStyle/>
          <a:p>
            <a:pPr eaLnBrk="1" hangingPunct="1"/>
            <a:r>
              <a:rPr lang="en-US" dirty="0"/>
              <a:t>Some the slides have text that covers other text but I’ll assume things look fine on your computer. </a:t>
            </a:r>
          </a:p>
        </p:txBody>
      </p:sp>
    </p:spTree>
    <p:extLst>
      <p:ext uri="{BB962C8B-B14F-4D97-AF65-F5344CB8AC3E}">
        <p14:creationId xmlns:p14="http://schemas.microsoft.com/office/powerpoint/2010/main" val="1653384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t>This isn’t a big deal but the formatting here differs from your first “Objectives” slide in that you present all the points here but not in the first slide. </a:t>
            </a:r>
          </a:p>
        </p:txBody>
      </p:sp>
      <p:sp>
        <p:nvSpPr>
          <p:cNvPr id="4" name="Date Placeholder 3"/>
          <p:cNvSpPr>
            <a:spLocks noGrp="1"/>
          </p:cNvSpPr>
          <p:nvPr>
            <p:ph type="dt" idx="1"/>
          </p:nvPr>
        </p:nvSpPr>
        <p:spPr/>
        <p:txBody>
          <a:bodyPr/>
          <a:lstStyle/>
          <a:p>
            <a:pPr>
              <a:defRPr/>
            </a:pPr>
            <a:fld id="{1580CA3E-9959-46A6-85C0-CB04242D6EAC}" type="datetime1">
              <a:rPr lang="en-US" smtClean="0"/>
              <a:t>5/1/2019</a:t>
            </a:fld>
            <a:endParaRPr lang="en-US"/>
          </a:p>
        </p:txBody>
      </p:sp>
      <p:sp>
        <p:nvSpPr>
          <p:cNvPr id="5" name="Footer Placeholder 4"/>
          <p:cNvSpPr>
            <a:spLocks noGrp="1"/>
          </p:cNvSpPr>
          <p:nvPr>
            <p:ph type="ftr" sz="quarter" idx="4"/>
          </p:nvPr>
        </p:nvSpPr>
        <p:spPr/>
        <p:txBody>
          <a:bodyPr/>
          <a:lstStyle/>
          <a:p>
            <a:pPr>
              <a:defRPr/>
            </a:pPr>
            <a:r>
              <a:rPr lang="en-US"/>
              <a:t>Template B-curves</a:t>
            </a:r>
          </a:p>
        </p:txBody>
      </p:sp>
      <p:sp>
        <p:nvSpPr>
          <p:cNvPr id="6" name="Slide Number Placeholder 5"/>
          <p:cNvSpPr>
            <a:spLocks noGrp="1"/>
          </p:cNvSpPr>
          <p:nvPr>
            <p:ph type="sldNum" sz="quarter" idx="5"/>
          </p:nvPr>
        </p:nvSpPr>
        <p:spPr/>
        <p:txBody>
          <a:bodyPr/>
          <a:lstStyle/>
          <a:p>
            <a:pPr>
              <a:defRPr/>
            </a:pPr>
            <a:fld id="{E26FC7E3-9523-425D-BF8C-977CA79E3CCC}" type="slidenum">
              <a:rPr lang="en-US" smtClean="0"/>
              <a:pPr>
                <a:defRPr/>
              </a:pPr>
              <a:t>4</a:t>
            </a:fld>
            <a:endParaRPr lang="en-US"/>
          </a:p>
        </p:txBody>
      </p:sp>
    </p:spTree>
    <p:extLst>
      <p:ext uri="{BB962C8B-B14F-4D97-AF65-F5344CB8AC3E}">
        <p14:creationId xmlns:p14="http://schemas.microsoft.com/office/powerpoint/2010/main" val="3152968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latin typeface="+mj-lt"/>
              </a:rPr>
              <a:t>At least 36 genes implicated. </a:t>
            </a:r>
            <a:br>
              <a:rPr lang="en-US" dirty="0">
                <a:latin typeface="+mj-lt"/>
              </a:rPr>
            </a:br>
            <a:r>
              <a:rPr lang="en-US" dirty="0">
                <a:latin typeface="+mj-lt"/>
              </a:rPr>
              <a:t>Highly heritable diseases progress</a:t>
            </a:r>
            <a:r>
              <a:rPr lang="en-US" baseline="0" dirty="0">
                <a:latin typeface="+mj-lt"/>
              </a:rPr>
              <a:t> (or arrest) via transactions with environments. </a:t>
            </a:r>
            <a:r>
              <a:rPr lang="en-US" baseline="0" dirty="0">
                <a:solidFill>
                  <a:srgbClr val="FF0000"/>
                </a:solidFill>
                <a:latin typeface="+mj-lt"/>
              </a:rPr>
              <a:t>Type II diabetes more </a:t>
            </a:r>
            <a:r>
              <a:rPr lang="en-US" i="1" baseline="0" dirty="0">
                <a:solidFill>
                  <a:srgbClr val="FF0000"/>
                </a:solidFill>
                <a:latin typeface="+mj-lt"/>
              </a:rPr>
              <a:t>heritable</a:t>
            </a:r>
            <a:r>
              <a:rPr lang="en-US" baseline="0" dirty="0">
                <a:solidFill>
                  <a:srgbClr val="FF0000"/>
                </a:solidFill>
                <a:latin typeface="+mj-lt"/>
              </a:rPr>
              <a:t> than type I!</a:t>
            </a:r>
          </a:p>
          <a:p>
            <a:r>
              <a:rPr lang="en-US" baseline="0" dirty="0">
                <a:solidFill>
                  <a:srgbClr val="FF0000"/>
                </a:solidFill>
                <a:latin typeface="+mj-lt"/>
              </a:rPr>
              <a:t>Even though we may diagnose kidney failure, </a:t>
            </a:r>
            <a:r>
              <a:rPr lang="en-US" u="sng" baseline="0" dirty="0">
                <a:solidFill>
                  <a:srgbClr val="FF0000"/>
                </a:solidFill>
                <a:latin typeface="+mj-lt"/>
              </a:rPr>
              <a:t>we do not attribute to a causally independent disease state because etiology is known</a:t>
            </a:r>
            <a:r>
              <a:rPr lang="en-US" baseline="0" dirty="0">
                <a:solidFill>
                  <a:srgbClr val="FF0000"/>
                </a:solidFill>
                <a:latin typeface="+mj-lt"/>
              </a:rPr>
              <a:t>. </a:t>
            </a:r>
          </a:p>
          <a:p>
            <a:r>
              <a:rPr lang="en-US" baseline="0" dirty="0">
                <a:solidFill>
                  <a:srgbClr val="FF0000"/>
                </a:solidFill>
                <a:latin typeface="+mj-lt"/>
              </a:rPr>
              <a:t>Is “trait” the right word for the latent vulnerability you reference?</a:t>
            </a:r>
            <a:endParaRPr lang="en-US" dirty="0">
              <a:solidFill>
                <a:srgbClr val="FF0000"/>
              </a:solidFill>
              <a:latin typeface="+mj-lt"/>
            </a:endParaRPr>
          </a:p>
        </p:txBody>
      </p:sp>
      <p:sp>
        <p:nvSpPr>
          <p:cNvPr id="4" name="Date Placeholder 3"/>
          <p:cNvSpPr>
            <a:spLocks noGrp="1"/>
          </p:cNvSpPr>
          <p:nvPr>
            <p:ph type="dt" idx="10"/>
          </p:nvPr>
        </p:nvSpPr>
        <p:spPr/>
        <p:txBody>
          <a:bodyPr/>
          <a:lstStyle/>
          <a:p>
            <a:pPr>
              <a:defRPr/>
            </a:pPr>
            <a:fld id="{A62C52FA-070F-4E63-ACE3-816D56EAD4C9}"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5</a:t>
            </a:fld>
            <a:endParaRPr lang="en-US"/>
          </a:p>
        </p:txBody>
      </p:sp>
    </p:spTree>
    <p:extLst>
      <p:ext uri="{BB962C8B-B14F-4D97-AF65-F5344CB8AC3E}">
        <p14:creationId xmlns:p14="http://schemas.microsoft.com/office/powerpoint/2010/main" val="41789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latin typeface="+mj-lt"/>
              </a:rPr>
              <a:t>At least 36 genes implicated. </a:t>
            </a:r>
            <a:br>
              <a:rPr lang="en-US" dirty="0">
                <a:latin typeface="+mj-lt"/>
              </a:rPr>
            </a:br>
            <a:r>
              <a:rPr lang="en-US" dirty="0">
                <a:latin typeface="+mj-lt"/>
              </a:rPr>
              <a:t>Highly heritable diseases progress</a:t>
            </a:r>
            <a:r>
              <a:rPr lang="en-US" baseline="0" dirty="0">
                <a:latin typeface="+mj-lt"/>
              </a:rPr>
              <a:t> (or arrest) via transactions with environments. </a:t>
            </a:r>
            <a:r>
              <a:rPr lang="en-US" baseline="0" dirty="0">
                <a:solidFill>
                  <a:srgbClr val="FF0000"/>
                </a:solidFill>
                <a:latin typeface="+mj-lt"/>
              </a:rPr>
              <a:t>Type II diabetes more </a:t>
            </a:r>
            <a:r>
              <a:rPr lang="en-US" i="1" baseline="0" dirty="0">
                <a:solidFill>
                  <a:srgbClr val="FF0000"/>
                </a:solidFill>
                <a:latin typeface="+mj-lt"/>
              </a:rPr>
              <a:t>heritable</a:t>
            </a:r>
            <a:r>
              <a:rPr lang="en-US" baseline="0" dirty="0">
                <a:solidFill>
                  <a:srgbClr val="FF0000"/>
                </a:solidFill>
                <a:latin typeface="+mj-lt"/>
              </a:rPr>
              <a:t> than type I!</a:t>
            </a:r>
          </a:p>
          <a:p>
            <a:r>
              <a:rPr lang="en-US" baseline="0" dirty="0">
                <a:solidFill>
                  <a:srgbClr val="FF0000"/>
                </a:solidFill>
                <a:latin typeface="+mj-lt"/>
              </a:rPr>
              <a:t>This </a:t>
            </a:r>
          </a:p>
          <a:p>
            <a:r>
              <a:rPr lang="en-US" baseline="0" dirty="0">
                <a:solidFill>
                  <a:srgbClr val="FF0000"/>
                </a:solidFill>
                <a:latin typeface="+mj-lt"/>
              </a:rPr>
              <a:t>These are really cool slides! What would you think about trying to show that these early environments are still likely relevant even as kids grow older (e.g., coercive family processes don’t “go away”).</a:t>
            </a:r>
            <a:endParaRPr lang="en-US" dirty="0">
              <a:solidFill>
                <a:srgbClr val="FF0000"/>
              </a:solidFill>
              <a:latin typeface="+mj-lt"/>
            </a:endParaRPr>
          </a:p>
        </p:txBody>
      </p:sp>
      <p:sp>
        <p:nvSpPr>
          <p:cNvPr id="4" name="Date Placeholder 3"/>
          <p:cNvSpPr>
            <a:spLocks noGrp="1"/>
          </p:cNvSpPr>
          <p:nvPr>
            <p:ph type="dt" idx="10"/>
          </p:nvPr>
        </p:nvSpPr>
        <p:spPr/>
        <p:txBody>
          <a:bodyPr/>
          <a:lstStyle/>
          <a:p>
            <a:pPr>
              <a:defRPr/>
            </a:pPr>
            <a:fld id="{66F7827A-25FA-43E5-B120-01069F6C60C2}"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6</a:t>
            </a:fld>
            <a:endParaRPr lang="en-US"/>
          </a:p>
        </p:txBody>
      </p:sp>
    </p:spTree>
    <p:extLst>
      <p:ext uri="{BB962C8B-B14F-4D97-AF65-F5344CB8AC3E}">
        <p14:creationId xmlns:p14="http://schemas.microsoft.com/office/powerpoint/2010/main" val="41789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baseline="0" dirty="0">
                <a:solidFill>
                  <a:srgbClr val="FF0000"/>
                </a:solidFill>
                <a:latin typeface="+mj-lt"/>
              </a:rPr>
              <a:t>Although I prefer a neural systems first approach rather than a behavior first approach, it is useful for this presentation to define impulsivity before proceeding </a:t>
            </a:r>
          </a:p>
          <a:p>
            <a:r>
              <a:rPr lang="en-US" baseline="0" dirty="0">
                <a:solidFill>
                  <a:srgbClr val="FF0000"/>
                </a:solidFill>
                <a:latin typeface="+mj-lt"/>
              </a:rPr>
              <a:t>I edited your first line and second bullet point (it sounded like you were saying when extreme it is normally distributed. </a:t>
            </a:r>
          </a:p>
          <a:p>
            <a:r>
              <a:rPr lang="en-US" baseline="0" dirty="0">
                <a:solidFill>
                  <a:srgbClr val="FF0000"/>
                </a:solidFill>
                <a:latin typeface="+mj-lt"/>
              </a:rPr>
              <a:t>Acting wo forethought and failure to plan seem quite similar.</a:t>
            </a:r>
          </a:p>
          <a:p>
            <a:r>
              <a:rPr lang="en-US" baseline="0" dirty="0">
                <a:solidFill>
                  <a:srgbClr val="FF0000"/>
                </a:solidFill>
                <a:latin typeface="+mj-lt"/>
              </a:rPr>
              <a:t>Part of the canalization is niche-fitting </a:t>
            </a:r>
            <a:r>
              <a:rPr lang="en-US" baseline="0" dirty="0" err="1">
                <a:solidFill>
                  <a:srgbClr val="FF0000"/>
                </a:solidFill>
                <a:latin typeface="+mj-lt"/>
              </a:rPr>
              <a:t>etc</a:t>
            </a:r>
            <a:r>
              <a:rPr lang="en-US" baseline="0" dirty="0">
                <a:solidFill>
                  <a:srgbClr val="FF0000"/>
                </a:solidFill>
                <a:latin typeface="+mj-lt"/>
              </a:rPr>
              <a:t> no? Maybe that is your last point.</a:t>
            </a:r>
            <a:endParaRPr lang="en-US" dirty="0">
              <a:solidFill>
                <a:srgbClr val="FF0000"/>
              </a:solidFill>
              <a:latin typeface="+mj-lt"/>
            </a:endParaRPr>
          </a:p>
        </p:txBody>
      </p:sp>
      <p:sp>
        <p:nvSpPr>
          <p:cNvPr id="4" name="Date Placeholder 3"/>
          <p:cNvSpPr>
            <a:spLocks noGrp="1"/>
          </p:cNvSpPr>
          <p:nvPr>
            <p:ph type="dt" idx="10"/>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810C450E-17FB-40C1-B0F6-FD35EC6B1418}" type="datetime1">
              <a:rPr kumimoji="0" lang="en-US" sz="1200" b="0" i="0" u="none" strike="noStrike" kern="1200" cap="none" spc="0" normalizeH="0" baseline="0" noProof="0" smtClean="0">
                <a:ln>
                  <a:noFill/>
                </a:ln>
                <a:solidFill>
                  <a:srgbClr val="000000"/>
                </a:solidFill>
                <a:effectLst/>
                <a:uLnTx/>
                <a:uFillTx/>
                <a:latin typeface="Arial" charset="0"/>
                <a:ea typeface="+mn-ea"/>
                <a:cs typeface="+mn-cs"/>
              </a:rPr>
              <a:t>5/1/2019</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Footer Placeholder 4"/>
          <p:cNvSpPr>
            <a:spLocks noGrp="1"/>
          </p:cNvSpPr>
          <p:nvPr>
            <p:ph type="ftr" sz="quarter" idx="11"/>
          </p:nvPr>
        </p:nvSpPr>
        <p:spPr/>
        <p:txBody>
          <a:bodyPr/>
          <a:lstStyle/>
          <a:p>
            <a:pPr marL="0" marR="0" lvl="0" indent="0" algn="l" defTabSz="921708"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charset="0"/>
                <a:ea typeface="+mn-ea"/>
                <a:cs typeface="+mn-cs"/>
              </a:rPr>
              <a:t>Template B-curves</a:t>
            </a:r>
          </a:p>
        </p:txBody>
      </p:sp>
      <p:sp>
        <p:nvSpPr>
          <p:cNvPr id="6" name="Slide Number Placeholder 5"/>
          <p:cNvSpPr>
            <a:spLocks noGrp="1"/>
          </p:cNvSpPr>
          <p:nvPr>
            <p:ph type="sldNum" sz="quarter" idx="12"/>
          </p:nvPr>
        </p:nvSpPr>
        <p:spPr/>
        <p:txBody>
          <a:bodyPr/>
          <a:lstStyle/>
          <a:p>
            <a:pPr marL="0" marR="0" lvl="0" indent="0" algn="r" defTabSz="921708" rtl="0" eaLnBrk="1" fontAlgn="base" latinLnBrk="0" hangingPunct="1">
              <a:lnSpc>
                <a:spcPct val="100000"/>
              </a:lnSpc>
              <a:spcBef>
                <a:spcPct val="0"/>
              </a:spcBef>
              <a:spcAft>
                <a:spcPct val="0"/>
              </a:spcAft>
              <a:buClrTx/>
              <a:buSzTx/>
              <a:buFontTx/>
              <a:buNone/>
              <a:tabLst/>
              <a:defRPr/>
            </a:pPr>
            <a:fld id="{E26FC7E3-9523-425D-BF8C-977CA79E3CCC}"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21708"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71666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r>
              <a:rPr lang="en-US" dirty="0">
                <a:solidFill>
                  <a:srgbClr val="FF0000"/>
                </a:solidFill>
                <a:latin typeface="+mj-lt"/>
              </a:rPr>
              <a:t>Reading this it’s hard to tell how you connect this to the last slide but maybe that’s just because I am not hearing the talk. </a:t>
            </a:r>
          </a:p>
        </p:txBody>
      </p:sp>
      <p:sp>
        <p:nvSpPr>
          <p:cNvPr id="4" name="Date Placeholder 3"/>
          <p:cNvSpPr>
            <a:spLocks noGrp="1"/>
          </p:cNvSpPr>
          <p:nvPr>
            <p:ph type="dt" idx="10"/>
          </p:nvPr>
        </p:nvSpPr>
        <p:spPr/>
        <p:txBody>
          <a:bodyPr/>
          <a:lstStyle/>
          <a:p>
            <a:pPr>
              <a:defRPr/>
            </a:pPr>
            <a:fld id="{A6077523-C97C-41A4-9BE1-F96602BF4E86}"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8</a:t>
            </a:fld>
            <a:endParaRPr lang="en-US"/>
          </a:p>
        </p:txBody>
      </p:sp>
    </p:spTree>
    <p:extLst>
      <p:ext uri="{BB962C8B-B14F-4D97-AF65-F5344CB8AC3E}">
        <p14:creationId xmlns:p14="http://schemas.microsoft.com/office/powerpoint/2010/main" val="41789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696913"/>
            <a:ext cx="6180137" cy="347662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F86BDD0E-483C-4C35-81AA-3D12FB4A3E04}" type="datetime1">
              <a:rPr lang="en-US" smtClean="0"/>
              <a:t>5/1/2019</a:t>
            </a:fld>
            <a:endParaRPr lang="en-US"/>
          </a:p>
        </p:txBody>
      </p:sp>
      <p:sp>
        <p:nvSpPr>
          <p:cNvPr id="5" name="Footer Placeholder 4"/>
          <p:cNvSpPr>
            <a:spLocks noGrp="1"/>
          </p:cNvSpPr>
          <p:nvPr>
            <p:ph type="ftr" sz="quarter" idx="11"/>
          </p:nvPr>
        </p:nvSpPr>
        <p:spPr/>
        <p:txBody>
          <a:bodyPr/>
          <a:lstStyle/>
          <a:p>
            <a:pPr>
              <a:defRPr/>
            </a:pPr>
            <a:r>
              <a:rPr lang="en-US"/>
              <a:t>Template B-curves</a:t>
            </a:r>
          </a:p>
        </p:txBody>
      </p:sp>
      <p:sp>
        <p:nvSpPr>
          <p:cNvPr id="6" name="Slide Number Placeholder 5"/>
          <p:cNvSpPr>
            <a:spLocks noGrp="1"/>
          </p:cNvSpPr>
          <p:nvPr>
            <p:ph type="sldNum" sz="quarter" idx="12"/>
          </p:nvPr>
        </p:nvSpPr>
        <p:spPr/>
        <p:txBody>
          <a:bodyPr/>
          <a:lstStyle/>
          <a:p>
            <a:pPr>
              <a:defRPr/>
            </a:pPr>
            <a:fld id="{E26FC7E3-9523-425D-BF8C-977CA79E3CCC}" type="slidenum">
              <a:rPr lang="en-US" smtClean="0"/>
              <a:pPr>
                <a:defRPr/>
              </a:pPr>
              <a:t>9</a:t>
            </a:fld>
            <a:endParaRPr lang="en-US"/>
          </a:p>
        </p:txBody>
      </p:sp>
    </p:spTree>
    <p:extLst>
      <p:ext uri="{BB962C8B-B14F-4D97-AF65-F5344CB8AC3E}">
        <p14:creationId xmlns:p14="http://schemas.microsoft.com/office/powerpoint/2010/main" val="1545035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p>
        </p:txBody>
      </p:sp>
      <p:pic>
        <p:nvPicPr>
          <p:cNvPr id="7" name="Picture 18" descr="wsuTLSigRvs-201.gif"/>
          <p:cNvPicPr>
            <a:picLocks noChangeAspect="1"/>
          </p:cNvPicPr>
          <p:nvPr userDrawn="1"/>
        </p:nvPicPr>
        <p:blipFill>
          <a:blip r:embed="rId2" cstate="print"/>
          <a:srcRect/>
          <a:stretch>
            <a:fillRect/>
          </a:stretch>
        </p:blipFill>
        <p:spPr bwMode="black">
          <a:xfrm>
            <a:off x="9245601" y="206376"/>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49" y="2422990"/>
            <a:ext cx="754808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6" y="3024652"/>
            <a:ext cx="7567628"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p>
        </p:txBody>
      </p:sp>
      <p:sp>
        <p:nvSpPr>
          <p:cNvPr id="9" name="Rectangle 7"/>
          <p:cNvSpPr>
            <a:spLocks noGrp="1" noChangeArrowheads="1"/>
          </p:cNvSpPr>
          <p:nvPr userDrawn="1">
            <p:ph type="ftr" sz="quarter" idx="11"/>
          </p:nvPr>
        </p:nvSpPr>
        <p:spPr>
          <a:xfrm>
            <a:off x="2097618" y="6464300"/>
            <a:ext cx="8602133" cy="393700"/>
          </a:xfrm>
        </p:spPr>
        <p:txBody>
          <a:bodyPr/>
          <a:lstStyle>
            <a:lvl1pPr>
              <a:defRPr/>
            </a:lvl1pPr>
          </a:lstStyle>
          <a:p>
            <a:pPr>
              <a:defRPr/>
            </a:pPr>
            <a:endParaRPr lang="en-US"/>
          </a:p>
        </p:txBody>
      </p:sp>
      <p:sp>
        <p:nvSpPr>
          <p:cNvPr id="10" name="Rectangle 8"/>
          <p:cNvSpPr>
            <a:spLocks noGrp="1" noChangeArrowheads="1"/>
          </p:cNvSpPr>
          <p:nvPr userDrawn="1">
            <p:ph type="sldNum" sz="quarter" idx="12"/>
          </p:nvPr>
        </p:nvSpPr>
        <p:spPr>
          <a:xfrm>
            <a:off x="10892368" y="6464300"/>
            <a:ext cx="1299633" cy="393700"/>
          </a:xfrm>
        </p:spPr>
        <p:txBody>
          <a:bodyPr/>
          <a:lstStyle>
            <a:lvl1pPr>
              <a:defRPr/>
            </a:lvl1pPr>
          </a:lstStyle>
          <a:p>
            <a:pPr>
              <a:defRPr/>
            </a:pPr>
            <a:fld id="{7BEBEE19-94F8-40C1-B52A-1C6D98107259}" type="slidenum">
              <a:rPr lang="en-US"/>
              <a:pPr>
                <a:defRPr/>
              </a:pPr>
              <a:t>‹#›</a:t>
            </a:fld>
            <a:endParaRPr lang="en-US"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Vertical Text Placeholder 2"/>
          <p:cNvSpPr>
            <a:spLocks noGrp="1"/>
          </p:cNvSpPr>
          <p:nvPr>
            <p:ph type="body" orient="vert" idx="1"/>
          </p:nvPr>
        </p:nvSpPr>
        <p:spPr>
          <a:xfrm>
            <a:off x="4997711" y="2667002"/>
            <a:ext cx="4832092"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pPr>
                <a:defRPr/>
              </a:pPr>
              <a:t>‹#›</a:t>
            </a:fld>
            <a:endParaRPr lang="en-US"/>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766364"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3850" y="1981200"/>
            <a:ext cx="2436052"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79127016"/>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034457"/>
            <a:ext cx="10972800" cy="383182"/>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6232A9-8B78-48BC-8EA0-6D9004A284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73251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4"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p>
        </p:txBody>
      </p:sp>
      <p:pic>
        <p:nvPicPr>
          <p:cNvPr id="7" name="Picture 18" descr="wsuTLSigRvs-201.gif"/>
          <p:cNvPicPr>
            <a:picLocks noChangeAspect="1"/>
          </p:cNvPicPr>
          <p:nvPr userDrawn="1"/>
        </p:nvPicPr>
        <p:blipFill>
          <a:blip r:embed="rId2" cstate="print"/>
          <a:srcRect/>
          <a:stretch>
            <a:fillRect/>
          </a:stretch>
        </p:blipFill>
        <p:spPr bwMode="black">
          <a:xfrm>
            <a:off x="9245602" y="206378"/>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50" y="2519940"/>
            <a:ext cx="7548081" cy="383182"/>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1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7" y="3024654"/>
            <a:ext cx="7567628" cy="346249"/>
          </a:xfrm>
        </p:spPr>
        <p:txBody>
          <a:bodyPr rIns="0" anchorCtr="0"/>
          <a:lstStyle>
            <a:lvl1pPr marL="0" indent="0" algn="l">
              <a:buFont typeface="Arial" pitchFamily="34" charset="0"/>
              <a:buNone/>
              <a:defRPr sz="165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p>
        </p:txBody>
      </p:sp>
      <p:sp>
        <p:nvSpPr>
          <p:cNvPr id="9" name="Rectangle 7"/>
          <p:cNvSpPr>
            <a:spLocks noGrp="1" noChangeArrowheads="1"/>
          </p:cNvSpPr>
          <p:nvPr userDrawn="1">
            <p:ph type="ftr" sz="quarter" idx="11"/>
          </p:nvPr>
        </p:nvSpPr>
        <p:spPr>
          <a:xfrm>
            <a:off x="2097619" y="6464300"/>
            <a:ext cx="8602133" cy="393700"/>
          </a:xfrm>
        </p:spPr>
        <p:txBody>
          <a:bodyPr/>
          <a:lstStyle>
            <a:lvl1pPr>
              <a:defRPr/>
            </a:lvl1pPr>
          </a:lstStyle>
          <a:p>
            <a:pPr>
              <a:defRPr/>
            </a:pPr>
            <a:endParaRPr lang="en-US"/>
          </a:p>
        </p:txBody>
      </p:sp>
      <p:sp>
        <p:nvSpPr>
          <p:cNvPr id="10" name="Rectangle 8"/>
          <p:cNvSpPr>
            <a:spLocks noGrp="1" noChangeArrowheads="1"/>
          </p:cNvSpPr>
          <p:nvPr userDrawn="1">
            <p:ph type="sldNum" sz="quarter" idx="12"/>
          </p:nvPr>
        </p:nvSpPr>
        <p:spPr>
          <a:xfrm>
            <a:off x="10892369" y="6464300"/>
            <a:ext cx="1299633" cy="393700"/>
          </a:xfrm>
        </p:spPr>
        <p:txBody>
          <a:bodyPr/>
          <a:lstStyle>
            <a:lvl1pPr>
              <a:defRPr/>
            </a:lvl1pPr>
          </a:lstStyle>
          <a:p>
            <a:pPr>
              <a:defRPr/>
            </a:pPr>
            <a:fld id="{7BEBEE19-94F8-40C1-B52A-1C6D98107259}" type="slidenum">
              <a:rPr lang="en-US"/>
              <a:pPr>
                <a:defRPr/>
              </a:pPr>
              <a:t>‹#›</a:t>
            </a:fld>
            <a:endParaRPr lang="en-US" dirty="0"/>
          </a:p>
        </p:txBody>
      </p:sp>
    </p:spTree>
    <p:extLst>
      <p:ext uri="{BB962C8B-B14F-4D97-AF65-F5344CB8AC3E}">
        <p14:creationId xmlns:p14="http://schemas.microsoft.com/office/powerpoint/2010/main" val="1004826460"/>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1000067"/>
            <a:ext cx="10363200" cy="383182"/>
          </a:xfrm>
        </p:spPr>
        <p:txBody>
          <a:bodyPr/>
          <a:lstStyle>
            <a:lvl1pPr>
              <a:defRPr sz="21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489254"/>
          </a:xfrm>
        </p:spPr>
        <p:txBody>
          <a:bodyPr/>
          <a:lstStyle>
            <a:lvl1pPr marL="258366" indent="-134541">
              <a:spcBef>
                <a:spcPts val="900"/>
              </a:spcBef>
              <a:buSzPct val="100000"/>
              <a:buFont typeface="Arial" pitchFamily="34" charset="0"/>
              <a:buChar char="•"/>
              <a:defRPr sz="1950" b="0"/>
            </a:lvl1pPr>
            <a:lvl2pPr marL="382191" indent="-123825">
              <a:spcBef>
                <a:spcPts val="300"/>
              </a:spcBef>
              <a:buSzPct val="75000"/>
              <a:buFont typeface="Wingdings" pitchFamily="2" charset="2"/>
              <a:buChar char="§"/>
              <a:defRPr sz="1800"/>
            </a:lvl2pPr>
            <a:lvl3pPr marL="516731" indent="-134541">
              <a:spcBef>
                <a:spcPts val="300"/>
              </a:spcBef>
              <a:buSzPct val="100000"/>
              <a:buFont typeface="Lucida Sans" pitchFamily="34" charset="0"/>
              <a:buChar char="–"/>
              <a:defRPr/>
            </a:lvl3pPr>
            <a:lvl4pPr marL="685800" indent="-123825">
              <a:spcBef>
                <a:spcPts val="300"/>
              </a:spcBef>
              <a:buSzPct val="100000"/>
              <a:buFont typeface="Arial" pitchFamily="34" charset="0"/>
              <a:buChar char="•"/>
              <a:defRPr lang="en-US" sz="1500" dirty="0" smtClean="0">
                <a:solidFill>
                  <a:schemeClr val="bg2"/>
                </a:solidFill>
                <a:latin typeface="Lucida Sans" pitchFamily="34" charset="0"/>
              </a:defRPr>
            </a:lvl4pPr>
            <a:lvl5pPr marL="809625" indent="-123825">
              <a:spcBef>
                <a:spcPts val="300"/>
              </a:spcBef>
              <a:buSzPct val="100000"/>
              <a:buFont typeface="Arial" pitchFamily="34" charset="0"/>
              <a:buChar char="•"/>
              <a:defRPr lang="en-US" sz="15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pPr>
                <a:defRPr/>
              </a:pPr>
              <a:t>‹#›</a:t>
            </a:fld>
            <a:endParaRPr lang="en-US"/>
          </a:p>
        </p:txBody>
      </p:sp>
    </p:spTree>
    <p:extLst>
      <p:ext uri="{BB962C8B-B14F-4D97-AF65-F5344CB8AC3E}">
        <p14:creationId xmlns:p14="http://schemas.microsoft.com/office/powerpoint/2010/main" val="1835069298"/>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9" y="6153153"/>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50" y="2393901"/>
            <a:ext cx="6986425" cy="392415"/>
          </a:xfrm>
        </p:spPr>
        <p:txBody>
          <a:bodyPr anchorCtr="0"/>
          <a:lstStyle>
            <a:lvl1pPr algn="l">
              <a:lnSpc>
                <a:spcPct val="100000"/>
              </a:lnSpc>
              <a:defRPr sz="195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50" y="2978478"/>
            <a:ext cx="6986425" cy="346249"/>
          </a:xfrm>
        </p:spPr>
        <p:txBody>
          <a:bodyPr rIns="0" anchorCtr="0"/>
          <a:lstStyle>
            <a:lvl1pPr marL="0" indent="0" algn="l">
              <a:buFontTx/>
              <a:buNone/>
              <a:defRPr sz="165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pPr>
                <a:defRPr/>
              </a:pPr>
              <a:t>‹#›</a:t>
            </a:fld>
            <a:endParaRPr lang="en-US"/>
          </a:p>
        </p:txBody>
      </p:sp>
    </p:spTree>
    <p:extLst>
      <p:ext uri="{BB962C8B-B14F-4D97-AF65-F5344CB8AC3E}">
        <p14:creationId xmlns:p14="http://schemas.microsoft.com/office/powerpoint/2010/main" val="4036347903"/>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1066543"/>
            <a:ext cx="7467600" cy="383182"/>
          </a:xfrm>
        </p:spPr>
        <p:txBody>
          <a:bodyPr/>
          <a:lstStyle/>
          <a:p>
            <a:r>
              <a:rPr lang="en-US" dirty="0"/>
              <a:t>Click to edit Master title style</a:t>
            </a:r>
          </a:p>
        </p:txBody>
      </p:sp>
      <p:sp>
        <p:nvSpPr>
          <p:cNvPr id="3" name="Content Placeholder 2"/>
          <p:cNvSpPr>
            <a:spLocks noGrp="1"/>
          </p:cNvSpPr>
          <p:nvPr>
            <p:ph sz="half" idx="1"/>
          </p:nvPr>
        </p:nvSpPr>
        <p:spPr>
          <a:xfrm>
            <a:off x="639583" y="1813811"/>
            <a:ext cx="5336428" cy="1434624"/>
          </a:xfrm>
        </p:spPr>
        <p:txBody>
          <a:bodyPr/>
          <a:lstStyle>
            <a:lvl1pPr>
              <a:buSzPct val="125000"/>
              <a:buFont typeface="Arial" pitchFamily="34" charset="0"/>
              <a:buChar char="•"/>
              <a:defRPr lang="en-US" sz="1950" b="0" dirty="0" smtClean="0">
                <a:solidFill>
                  <a:schemeClr val="bg2"/>
                </a:solidFill>
                <a:latin typeface="Lucida Sans" pitchFamily="34" charset="0"/>
                <a:ea typeface="+mn-ea"/>
                <a:cs typeface="+mn-cs"/>
              </a:defRPr>
            </a:lvl1pPr>
            <a:lvl2pPr>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434624"/>
          </a:xfrm>
        </p:spPr>
        <p:txBody>
          <a:bodyPr/>
          <a:lstStyle>
            <a:lvl1pPr>
              <a:buSzPct val="125000"/>
              <a:buFont typeface="Arial" pitchFamily="34" charset="0"/>
              <a:buChar char="•"/>
              <a:defRPr lang="en-US" sz="1950" b="0" dirty="0" smtClean="0">
                <a:solidFill>
                  <a:schemeClr val="bg2"/>
                </a:solidFill>
                <a:latin typeface="Lucida Sans" pitchFamily="34" charset="0"/>
                <a:ea typeface="+mn-ea"/>
                <a:cs typeface="+mn-cs"/>
              </a:defRPr>
            </a:lvl1pPr>
            <a:lvl2pPr>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pPr>
                <a:defRPr/>
              </a:pPr>
              <a:t>‹#›</a:t>
            </a:fld>
            <a:endParaRPr lang="en-US"/>
          </a:p>
        </p:txBody>
      </p:sp>
    </p:spTree>
    <p:extLst>
      <p:ext uri="{BB962C8B-B14F-4D97-AF65-F5344CB8AC3E}">
        <p14:creationId xmlns:p14="http://schemas.microsoft.com/office/powerpoint/2010/main" val="3292782992"/>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71590"/>
            <a:ext cx="10972800" cy="38318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996780"/>
            <a:ext cx="5386917"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1434624"/>
          </a:xfrm>
        </p:spPr>
        <p:txBody>
          <a:bodyPr/>
          <a:lstStyle>
            <a:lvl1pPr>
              <a:defRPr lang="en-US" sz="195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defRPr>
            </a:lvl2pPr>
            <a:lvl3pPr>
              <a:defRPr lang="en-US" sz="1650" dirty="0" smtClean="0">
                <a:solidFill>
                  <a:schemeClr val="bg2"/>
                </a:solidFill>
                <a:latin typeface="Lucida Sans" pitchFamily="34" charset="0"/>
              </a:defRPr>
            </a:lvl3pPr>
            <a:lvl4pPr>
              <a:defRPr lang="en-US" sz="1500" dirty="0">
                <a:solidFill>
                  <a:schemeClr val="bg2"/>
                </a:solidFill>
                <a:latin typeface="Lucida Sans" pitchFamily="34" charset="0"/>
              </a:defRPr>
            </a:lvl4pPr>
            <a:lvl5pPr>
              <a:defRPr lang="en-US" sz="1500" dirty="0">
                <a:solidFill>
                  <a:schemeClr val="bg2"/>
                </a:solidFill>
                <a:latin typeface="Lucida Sans"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996780"/>
            <a:ext cx="5389033"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1434624"/>
          </a:xfrm>
        </p:spPr>
        <p:txBody>
          <a:bodyPr/>
          <a:lstStyle>
            <a:lvl1pPr>
              <a:defRPr lang="en-US" sz="195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defRPr>
            </a:lvl2pPr>
            <a:lvl3pPr>
              <a:defRPr lang="en-US" sz="1650" dirty="0" smtClean="0">
                <a:solidFill>
                  <a:schemeClr val="bg2"/>
                </a:solidFill>
                <a:latin typeface="Lucida Sans" pitchFamily="34" charset="0"/>
              </a:defRPr>
            </a:lvl3pPr>
            <a:lvl4pPr>
              <a:defRPr lang="en-US" sz="1500" dirty="0">
                <a:solidFill>
                  <a:schemeClr val="bg2"/>
                </a:solidFill>
                <a:latin typeface="Lucida Sans" pitchFamily="34" charset="0"/>
              </a:defRPr>
            </a:lvl4pPr>
            <a:lvl5pPr>
              <a:defRPr lang="en-US" sz="1500" dirty="0">
                <a:solidFill>
                  <a:schemeClr val="bg2"/>
                </a:solidFill>
                <a:latin typeface="Lucida Sans"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pPr>
                <a:defRPr/>
              </a:pPr>
              <a:t>‹#›</a:t>
            </a:fld>
            <a:endParaRPr lang="en-US"/>
          </a:p>
        </p:txBody>
      </p:sp>
    </p:spTree>
    <p:extLst>
      <p:ext uri="{BB962C8B-B14F-4D97-AF65-F5344CB8AC3E}">
        <p14:creationId xmlns:p14="http://schemas.microsoft.com/office/powerpoint/2010/main" val="790727944"/>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2078151"/>
            <a:ext cx="7467600" cy="383182"/>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pPr>
                <a:defRPr/>
              </a:pPr>
              <a:t>‹#›</a:t>
            </a:fld>
            <a:endParaRPr lang="en-US"/>
          </a:p>
        </p:txBody>
      </p:sp>
    </p:spTree>
    <p:extLst>
      <p:ext uri="{BB962C8B-B14F-4D97-AF65-F5344CB8AC3E}">
        <p14:creationId xmlns:p14="http://schemas.microsoft.com/office/powerpoint/2010/main" val="3552338135"/>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pPr>
                <a:defRPr/>
              </a:pPr>
              <a:t>‹#›</a:t>
            </a:fld>
            <a:endParaRPr lang="en-US"/>
          </a:p>
        </p:txBody>
      </p:sp>
    </p:spTree>
    <p:extLst>
      <p:ext uri="{BB962C8B-B14F-4D97-AF65-F5344CB8AC3E}">
        <p14:creationId xmlns:p14="http://schemas.microsoft.com/office/powerpoint/2010/main" val="2062419178"/>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19302"/>
            <a:ext cx="4011084" cy="300082"/>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1"/>
            <a:ext cx="6815668" cy="1434624"/>
          </a:xfrm>
        </p:spPr>
        <p:txBody>
          <a:bodyPr/>
          <a:lstStyle>
            <a:lvl1pPr marL="123825" indent="-123825">
              <a:buSzPct val="125000"/>
              <a:buFont typeface="Arial" pitchFamily="34" charset="0"/>
              <a:buChar char="•"/>
              <a:defRPr lang="en-US" sz="1950" b="0" dirty="0" smtClean="0">
                <a:solidFill>
                  <a:schemeClr val="bg2"/>
                </a:solidFill>
                <a:latin typeface="Lucida Sans" pitchFamily="34" charset="0"/>
                <a:ea typeface="+mn-ea"/>
                <a:cs typeface="+mn-cs"/>
              </a:defRPr>
            </a:lvl1pPr>
            <a:lvl2pPr marL="382191" indent="-123825">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marL="731044" indent="-135731">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2"/>
            <a:ext cx="4011084"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pPr>
                <a:defRPr/>
              </a:pPr>
              <a:t>‹#›</a:t>
            </a:fld>
            <a:endParaRPr lang="en-US"/>
          </a:p>
        </p:txBody>
      </p:sp>
    </p:spTree>
    <p:extLst>
      <p:ext uri="{BB962C8B-B14F-4D97-AF65-F5344CB8AC3E}">
        <p14:creationId xmlns:p14="http://schemas.microsoft.com/office/powerpoint/2010/main" val="180034469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1348061"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5295" y="1981200"/>
            <a:ext cx="2774606"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pPr>
                <a:defRPr/>
              </a:pPr>
              <a:t>‹#›</a:t>
            </a:fld>
            <a:endParaRPr lang="en-US"/>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69850"/>
            <a:ext cx="7315200" cy="300082"/>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7"/>
            <a:ext cx="7315200" cy="461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41"/>
            <a:ext cx="7315200"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pPr>
                <a:defRPr/>
              </a:pPr>
              <a:t>‹#›</a:t>
            </a:fld>
            <a:endParaRPr lang="en-US"/>
          </a:p>
        </p:txBody>
      </p:sp>
    </p:spTree>
    <p:extLst>
      <p:ext uri="{BB962C8B-B14F-4D97-AF65-F5344CB8AC3E}">
        <p14:creationId xmlns:p14="http://schemas.microsoft.com/office/powerpoint/2010/main" val="3762557324"/>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2078151"/>
            <a:ext cx="7467600" cy="383182"/>
          </a:xfrm>
        </p:spPr>
        <p:txBody>
          <a:bodyPr/>
          <a:lstStyle/>
          <a:p>
            <a:r>
              <a:rPr lang="en-US"/>
              <a:t>Click to edit Master title style</a:t>
            </a:r>
          </a:p>
        </p:txBody>
      </p:sp>
      <p:sp>
        <p:nvSpPr>
          <p:cNvPr id="3" name="Vertical Text Placeholder 2"/>
          <p:cNvSpPr>
            <a:spLocks noGrp="1"/>
          </p:cNvSpPr>
          <p:nvPr>
            <p:ph type="body" orient="vert" idx="1"/>
          </p:nvPr>
        </p:nvSpPr>
        <p:spPr>
          <a:xfrm>
            <a:off x="7702682" y="2667002"/>
            <a:ext cx="2127121"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pPr>
                <a:defRPr/>
              </a:pPr>
              <a:t>‹#›</a:t>
            </a:fld>
            <a:endParaRPr lang="en-US"/>
          </a:p>
        </p:txBody>
      </p:sp>
    </p:spTree>
    <p:extLst>
      <p:ext uri="{BB962C8B-B14F-4D97-AF65-F5344CB8AC3E}">
        <p14:creationId xmlns:p14="http://schemas.microsoft.com/office/powerpoint/2010/main" val="2487842335"/>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766364"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3850" y="1981200"/>
            <a:ext cx="2436052"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pPr>
                <a:defRPr/>
              </a:pPr>
              <a:t>‹#›</a:t>
            </a:fld>
            <a:endParaRPr lang="en-US"/>
          </a:p>
        </p:txBody>
      </p:sp>
    </p:spTree>
    <p:extLst>
      <p:ext uri="{BB962C8B-B14F-4D97-AF65-F5344CB8AC3E}">
        <p14:creationId xmlns:p14="http://schemas.microsoft.com/office/powerpoint/2010/main" val="2978350648"/>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4"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pic>
        <p:nvPicPr>
          <p:cNvPr id="7" name="Picture 18" descr="wsuTLSigRvs-201.gif"/>
          <p:cNvPicPr>
            <a:picLocks noChangeAspect="1"/>
          </p:cNvPicPr>
          <p:nvPr userDrawn="1"/>
        </p:nvPicPr>
        <p:blipFill>
          <a:blip r:embed="rId2" cstate="print"/>
          <a:srcRect/>
          <a:stretch>
            <a:fillRect/>
          </a:stretch>
        </p:blipFill>
        <p:spPr bwMode="black">
          <a:xfrm>
            <a:off x="9245602" y="206378"/>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50" y="2519940"/>
            <a:ext cx="7548081" cy="383182"/>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1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7" y="3024654"/>
            <a:ext cx="7567628" cy="346249"/>
          </a:xfrm>
        </p:spPr>
        <p:txBody>
          <a:bodyPr rIns="0" anchorCtr="0"/>
          <a:lstStyle>
            <a:lvl1pPr marL="0" indent="0" algn="l">
              <a:buFont typeface="Arial" pitchFamily="34" charset="0"/>
              <a:buNone/>
              <a:defRPr sz="165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9"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9"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7318325"/>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1000067"/>
            <a:ext cx="10363200" cy="383182"/>
          </a:xfrm>
        </p:spPr>
        <p:txBody>
          <a:bodyPr/>
          <a:lstStyle>
            <a:lvl1pPr>
              <a:defRPr sz="21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489254"/>
          </a:xfrm>
        </p:spPr>
        <p:txBody>
          <a:bodyPr/>
          <a:lstStyle>
            <a:lvl1pPr marL="258366" indent="-134541">
              <a:spcBef>
                <a:spcPts val="900"/>
              </a:spcBef>
              <a:buSzPct val="100000"/>
              <a:buFont typeface="Arial" pitchFamily="34" charset="0"/>
              <a:buChar char="•"/>
              <a:defRPr sz="1950" b="0"/>
            </a:lvl1pPr>
            <a:lvl2pPr marL="382191" indent="-123825">
              <a:spcBef>
                <a:spcPts val="300"/>
              </a:spcBef>
              <a:buSzPct val="75000"/>
              <a:buFont typeface="Wingdings" pitchFamily="2" charset="2"/>
              <a:buChar char="§"/>
              <a:defRPr sz="1800"/>
            </a:lvl2pPr>
            <a:lvl3pPr marL="516731" indent="-134541">
              <a:spcBef>
                <a:spcPts val="300"/>
              </a:spcBef>
              <a:buSzPct val="100000"/>
              <a:buFont typeface="Lucida Sans" pitchFamily="34" charset="0"/>
              <a:buChar char="–"/>
              <a:defRPr/>
            </a:lvl3pPr>
            <a:lvl4pPr marL="685800" indent="-123825">
              <a:spcBef>
                <a:spcPts val="300"/>
              </a:spcBef>
              <a:buSzPct val="100000"/>
              <a:buFont typeface="Arial" pitchFamily="34" charset="0"/>
              <a:buChar char="•"/>
              <a:defRPr lang="en-US" sz="1500" dirty="0" smtClean="0">
                <a:solidFill>
                  <a:schemeClr val="bg2"/>
                </a:solidFill>
                <a:latin typeface="Lucida Sans" pitchFamily="34" charset="0"/>
              </a:defRPr>
            </a:lvl4pPr>
            <a:lvl5pPr marL="809625" indent="-123825">
              <a:spcBef>
                <a:spcPts val="300"/>
              </a:spcBef>
              <a:buSzPct val="100000"/>
              <a:buFont typeface="Arial" pitchFamily="34" charset="0"/>
              <a:buChar char="•"/>
              <a:defRPr lang="en-US" sz="15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347414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9" y="6153153"/>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50" y="2393901"/>
            <a:ext cx="6986425" cy="392415"/>
          </a:xfrm>
        </p:spPr>
        <p:txBody>
          <a:bodyPr anchorCtr="0"/>
          <a:lstStyle>
            <a:lvl1pPr algn="l">
              <a:lnSpc>
                <a:spcPct val="100000"/>
              </a:lnSpc>
              <a:defRPr sz="195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50" y="2978478"/>
            <a:ext cx="6986425" cy="346249"/>
          </a:xfrm>
        </p:spPr>
        <p:txBody>
          <a:bodyPr rIns="0" anchorCtr="0"/>
          <a:lstStyle>
            <a:lvl1pPr marL="0" indent="0" algn="l">
              <a:buFontTx/>
              <a:buNone/>
              <a:defRPr sz="165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39134809"/>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1066543"/>
            <a:ext cx="7467600" cy="383182"/>
          </a:xfrm>
        </p:spPr>
        <p:txBody>
          <a:bodyPr/>
          <a:lstStyle/>
          <a:p>
            <a:r>
              <a:rPr lang="en-US" dirty="0"/>
              <a:t>Click to edit Master title style</a:t>
            </a:r>
          </a:p>
        </p:txBody>
      </p:sp>
      <p:sp>
        <p:nvSpPr>
          <p:cNvPr id="3" name="Content Placeholder 2"/>
          <p:cNvSpPr>
            <a:spLocks noGrp="1"/>
          </p:cNvSpPr>
          <p:nvPr>
            <p:ph sz="half" idx="1"/>
          </p:nvPr>
        </p:nvSpPr>
        <p:spPr>
          <a:xfrm>
            <a:off x="639583" y="1813811"/>
            <a:ext cx="5336428" cy="1434624"/>
          </a:xfrm>
        </p:spPr>
        <p:txBody>
          <a:bodyPr/>
          <a:lstStyle>
            <a:lvl1pPr>
              <a:buSzPct val="125000"/>
              <a:buFont typeface="Arial" pitchFamily="34" charset="0"/>
              <a:buChar char="•"/>
              <a:defRPr lang="en-US" sz="1950" b="0" dirty="0" smtClean="0">
                <a:solidFill>
                  <a:schemeClr val="bg2"/>
                </a:solidFill>
                <a:latin typeface="Lucida Sans" pitchFamily="34" charset="0"/>
                <a:ea typeface="+mn-ea"/>
                <a:cs typeface="+mn-cs"/>
              </a:defRPr>
            </a:lvl1pPr>
            <a:lvl2pPr>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434624"/>
          </a:xfrm>
        </p:spPr>
        <p:txBody>
          <a:bodyPr/>
          <a:lstStyle>
            <a:lvl1pPr>
              <a:buSzPct val="125000"/>
              <a:buFont typeface="Arial" pitchFamily="34" charset="0"/>
              <a:buChar char="•"/>
              <a:defRPr lang="en-US" sz="1950" b="0" dirty="0" smtClean="0">
                <a:solidFill>
                  <a:schemeClr val="bg2"/>
                </a:solidFill>
                <a:latin typeface="Lucida Sans" pitchFamily="34" charset="0"/>
                <a:ea typeface="+mn-ea"/>
                <a:cs typeface="+mn-cs"/>
              </a:defRPr>
            </a:lvl1pPr>
            <a:lvl2pPr>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139380"/>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71590"/>
            <a:ext cx="10972800" cy="38318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996780"/>
            <a:ext cx="5386917"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1434624"/>
          </a:xfrm>
        </p:spPr>
        <p:txBody>
          <a:bodyPr/>
          <a:lstStyle>
            <a:lvl1pPr>
              <a:defRPr lang="en-US" sz="195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defRPr>
            </a:lvl2pPr>
            <a:lvl3pPr>
              <a:defRPr lang="en-US" sz="1650" dirty="0" smtClean="0">
                <a:solidFill>
                  <a:schemeClr val="bg2"/>
                </a:solidFill>
                <a:latin typeface="Lucida Sans" pitchFamily="34" charset="0"/>
              </a:defRPr>
            </a:lvl3pPr>
            <a:lvl4pPr>
              <a:defRPr lang="en-US" sz="1500" dirty="0">
                <a:solidFill>
                  <a:schemeClr val="bg2"/>
                </a:solidFill>
                <a:latin typeface="Lucida Sans" pitchFamily="34" charset="0"/>
              </a:defRPr>
            </a:lvl4pPr>
            <a:lvl5pPr>
              <a:defRPr lang="en-US" sz="1500" dirty="0">
                <a:solidFill>
                  <a:schemeClr val="bg2"/>
                </a:solidFill>
                <a:latin typeface="Lucida Sans"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996780"/>
            <a:ext cx="5389033"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1434624"/>
          </a:xfrm>
        </p:spPr>
        <p:txBody>
          <a:bodyPr/>
          <a:lstStyle>
            <a:lvl1pPr>
              <a:defRPr lang="en-US" sz="195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defRPr>
            </a:lvl2pPr>
            <a:lvl3pPr>
              <a:defRPr lang="en-US" sz="1650" dirty="0" smtClean="0">
                <a:solidFill>
                  <a:schemeClr val="bg2"/>
                </a:solidFill>
                <a:latin typeface="Lucida Sans" pitchFamily="34" charset="0"/>
              </a:defRPr>
            </a:lvl3pPr>
            <a:lvl4pPr>
              <a:defRPr lang="en-US" sz="1500" dirty="0">
                <a:solidFill>
                  <a:schemeClr val="bg2"/>
                </a:solidFill>
                <a:latin typeface="Lucida Sans" pitchFamily="34" charset="0"/>
              </a:defRPr>
            </a:lvl4pPr>
            <a:lvl5pPr>
              <a:defRPr lang="en-US" sz="1500" dirty="0">
                <a:solidFill>
                  <a:schemeClr val="bg2"/>
                </a:solidFill>
                <a:latin typeface="Lucida Sans"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82964391"/>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2078151"/>
            <a:ext cx="7467600" cy="383182"/>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927903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0672737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pic>
        <p:nvPicPr>
          <p:cNvPr id="7" name="Picture 18" descr="wsuTLSigRvs-201.gif"/>
          <p:cNvPicPr>
            <a:picLocks noChangeAspect="1"/>
          </p:cNvPicPr>
          <p:nvPr userDrawn="1"/>
        </p:nvPicPr>
        <p:blipFill>
          <a:blip r:embed="rId2" cstate="print"/>
          <a:srcRect/>
          <a:stretch>
            <a:fillRect/>
          </a:stretch>
        </p:blipFill>
        <p:spPr bwMode="black">
          <a:xfrm>
            <a:off x="9245601" y="206376"/>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49" y="2422990"/>
            <a:ext cx="754808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6" y="3024652"/>
            <a:ext cx="7567628"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8"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8"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26491389"/>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19302"/>
            <a:ext cx="4011084" cy="300082"/>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1"/>
            <a:ext cx="6815668" cy="1434624"/>
          </a:xfrm>
        </p:spPr>
        <p:txBody>
          <a:bodyPr/>
          <a:lstStyle>
            <a:lvl1pPr marL="123825" indent="-123825">
              <a:buSzPct val="125000"/>
              <a:buFont typeface="Arial" pitchFamily="34" charset="0"/>
              <a:buChar char="•"/>
              <a:defRPr lang="en-US" sz="1950" b="0" dirty="0" smtClean="0">
                <a:solidFill>
                  <a:schemeClr val="bg2"/>
                </a:solidFill>
                <a:latin typeface="Lucida Sans" pitchFamily="34" charset="0"/>
                <a:ea typeface="+mn-ea"/>
                <a:cs typeface="+mn-cs"/>
              </a:defRPr>
            </a:lvl1pPr>
            <a:lvl2pPr marL="382191" indent="-123825">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marL="731044" indent="-135731">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2"/>
            <a:ext cx="4011084"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7895486"/>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69850"/>
            <a:ext cx="7315200" cy="300082"/>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7"/>
            <a:ext cx="7315200" cy="461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41"/>
            <a:ext cx="7315200"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4975702"/>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2078151"/>
            <a:ext cx="7467600" cy="383182"/>
          </a:xfrm>
        </p:spPr>
        <p:txBody>
          <a:bodyPr/>
          <a:lstStyle/>
          <a:p>
            <a:r>
              <a:rPr lang="en-US"/>
              <a:t>Click to edit Master title style</a:t>
            </a:r>
          </a:p>
        </p:txBody>
      </p:sp>
      <p:sp>
        <p:nvSpPr>
          <p:cNvPr id="3" name="Vertical Text Placeholder 2"/>
          <p:cNvSpPr>
            <a:spLocks noGrp="1"/>
          </p:cNvSpPr>
          <p:nvPr>
            <p:ph type="body" orient="vert" idx="1"/>
          </p:nvPr>
        </p:nvSpPr>
        <p:spPr>
          <a:xfrm>
            <a:off x="7702682" y="2667002"/>
            <a:ext cx="2127121"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6850642"/>
      </p:ext>
    </p:extLst>
  </p:cSld>
  <p:clrMapOvr>
    <a:masterClrMapping/>
  </p:clrMapOv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766364"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3850" y="1981200"/>
            <a:ext cx="2436052"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4595064"/>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1034457"/>
            <a:ext cx="10972800" cy="383182"/>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14346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6232A9-8B78-48BC-8EA0-6D9004A284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980097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33008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364750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904265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432154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8752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903117"/>
            <a:ext cx="10363200" cy="480131"/>
          </a:xfrm>
        </p:spPr>
        <p:txBody>
          <a:bodyPr/>
          <a:lstStyle>
            <a:lvl1pPr>
              <a:defRPr sz="28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987782"/>
      </p:ext>
    </p:extLst>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449198"/>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84034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12194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0122330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668679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371F8E0-AFA3-427D-AF78-540BC2F3B25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961046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DFF8BA-45ED-4F4D-A9E4-3CA2B8244EC8}"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272307716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F8BA-45ED-4F4D-A9E4-3CA2B8244EC8}"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19392734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DFF8BA-45ED-4F4D-A9E4-3CA2B8244EC8}"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310252262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DFF8BA-45ED-4F4D-A9E4-3CA2B8244EC8}"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3514233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8" y="6153151"/>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49" y="2293871"/>
            <a:ext cx="6986425"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49" y="2978476"/>
            <a:ext cx="6986425"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3760033"/>
      </p:ext>
    </p:extLst>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DFF8BA-45ED-4F4D-A9E4-3CA2B8244EC8}" type="datetimeFigureOut">
              <a:rPr lang="en-US" smtClean="0"/>
              <a:t>5/1/2019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321110398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DFF8BA-45ED-4F4D-A9E4-3CA2B8244EC8}" type="datetimeFigureOut">
              <a:rPr lang="en-US" smtClean="0"/>
              <a:t>5/1/2019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28250875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DFF8BA-45ED-4F4D-A9E4-3CA2B8244EC8}" type="datetimeFigureOut">
              <a:rPr lang="en-US" smtClean="0"/>
              <a:t>5/1/2019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284623153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FF8BA-45ED-4F4D-A9E4-3CA2B8244EC8}"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345012802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DFF8BA-45ED-4F4D-A9E4-3CA2B8244EC8}" type="datetimeFigureOut">
              <a:rPr lang="en-US" smtClean="0"/>
              <a:t>5/1/2019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234219019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F8BA-45ED-4F4D-A9E4-3CA2B8244EC8}"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22147043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DFF8BA-45ED-4F4D-A9E4-3CA2B8244EC8}" type="datetimeFigureOut">
              <a:rPr lang="en-US" smtClean="0"/>
              <a:t>5/1/2019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916760-013E-4904-BEA2-384072D71D2F}" type="slidenum">
              <a:rPr lang="en-US" smtClean="0"/>
              <a:t>‹#›</a:t>
            </a:fld>
            <a:endParaRPr lang="en-US"/>
          </a:p>
        </p:txBody>
      </p:sp>
    </p:spTree>
    <p:extLst>
      <p:ext uri="{BB962C8B-B14F-4D97-AF65-F5344CB8AC3E}">
        <p14:creationId xmlns:p14="http://schemas.microsoft.com/office/powerpoint/2010/main" val="424616167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bwMode="black">
          <a:xfrm>
            <a:off x="4287749" y="2422990"/>
            <a:ext cx="754808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6" y="3024652"/>
            <a:ext cx="7567628"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8"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8"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628503136"/>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903117"/>
            <a:ext cx="10363200" cy="480131"/>
          </a:xfrm>
        </p:spPr>
        <p:txBody>
          <a:bodyPr/>
          <a:lstStyle>
            <a:lvl1pPr>
              <a:defRPr sz="28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3628948"/>
      </p:ext>
    </p:extLst>
  </p:cSld>
  <p:clrMapOvr>
    <a:masterClrMapping/>
  </p:clrMapOv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8" y="6153151"/>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49" y="2293871"/>
            <a:ext cx="6986425"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49" y="2978476"/>
            <a:ext cx="6986425"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53530664"/>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969593"/>
            <a:ext cx="7467600" cy="480131"/>
          </a:xfrm>
        </p:spPr>
        <p:txBody>
          <a:bodyPr/>
          <a:lstStyle/>
          <a:p>
            <a:r>
              <a:rPr lang="en-US" dirty="0"/>
              <a:t>Click to edit Master title style</a:t>
            </a:r>
          </a:p>
        </p:txBody>
      </p:sp>
      <p:sp>
        <p:nvSpPr>
          <p:cNvPr id="3" name="Content Placeholder 2"/>
          <p:cNvSpPr>
            <a:spLocks noGrp="1"/>
          </p:cNvSpPr>
          <p:nvPr>
            <p:ph sz="half" idx="1"/>
          </p:nvPr>
        </p:nvSpPr>
        <p:spPr>
          <a:xfrm>
            <a:off x="639582" y="1813811"/>
            <a:ext cx="5336428"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0403501"/>
      </p:ext>
    </p:extLst>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969593"/>
            <a:ext cx="7467600" cy="480131"/>
          </a:xfrm>
        </p:spPr>
        <p:txBody>
          <a:bodyPr/>
          <a:lstStyle/>
          <a:p>
            <a:r>
              <a:rPr lang="en-US" dirty="0"/>
              <a:t>Click to edit Master title style</a:t>
            </a:r>
          </a:p>
        </p:txBody>
      </p:sp>
      <p:sp>
        <p:nvSpPr>
          <p:cNvPr id="3" name="Content Placeholder 2"/>
          <p:cNvSpPr>
            <a:spLocks noGrp="1"/>
          </p:cNvSpPr>
          <p:nvPr>
            <p:ph sz="half" idx="1"/>
          </p:nvPr>
        </p:nvSpPr>
        <p:spPr>
          <a:xfrm>
            <a:off x="639582" y="1813811"/>
            <a:ext cx="5336428"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84276919"/>
      </p:ext>
    </p:extLst>
  </p:cSld>
  <p:clrMapOvr>
    <a:masterClrMapping/>
  </p:clrMapOv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801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904446"/>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904446"/>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8678618"/>
      </p:ext>
    </p:extLst>
  </p:cSld>
  <p:clrMapOvr>
    <a:masterClrMapping/>
  </p:clrMapOv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62519091"/>
      </p:ext>
    </p:extLst>
  </p:cSld>
  <p:clrMapOvr>
    <a:masterClrMapping/>
  </p:clrMapOv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32826009"/>
      </p:ext>
    </p:extLst>
  </p:cSld>
  <p:clrMapOvr>
    <a:masterClrMapping/>
  </p:clrMapOv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8" cy="188205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75240249"/>
      </p:ext>
    </p:extLst>
  </p:cSld>
  <p:clrMapOvr>
    <a:masterClrMapping/>
  </p:clrMapOv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069061"/>
      </p:ext>
    </p:extLst>
  </p:cSld>
  <p:clrMapOvr>
    <a:masterClrMapping/>
  </p:clrMapOv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Vertical Text Placeholder 2"/>
          <p:cNvSpPr>
            <a:spLocks noGrp="1"/>
          </p:cNvSpPr>
          <p:nvPr>
            <p:ph type="body" orient="vert" idx="1"/>
          </p:nvPr>
        </p:nvSpPr>
        <p:spPr>
          <a:xfrm>
            <a:off x="4997711" y="2667002"/>
            <a:ext cx="4832092"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2755483"/>
      </p:ext>
    </p:extLst>
  </p:cSld>
  <p:clrMapOvr>
    <a:masterClrMapping/>
  </p:clrMapOv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1348061"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5295" y="1981200"/>
            <a:ext cx="2774606"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4545803"/>
      </p:ext>
    </p:extLst>
  </p:cSld>
  <p:clrMapOvr>
    <a:masterClrMapping/>
  </p:clrMapOv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937507"/>
            <a:ext cx="10972800" cy="480131"/>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6232A9-8B78-48BC-8EA0-6D9004A284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56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801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904446"/>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904446"/>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399747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4906571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3933624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8" cy="188205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3486653"/>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903117"/>
            <a:ext cx="10363200" cy="480131"/>
          </a:xfrm>
        </p:spPr>
        <p:txBody>
          <a:bodyPr/>
          <a:lstStyle>
            <a:lvl1pPr>
              <a:defRPr sz="28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7889249"/>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Vertical Text Placeholder 2"/>
          <p:cNvSpPr>
            <a:spLocks noGrp="1"/>
          </p:cNvSpPr>
          <p:nvPr>
            <p:ph type="body" orient="vert" idx="1"/>
          </p:nvPr>
        </p:nvSpPr>
        <p:spPr>
          <a:xfrm>
            <a:off x="4997711" y="2667002"/>
            <a:ext cx="4832092"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040790"/>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1348061"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5295" y="1981200"/>
            <a:ext cx="2774606"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57830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937507"/>
            <a:ext cx="10972800" cy="480131"/>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18820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D6232A9-8B78-48BC-8EA0-6D9004A284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901708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38594613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21323688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3185689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5796651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7165017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2600652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8" y="6153151"/>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49" y="2293871"/>
            <a:ext cx="6986425"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49" y="2978476"/>
            <a:ext cx="6986425"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pPr>
                <a:defRPr/>
              </a:pPr>
              <a:t>‹#›</a:t>
            </a:fld>
            <a:endParaRPr 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8469439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10348183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1442887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21257805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3804E3-5C4D-4C86-A852-99C47DDA09F4}" type="slidenum">
              <a:rPr lang="en-US" smtClean="0"/>
              <a:t>‹#›</a:t>
            </a:fld>
            <a:endParaRPr lang="en-US"/>
          </a:p>
        </p:txBody>
      </p:sp>
    </p:spTree>
    <p:extLst>
      <p:ext uri="{BB962C8B-B14F-4D97-AF65-F5344CB8AC3E}">
        <p14:creationId xmlns:p14="http://schemas.microsoft.com/office/powerpoint/2010/main" val="33764533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pic>
        <p:nvPicPr>
          <p:cNvPr id="7" name="Picture 18" descr="wsuTLSigRvs-201.gif"/>
          <p:cNvPicPr>
            <a:picLocks noChangeAspect="1"/>
          </p:cNvPicPr>
          <p:nvPr userDrawn="1"/>
        </p:nvPicPr>
        <p:blipFill>
          <a:blip r:embed="rId2" cstate="print"/>
          <a:srcRect/>
          <a:stretch>
            <a:fillRect/>
          </a:stretch>
        </p:blipFill>
        <p:spPr bwMode="black">
          <a:xfrm>
            <a:off x="9245601" y="206376"/>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49" y="2422990"/>
            <a:ext cx="754808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6" y="3024652"/>
            <a:ext cx="7567628"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8"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8"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12870417"/>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903117"/>
            <a:ext cx="10363200" cy="480131"/>
          </a:xfrm>
        </p:spPr>
        <p:txBody>
          <a:bodyPr/>
          <a:lstStyle>
            <a:lvl1pPr>
              <a:defRPr sz="28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486091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8" y="6153151"/>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49" y="2293871"/>
            <a:ext cx="6986425"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49" y="2978476"/>
            <a:ext cx="6986425"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5002207"/>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969593"/>
            <a:ext cx="7467600" cy="480131"/>
          </a:xfrm>
        </p:spPr>
        <p:txBody>
          <a:bodyPr/>
          <a:lstStyle/>
          <a:p>
            <a:r>
              <a:rPr lang="en-US" dirty="0"/>
              <a:t>Click to edit Master title style</a:t>
            </a:r>
          </a:p>
        </p:txBody>
      </p:sp>
      <p:sp>
        <p:nvSpPr>
          <p:cNvPr id="3" name="Content Placeholder 2"/>
          <p:cNvSpPr>
            <a:spLocks noGrp="1"/>
          </p:cNvSpPr>
          <p:nvPr>
            <p:ph sz="half" idx="1"/>
          </p:nvPr>
        </p:nvSpPr>
        <p:spPr>
          <a:xfrm>
            <a:off x="639582" y="1813811"/>
            <a:ext cx="5336428"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4363129"/>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801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904446"/>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904446"/>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180721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969593"/>
            <a:ext cx="7467600" cy="480131"/>
          </a:xfrm>
        </p:spPr>
        <p:txBody>
          <a:bodyPr/>
          <a:lstStyle/>
          <a:p>
            <a:r>
              <a:rPr lang="en-US" dirty="0"/>
              <a:t>Click to edit Master title style</a:t>
            </a:r>
          </a:p>
        </p:txBody>
      </p:sp>
      <p:sp>
        <p:nvSpPr>
          <p:cNvPr id="3" name="Content Placeholder 2"/>
          <p:cNvSpPr>
            <a:spLocks noGrp="1"/>
          </p:cNvSpPr>
          <p:nvPr>
            <p:ph sz="half" idx="1"/>
          </p:nvPr>
        </p:nvSpPr>
        <p:spPr>
          <a:xfrm>
            <a:off x="639582" y="1813811"/>
            <a:ext cx="5336428"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pPr>
                <a:defRPr/>
              </a:pPr>
              <a:t>‹#›</a:t>
            </a:fld>
            <a:endParaRPr 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091749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87017941"/>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8" cy="188205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5929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8581265"/>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Vertical Text Placeholder 2"/>
          <p:cNvSpPr>
            <a:spLocks noGrp="1"/>
          </p:cNvSpPr>
          <p:nvPr>
            <p:ph type="body" orient="vert" idx="1"/>
          </p:nvPr>
        </p:nvSpPr>
        <p:spPr>
          <a:xfrm>
            <a:off x="4997711" y="2667002"/>
            <a:ext cx="4832092"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002596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1348061"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5295" y="1981200"/>
            <a:ext cx="2774606"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8887394"/>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189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0408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58858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450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801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904446"/>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904446"/>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pPr>
                <a:defRPr/>
              </a:pPr>
              <a:t>‹#›</a:t>
            </a:fld>
            <a:endParaRPr lang="en-US"/>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68370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96820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24374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5088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9523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629161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11347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pic>
        <p:nvPicPr>
          <p:cNvPr id="7" name="Picture 18" descr="wsuTLSigRvs-201.gif"/>
          <p:cNvPicPr>
            <a:picLocks noChangeAspect="1"/>
          </p:cNvPicPr>
          <p:nvPr userDrawn="1"/>
        </p:nvPicPr>
        <p:blipFill>
          <a:blip r:embed="rId2" cstate="print"/>
          <a:srcRect/>
          <a:stretch>
            <a:fillRect/>
          </a:stretch>
        </p:blipFill>
        <p:spPr bwMode="black">
          <a:xfrm>
            <a:off x="9245601" y="206376"/>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49" y="2422990"/>
            <a:ext cx="754808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6" y="3024652"/>
            <a:ext cx="7567628"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8"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8"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34676598"/>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903117"/>
            <a:ext cx="10363200" cy="480131"/>
          </a:xfrm>
        </p:spPr>
        <p:txBody>
          <a:bodyPr/>
          <a:lstStyle>
            <a:lvl1pPr>
              <a:defRPr sz="28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8409045"/>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8" y="6153151"/>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49" y="2293871"/>
            <a:ext cx="6986425"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49" y="2978476"/>
            <a:ext cx="6986425"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6833456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pPr>
                <a:defRPr/>
              </a:pPr>
              <a:t>‹#›</a:t>
            </a:fld>
            <a:endParaRPr lang="en-US"/>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969593"/>
            <a:ext cx="7467600" cy="480131"/>
          </a:xfrm>
        </p:spPr>
        <p:txBody>
          <a:bodyPr/>
          <a:lstStyle/>
          <a:p>
            <a:r>
              <a:rPr lang="en-US" dirty="0"/>
              <a:t>Click to edit Master title style</a:t>
            </a:r>
          </a:p>
        </p:txBody>
      </p:sp>
      <p:sp>
        <p:nvSpPr>
          <p:cNvPr id="3" name="Content Placeholder 2"/>
          <p:cNvSpPr>
            <a:spLocks noGrp="1"/>
          </p:cNvSpPr>
          <p:nvPr>
            <p:ph sz="half" idx="1"/>
          </p:nvPr>
        </p:nvSpPr>
        <p:spPr>
          <a:xfrm>
            <a:off x="639582" y="1813811"/>
            <a:ext cx="5336428"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65714"/>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801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904446"/>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904446"/>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009415"/>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08659319"/>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417023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8" cy="188205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75402082"/>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0842862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Vertical Text Placeholder 2"/>
          <p:cNvSpPr>
            <a:spLocks noGrp="1"/>
          </p:cNvSpPr>
          <p:nvPr>
            <p:ph type="body" orient="vert" idx="1"/>
          </p:nvPr>
        </p:nvSpPr>
        <p:spPr>
          <a:xfrm>
            <a:off x="4997711" y="2667002"/>
            <a:ext cx="4832092"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9497888"/>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1348061"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5295" y="1981200"/>
            <a:ext cx="2774606"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0345852"/>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pic>
        <p:nvPicPr>
          <p:cNvPr id="7" name="Picture 18" descr="wsuTLSigRvs-201.gif"/>
          <p:cNvPicPr>
            <a:picLocks noChangeAspect="1"/>
          </p:cNvPicPr>
          <p:nvPr userDrawn="1"/>
        </p:nvPicPr>
        <p:blipFill>
          <a:blip r:embed="rId2" cstate="print"/>
          <a:srcRect/>
          <a:stretch>
            <a:fillRect/>
          </a:stretch>
        </p:blipFill>
        <p:spPr bwMode="black">
          <a:xfrm>
            <a:off x="9245601" y="206376"/>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49" y="2422990"/>
            <a:ext cx="754808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6" y="3024652"/>
            <a:ext cx="7567628"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8"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8"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3920497"/>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903117"/>
            <a:ext cx="10363200" cy="480131"/>
          </a:xfrm>
        </p:spPr>
        <p:txBody>
          <a:bodyPr/>
          <a:lstStyle>
            <a:lvl1pPr>
              <a:defRPr sz="28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3048247"/>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pPr>
                <a:defRPr/>
              </a:pPr>
              <a:t>‹#›</a:t>
            </a:fld>
            <a:endParaRPr lang="en-US"/>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8" y="6153151"/>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49" y="2293871"/>
            <a:ext cx="6986425"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49" y="2978476"/>
            <a:ext cx="6986425"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66019353"/>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969593"/>
            <a:ext cx="7467600" cy="480131"/>
          </a:xfrm>
        </p:spPr>
        <p:txBody>
          <a:bodyPr/>
          <a:lstStyle/>
          <a:p>
            <a:r>
              <a:rPr lang="en-US" dirty="0"/>
              <a:t>Click to edit Master title style</a:t>
            </a:r>
          </a:p>
        </p:txBody>
      </p:sp>
      <p:sp>
        <p:nvSpPr>
          <p:cNvPr id="3" name="Content Placeholder 2"/>
          <p:cNvSpPr>
            <a:spLocks noGrp="1"/>
          </p:cNvSpPr>
          <p:nvPr>
            <p:ph sz="half" idx="1"/>
          </p:nvPr>
        </p:nvSpPr>
        <p:spPr>
          <a:xfrm>
            <a:off x="639582" y="1813811"/>
            <a:ext cx="5336428"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6101559"/>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801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904446"/>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904446"/>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89017217"/>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9565633"/>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06465834"/>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8" cy="188205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9037208"/>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5160100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Vertical Text Placeholder 2"/>
          <p:cNvSpPr>
            <a:spLocks noGrp="1"/>
          </p:cNvSpPr>
          <p:nvPr>
            <p:ph type="body" orient="vert" idx="1"/>
          </p:nvPr>
        </p:nvSpPr>
        <p:spPr>
          <a:xfrm>
            <a:off x="4997711" y="2667002"/>
            <a:ext cx="4832092"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647328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1348061"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5295" y="1981200"/>
            <a:ext cx="2774606"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4731840"/>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pic>
        <p:nvPicPr>
          <p:cNvPr id="7" name="Picture 18" descr="wsuTLSigRvs-201.gif"/>
          <p:cNvPicPr>
            <a:picLocks noChangeAspect="1"/>
          </p:cNvPicPr>
          <p:nvPr userDrawn="1"/>
        </p:nvPicPr>
        <p:blipFill>
          <a:blip r:embed="rId2" cstate="print"/>
          <a:srcRect/>
          <a:stretch>
            <a:fillRect/>
          </a:stretch>
        </p:blipFill>
        <p:spPr bwMode="black">
          <a:xfrm>
            <a:off x="9245601" y="206376"/>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49" y="2422990"/>
            <a:ext cx="7548081" cy="480131"/>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6" y="3024652"/>
            <a:ext cx="7567628" cy="430887"/>
          </a:xfrm>
        </p:spPr>
        <p:txBody>
          <a:bodyPr rIns="0" anchorCtr="0"/>
          <a:lstStyle>
            <a:lvl1pPr marL="0" indent="0" algn="l">
              <a:buFont typeface="Arial" pitchFamily="34" charset="0"/>
              <a:buNone/>
              <a:defRPr sz="220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8"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8"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8889123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8" cy="188205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pPr>
                <a:defRPr/>
              </a:pPr>
              <a:t>‹#›</a:t>
            </a:fld>
            <a:endParaRPr lang="en-US"/>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903117"/>
            <a:ext cx="10363200" cy="480131"/>
          </a:xfrm>
        </p:spPr>
        <p:txBody>
          <a:bodyPr/>
          <a:lstStyle>
            <a:lvl1pPr>
              <a:defRPr sz="28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2749350"/>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8" y="6153151"/>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49" y="2293871"/>
            <a:ext cx="6986425" cy="492443"/>
          </a:xfrm>
        </p:spPr>
        <p:txBody>
          <a:bodyPr anchorCtr="0"/>
          <a:lstStyle>
            <a:lvl1pPr algn="l">
              <a:lnSpc>
                <a:spcPct val="100000"/>
              </a:lnSpc>
              <a:defRPr sz="260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49" y="2978476"/>
            <a:ext cx="6986425" cy="430887"/>
          </a:xfrm>
        </p:spPr>
        <p:txBody>
          <a:bodyPr rIns="0" anchorCtr="0"/>
          <a:lstStyle>
            <a:lvl1pPr marL="0" indent="0" algn="l">
              <a:buFontTx/>
              <a:buNone/>
              <a:defRPr sz="220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561591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969593"/>
            <a:ext cx="7467600" cy="480131"/>
          </a:xfrm>
        </p:spPr>
        <p:txBody>
          <a:bodyPr/>
          <a:lstStyle/>
          <a:p>
            <a:r>
              <a:rPr lang="en-US" dirty="0"/>
              <a:t>Click to edit Master title style</a:t>
            </a:r>
          </a:p>
        </p:txBody>
      </p:sp>
      <p:sp>
        <p:nvSpPr>
          <p:cNvPr id="3" name="Content Placeholder 2"/>
          <p:cNvSpPr>
            <a:spLocks noGrp="1"/>
          </p:cNvSpPr>
          <p:nvPr>
            <p:ph sz="half" idx="1"/>
          </p:nvPr>
        </p:nvSpPr>
        <p:spPr>
          <a:xfrm>
            <a:off x="639582" y="1813811"/>
            <a:ext cx="5336428"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882054"/>
          </a:xfrm>
        </p:spPr>
        <p:txBody>
          <a:bodyPr/>
          <a:lstStyle>
            <a:lvl1pPr>
              <a:buSzPct val="125000"/>
              <a:buFont typeface="Arial" pitchFamily="34" charset="0"/>
              <a:buChar char="•"/>
              <a:defRPr lang="en-US" sz="2600" b="0" dirty="0" smtClean="0">
                <a:solidFill>
                  <a:schemeClr val="bg2"/>
                </a:solidFill>
                <a:latin typeface="Lucida Sans" pitchFamily="34" charset="0"/>
                <a:ea typeface="+mn-ea"/>
                <a:cs typeface="+mn-cs"/>
              </a:defRPr>
            </a:lvl1pPr>
            <a:lvl2pPr>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4674698"/>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40"/>
            <a:ext cx="10972800" cy="480131"/>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904446"/>
            <a:ext cx="5386917"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9" y="1904446"/>
            <a:ext cx="5389033" cy="46166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1882054"/>
          </a:xfrm>
        </p:spPr>
        <p:txBody>
          <a:bodyPr/>
          <a:lstStyle>
            <a:lvl1pPr>
              <a:defRPr lang="en-US" sz="2600" b="0" dirty="0" smtClean="0">
                <a:solidFill>
                  <a:schemeClr val="bg2"/>
                </a:solidFill>
                <a:latin typeface="Lucida Sans" pitchFamily="34" charset="0"/>
                <a:ea typeface="+mn-ea"/>
                <a:cs typeface="+mn-cs"/>
              </a:defRPr>
            </a:lvl1pPr>
            <a:lvl2pPr>
              <a:defRPr lang="en-US" sz="2400" dirty="0" smtClean="0">
                <a:solidFill>
                  <a:schemeClr val="bg2"/>
                </a:solidFill>
                <a:latin typeface="Lucida Sans" pitchFamily="34" charset="0"/>
              </a:defRPr>
            </a:lvl2pPr>
            <a:lvl3pPr>
              <a:defRPr lang="en-US" sz="2200" dirty="0" smtClean="0">
                <a:solidFill>
                  <a:schemeClr val="bg2"/>
                </a:solidFill>
                <a:latin typeface="Lucida Sans" pitchFamily="34" charset="0"/>
              </a:defRPr>
            </a:lvl3pPr>
            <a:lvl4pPr>
              <a:defRPr lang="en-US" sz="2000" dirty="0">
                <a:solidFill>
                  <a:schemeClr val="bg2"/>
                </a:solidFill>
                <a:latin typeface="Lucida Sans" pitchFamily="34" charset="0"/>
              </a:defRPr>
            </a:lvl4pPr>
            <a:lvl5pPr>
              <a:defRPr lang="en-US" sz="2000" dirty="0">
                <a:solidFill>
                  <a:schemeClr val="bg2"/>
                </a:solidFill>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7225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1640019"/>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48347995"/>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1"/>
            <a:ext cx="4011084" cy="646331"/>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1"/>
            <a:ext cx="6815668" cy="1882054"/>
          </a:xfrm>
        </p:spPr>
        <p:txBody>
          <a:bodyPr/>
          <a:lstStyle>
            <a:lvl1pPr marL="165100" indent="-165100">
              <a:buSzPct val="125000"/>
              <a:buFont typeface="Arial" pitchFamily="34" charset="0"/>
              <a:buChar char="•"/>
              <a:defRPr lang="en-US" sz="2600" b="0" dirty="0" smtClean="0">
                <a:solidFill>
                  <a:schemeClr val="bg2"/>
                </a:solidFill>
                <a:latin typeface="Lucida Sans" pitchFamily="34" charset="0"/>
                <a:ea typeface="+mn-ea"/>
                <a:cs typeface="+mn-cs"/>
              </a:defRPr>
            </a:lvl1pPr>
            <a:lvl2pPr marL="509588" indent="-165100">
              <a:buSzPct val="125000"/>
              <a:buFont typeface="Arial" pitchFamily="34" charset="0"/>
              <a:buChar char="•"/>
              <a:defRPr lang="en-US" sz="2400" dirty="0" smtClean="0">
                <a:solidFill>
                  <a:schemeClr val="bg2"/>
                </a:solidFill>
                <a:latin typeface="Lucida Sans" pitchFamily="34" charset="0"/>
              </a:defRPr>
            </a:lvl2pPr>
            <a:lvl3pPr>
              <a:buSzPct val="125000"/>
              <a:buFont typeface="Arial" pitchFamily="34" charset="0"/>
              <a:buChar char="•"/>
              <a:defRPr lang="en-US" sz="2200" dirty="0" smtClean="0">
                <a:solidFill>
                  <a:schemeClr val="bg2"/>
                </a:solidFill>
                <a:latin typeface="Lucida Sans" pitchFamily="34" charset="0"/>
              </a:defRPr>
            </a:lvl3pPr>
            <a:lvl4pPr marL="974725" indent="-180975">
              <a:buSzPct val="125000"/>
              <a:buFont typeface="Arial" pitchFamily="34" charset="0"/>
              <a:buChar char="•"/>
              <a:defRPr lang="en-US" sz="2000" dirty="0">
                <a:solidFill>
                  <a:schemeClr val="bg2"/>
                </a:solidFill>
                <a:latin typeface="Lucida Sans" pitchFamily="34" charset="0"/>
              </a:defRPr>
            </a:lvl4pPr>
            <a:lvl5pPr>
              <a:buSzPct val="125000"/>
              <a:buFont typeface="Arial" pitchFamily="34" charset="0"/>
              <a:buChar char="•"/>
              <a:defRPr lang="en-US" sz="2000" dirty="0">
                <a:solidFill>
                  <a:schemeClr val="bg2"/>
                </a:solidFill>
                <a:latin typeface="Lucida Sans"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2" y="1435101"/>
            <a:ext cx="4011084"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99765334"/>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7536204"/>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1981201"/>
            <a:ext cx="7467600" cy="480131"/>
          </a:xfrm>
        </p:spPr>
        <p:txBody>
          <a:bodyPr/>
          <a:lstStyle/>
          <a:p>
            <a:r>
              <a:rPr lang="en-US"/>
              <a:t>Click to edit Master title style</a:t>
            </a:r>
          </a:p>
        </p:txBody>
      </p:sp>
      <p:sp>
        <p:nvSpPr>
          <p:cNvPr id="3" name="Vertical Text Placeholder 2"/>
          <p:cNvSpPr>
            <a:spLocks noGrp="1"/>
          </p:cNvSpPr>
          <p:nvPr>
            <p:ph type="body" orient="vert" idx="1"/>
          </p:nvPr>
        </p:nvSpPr>
        <p:spPr>
          <a:xfrm>
            <a:off x="4997711" y="2667002"/>
            <a:ext cx="4832092"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52859020"/>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32589" y="1981200"/>
            <a:ext cx="1348061" cy="251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585295" y="1981200"/>
            <a:ext cx="2774606" cy="2514600"/>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64EC81B-61B2-4611-9180-49A13CCF5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4656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369332"/>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6"/>
            <a:ext cx="7315200" cy="584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30777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pPr>
                <a:defRPr/>
              </a:pPr>
              <a:t>‹#›</a:t>
            </a:fld>
            <a:endParaRPr lang="en-US"/>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1"/>
          <p:cNvSpPr>
            <a:spLocks/>
          </p:cNvSpPr>
          <p:nvPr userDrawn="1"/>
        </p:nvSpPr>
        <p:spPr bwMode="auto">
          <a:xfrm rot="3160332" flipH="1">
            <a:off x="4187034"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5" name="Freeform 21"/>
          <p:cNvSpPr>
            <a:spLocks/>
          </p:cNvSpPr>
          <p:nvPr userDrawn="1"/>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6" name="Freeform 21"/>
          <p:cNvSpPr>
            <a:spLocks/>
          </p:cNvSpPr>
          <p:nvPr userDrawn="1"/>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4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pic>
        <p:nvPicPr>
          <p:cNvPr id="7" name="Picture 18" descr="wsuTLSigRvs-201.gif"/>
          <p:cNvPicPr>
            <a:picLocks noChangeAspect="1"/>
          </p:cNvPicPr>
          <p:nvPr userDrawn="1"/>
        </p:nvPicPr>
        <p:blipFill>
          <a:blip r:embed="rId2" cstate="print"/>
          <a:srcRect/>
          <a:stretch>
            <a:fillRect/>
          </a:stretch>
        </p:blipFill>
        <p:spPr bwMode="black">
          <a:xfrm>
            <a:off x="9245602" y="206378"/>
            <a:ext cx="2631017" cy="708025"/>
          </a:xfrm>
          <a:prstGeom prst="rect">
            <a:avLst/>
          </a:prstGeom>
          <a:noFill/>
          <a:ln w="9525">
            <a:noFill/>
            <a:miter lim="800000"/>
            <a:headEnd/>
            <a:tailEnd/>
          </a:ln>
        </p:spPr>
      </p:pic>
      <p:sp>
        <p:nvSpPr>
          <p:cNvPr id="3076" name="Rectangle 4"/>
          <p:cNvSpPr>
            <a:spLocks noGrp="1" noChangeArrowheads="1"/>
          </p:cNvSpPr>
          <p:nvPr>
            <p:ph type="ctrTitle"/>
          </p:nvPr>
        </p:nvSpPr>
        <p:spPr bwMode="black">
          <a:xfrm>
            <a:off x="4287750" y="2519940"/>
            <a:ext cx="7548081" cy="383182"/>
          </a:xfrm>
          <a:noFill/>
          <a:ln w="9525">
            <a:noFill/>
            <a:miter lim="800000"/>
            <a:headEnd/>
            <a:tailEnd/>
          </a:ln>
        </p:spPr>
        <p:txBody>
          <a:bodyPr anchorCtr="0"/>
          <a:lstStyle>
            <a:lvl1pPr algn="l" rtl="0" eaLnBrk="0" fontAlgn="base" hangingPunct="0">
              <a:lnSpc>
                <a:spcPct val="90000"/>
              </a:lnSpc>
              <a:spcBef>
                <a:spcPct val="0"/>
              </a:spcBef>
              <a:spcAft>
                <a:spcPct val="0"/>
              </a:spcAft>
              <a:defRPr lang="en-US" sz="2100" b="1" dirty="0">
                <a:solidFill>
                  <a:schemeClr val="tx1"/>
                </a:solidFill>
                <a:effectLst/>
                <a:latin typeface="Lucida Sans" pitchFamily="34" charset="0"/>
                <a:ea typeface="+mj-ea"/>
                <a:cs typeface="+mj-cs"/>
              </a:defRPr>
            </a:lvl1pPr>
          </a:lstStyle>
          <a:p>
            <a:r>
              <a:rPr lang="en-US" dirty="0"/>
              <a:t>Click to edit Master title style</a:t>
            </a:r>
          </a:p>
        </p:txBody>
      </p:sp>
      <p:sp>
        <p:nvSpPr>
          <p:cNvPr id="3077" name="Rectangle 5"/>
          <p:cNvSpPr>
            <a:spLocks noGrp="1" noChangeArrowheads="1"/>
          </p:cNvSpPr>
          <p:nvPr>
            <p:ph type="subTitle" idx="1"/>
          </p:nvPr>
        </p:nvSpPr>
        <p:spPr bwMode="black">
          <a:xfrm>
            <a:off x="4283067" y="3024654"/>
            <a:ext cx="7567628" cy="346249"/>
          </a:xfrm>
        </p:spPr>
        <p:txBody>
          <a:bodyPr rIns="0" anchorCtr="0"/>
          <a:lstStyle>
            <a:lvl1pPr marL="0" indent="0" algn="l">
              <a:buFont typeface="Arial" pitchFamily="34" charset="0"/>
              <a:buNone/>
              <a:defRPr sz="1650" b="0">
                <a:solidFill>
                  <a:schemeClr val="tx1"/>
                </a:solidFill>
                <a:effectLst/>
                <a:latin typeface="Lucida Sans" pitchFamily="34" charset="0"/>
              </a:defRPr>
            </a:lvl1pPr>
          </a:lstStyle>
          <a:p>
            <a:r>
              <a:rPr lang="en-US" dirty="0"/>
              <a:t>Click to edit Master subtitle style</a:t>
            </a:r>
          </a:p>
        </p:txBody>
      </p:sp>
      <p:sp>
        <p:nvSpPr>
          <p:cNvPr id="8" name="Rectangle 6"/>
          <p:cNvSpPr>
            <a:spLocks noGrp="1" noChangeArrowheads="1"/>
          </p:cNvSpPr>
          <p:nvPr userDrawn="1">
            <p:ph type="dt" sz="half" idx="10"/>
          </p:nvPr>
        </p:nvSpPr>
        <p:spPr>
          <a:xfrm>
            <a:off x="0" y="6464300"/>
            <a:ext cx="2067984" cy="393700"/>
          </a:xfrm>
        </p:spPr>
        <p:txBody>
          <a:bodyPr/>
          <a:lstStyle>
            <a:lvl1pPr>
              <a:defRPr/>
            </a:lvl1pPr>
          </a:lstStyle>
          <a:p>
            <a:pPr>
              <a:defRPr/>
            </a:pPr>
            <a:endParaRPr lang="en-US">
              <a:solidFill>
                <a:srgbClr val="000000"/>
              </a:solidFill>
            </a:endParaRPr>
          </a:p>
        </p:txBody>
      </p:sp>
      <p:sp>
        <p:nvSpPr>
          <p:cNvPr id="9" name="Rectangle 7"/>
          <p:cNvSpPr>
            <a:spLocks noGrp="1" noChangeArrowheads="1"/>
          </p:cNvSpPr>
          <p:nvPr userDrawn="1">
            <p:ph type="ftr" sz="quarter" idx="11"/>
          </p:nvPr>
        </p:nvSpPr>
        <p:spPr>
          <a:xfrm>
            <a:off x="2097619" y="6464300"/>
            <a:ext cx="8602133" cy="393700"/>
          </a:xfrm>
        </p:spPr>
        <p:txBody>
          <a:bodyPr/>
          <a:lstStyle>
            <a:lvl1pPr>
              <a:defRPr/>
            </a:lvl1pPr>
          </a:lstStyle>
          <a:p>
            <a:pPr>
              <a:defRPr/>
            </a:pPr>
            <a:endParaRPr lang="en-US">
              <a:solidFill>
                <a:srgbClr val="000000"/>
              </a:solidFill>
            </a:endParaRPr>
          </a:p>
        </p:txBody>
      </p:sp>
      <p:sp>
        <p:nvSpPr>
          <p:cNvPr id="10" name="Rectangle 8"/>
          <p:cNvSpPr>
            <a:spLocks noGrp="1" noChangeArrowheads="1"/>
          </p:cNvSpPr>
          <p:nvPr userDrawn="1">
            <p:ph type="sldNum" sz="quarter" idx="12"/>
          </p:nvPr>
        </p:nvSpPr>
        <p:spPr>
          <a:xfrm>
            <a:off x="10892369" y="6464300"/>
            <a:ext cx="1299633" cy="393700"/>
          </a:xfrm>
        </p:spPr>
        <p:txBody>
          <a:bodyPr/>
          <a:lstStyle>
            <a:lvl1pPr>
              <a:defRPr/>
            </a:lvl1pPr>
          </a:lstStyle>
          <a:p>
            <a:pPr>
              <a:defRPr/>
            </a:pPr>
            <a:fld id="{7BEBEE19-94F8-40C1-B52A-1C6D9810725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218416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9219" y="1000067"/>
            <a:ext cx="10363200" cy="383182"/>
          </a:xfrm>
        </p:spPr>
        <p:txBody>
          <a:bodyPr/>
          <a:lstStyle>
            <a:lvl1pPr>
              <a:defRPr sz="2100">
                <a:latin typeface="Lucida Sans" pitchFamily="34" charset="0"/>
              </a:defRPr>
            </a:lvl1pPr>
          </a:lstStyle>
          <a:p>
            <a:r>
              <a:rPr lang="en-US" dirty="0"/>
              <a:t>Click to edit Master title style</a:t>
            </a:r>
          </a:p>
        </p:txBody>
      </p:sp>
      <p:sp>
        <p:nvSpPr>
          <p:cNvPr id="3" name="Content Placeholder 2"/>
          <p:cNvSpPr>
            <a:spLocks noGrp="1"/>
          </p:cNvSpPr>
          <p:nvPr>
            <p:ph idx="1"/>
          </p:nvPr>
        </p:nvSpPr>
        <p:spPr>
          <a:xfrm>
            <a:off x="1069219" y="1543943"/>
            <a:ext cx="10363200" cy="1489254"/>
          </a:xfrm>
        </p:spPr>
        <p:txBody>
          <a:bodyPr/>
          <a:lstStyle>
            <a:lvl1pPr marL="258366" indent="-134541">
              <a:spcBef>
                <a:spcPts val="900"/>
              </a:spcBef>
              <a:buSzPct val="100000"/>
              <a:buFont typeface="Arial" pitchFamily="34" charset="0"/>
              <a:buChar char="•"/>
              <a:defRPr sz="1950" b="0"/>
            </a:lvl1pPr>
            <a:lvl2pPr marL="382191" indent="-123825">
              <a:spcBef>
                <a:spcPts val="300"/>
              </a:spcBef>
              <a:buSzPct val="75000"/>
              <a:buFont typeface="Wingdings" pitchFamily="2" charset="2"/>
              <a:buChar char="§"/>
              <a:defRPr sz="1800"/>
            </a:lvl2pPr>
            <a:lvl3pPr marL="516731" indent="-134541">
              <a:spcBef>
                <a:spcPts val="300"/>
              </a:spcBef>
              <a:buSzPct val="100000"/>
              <a:buFont typeface="Lucida Sans" pitchFamily="34" charset="0"/>
              <a:buChar char="–"/>
              <a:defRPr/>
            </a:lvl3pPr>
            <a:lvl4pPr marL="685800" indent="-123825">
              <a:spcBef>
                <a:spcPts val="300"/>
              </a:spcBef>
              <a:buSzPct val="100000"/>
              <a:buFont typeface="Arial" pitchFamily="34" charset="0"/>
              <a:buChar char="•"/>
              <a:defRPr lang="en-US" sz="1500" dirty="0" smtClean="0">
                <a:solidFill>
                  <a:schemeClr val="bg2"/>
                </a:solidFill>
                <a:latin typeface="Lucida Sans" pitchFamily="34" charset="0"/>
              </a:defRPr>
            </a:lvl4pPr>
            <a:lvl5pPr marL="809625" indent="-123825">
              <a:spcBef>
                <a:spcPts val="300"/>
              </a:spcBef>
              <a:buSzPct val="100000"/>
              <a:buFont typeface="Arial" pitchFamily="34" charset="0"/>
              <a:buChar char="•"/>
              <a:defRPr lang="en-US" sz="1500" dirty="0">
                <a:solidFill>
                  <a:schemeClr val="bg2"/>
                </a:solidFill>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993D126B-FE58-41BD-B064-FF5E64C7CD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942483"/>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9971619" y="6153153"/>
            <a:ext cx="1835149" cy="511175"/>
          </a:xfrm>
          <a:prstGeom prst="rect">
            <a:avLst/>
          </a:prstGeom>
          <a:noFill/>
          <a:ln w="9525">
            <a:noFill/>
            <a:miter lim="800000"/>
            <a:headEnd/>
            <a:tailEnd/>
          </a:ln>
        </p:spPr>
      </p:pic>
      <p:sp>
        <p:nvSpPr>
          <p:cNvPr id="7" name="Rectangle 4"/>
          <p:cNvSpPr>
            <a:spLocks noGrp="1" noChangeArrowheads="1"/>
          </p:cNvSpPr>
          <p:nvPr>
            <p:ph type="ctrTitle"/>
          </p:nvPr>
        </p:nvSpPr>
        <p:spPr>
          <a:xfrm>
            <a:off x="4287750" y="2393901"/>
            <a:ext cx="6986425" cy="392415"/>
          </a:xfrm>
        </p:spPr>
        <p:txBody>
          <a:bodyPr anchorCtr="0"/>
          <a:lstStyle>
            <a:lvl1pPr algn="l">
              <a:lnSpc>
                <a:spcPct val="100000"/>
              </a:lnSpc>
              <a:defRPr sz="1950">
                <a:solidFill>
                  <a:schemeClr val="accent1"/>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4287750" y="2978478"/>
            <a:ext cx="6986425" cy="346249"/>
          </a:xfrm>
        </p:spPr>
        <p:txBody>
          <a:bodyPr rIns="0" anchorCtr="0"/>
          <a:lstStyle>
            <a:lvl1pPr marL="0" indent="0" algn="l">
              <a:buFontTx/>
              <a:buNone/>
              <a:defRPr sz="1650" b="0">
                <a:solidFill>
                  <a:schemeClr val="bg2"/>
                </a:solidFill>
                <a:effectLst/>
                <a:latin typeface="Lucida Sans" pitchFamily="34" charset="0"/>
              </a:defRPr>
            </a:lvl1pPr>
          </a:lstStyle>
          <a:p>
            <a:r>
              <a:rPr lang="en-US" dirty="0"/>
              <a:t>Click to edit Master subtitle style</a:t>
            </a:r>
          </a:p>
        </p:txBody>
      </p:sp>
      <p:sp>
        <p:nvSpPr>
          <p:cNvPr id="5" name="Rectangle 4"/>
          <p:cNvSpPr>
            <a:spLocks noGrp="1" noChangeArrowheads="1"/>
          </p:cNvSpPr>
          <p:nvPr userDrawn="1">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p:txBody>
          <a:bodyPr/>
          <a:lstStyle>
            <a:lvl1pPr>
              <a:defRPr/>
            </a:lvl1pPr>
          </a:lstStyle>
          <a:p>
            <a:pPr>
              <a:defRPr/>
            </a:pPr>
            <a:fld id="{9E64071E-6F04-45E9-B07A-4DF0AFCAF0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431964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362201" y="1066543"/>
            <a:ext cx="7467600" cy="383182"/>
          </a:xfrm>
        </p:spPr>
        <p:txBody>
          <a:bodyPr/>
          <a:lstStyle/>
          <a:p>
            <a:r>
              <a:rPr lang="en-US" dirty="0"/>
              <a:t>Click to edit Master title style</a:t>
            </a:r>
          </a:p>
        </p:txBody>
      </p:sp>
      <p:sp>
        <p:nvSpPr>
          <p:cNvPr id="3" name="Content Placeholder 2"/>
          <p:cNvSpPr>
            <a:spLocks noGrp="1"/>
          </p:cNvSpPr>
          <p:nvPr>
            <p:ph sz="half" idx="1"/>
          </p:nvPr>
        </p:nvSpPr>
        <p:spPr>
          <a:xfrm>
            <a:off x="639583" y="1813811"/>
            <a:ext cx="5336428" cy="1434624"/>
          </a:xfrm>
        </p:spPr>
        <p:txBody>
          <a:bodyPr/>
          <a:lstStyle>
            <a:lvl1pPr>
              <a:buSzPct val="125000"/>
              <a:buFont typeface="Arial" pitchFamily="34" charset="0"/>
              <a:buChar char="•"/>
              <a:defRPr lang="en-US" sz="1950" b="0" dirty="0" smtClean="0">
                <a:solidFill>
                  <a:schemeClr val="bg2"/>
                </a:solidFill>
                <a:latin typeface="Lucida Sans" pitchFamily="34" charset="0"/>
                <a:ea typeface="+mn-ea"/>
                <a:cs typeface="+mn-cs"/>
              </a:defRPr>
            </a:lvl1pPr>
            <a:lvl2pPr>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9208" y="1813811"/>
            <a:ext cx="5293264" cy="1434624"/>
          </a:xfrm>
        </p:spPr>
        <p:txBody>
          <a:bodyPr/>
          <a:lstStyle>
            <a:lvl1pPr>
              <a:buSzPct val="125000"/>
              <a:buFont typeface="Arial" pitchFamily="34" charset="0"/>
              <a:buChar char="•"/>
              <a:defRPr lang="en-US" sz="1950" b="0" dirty="0" smtClean="0">
                <a:solidFill>
                  <a:schemeClr val="bg2"/>
                </a:solidFill>
                <a:latin typeface="Lucida Sans" pitchFamily="34" charset="0"/>
                <a:ea typeface="+mn-ea"/>
                <a:cs typeface="+mn-cs"/>
              </a:defRPr>
            </a:lvl1pPr>
            <a:lvl2pPr>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05DF411A-D6AC-4D0D-8206-0C9FEE41EF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549944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71590"/>
            <a:ext cx="10972800" cy="38318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996780"/>
            <a:ext cx="5386917"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1434624"/>
          </a:xfrm>
        </p:spPr>
        <p:txBody>
          <a:bodyPr/>
          <a:lstStyle>
            <a:lvl1pPr>
              <a:defRPr lang="en-US" sz="195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defRPr>
            </a:lvl2pPr>
            <a:lvl3pPr>
              <a:defRPr lang="en-US" sz="1650" dirty="0" smtClean="0">
                <a:solidFill>
                  <a:schemeClr val="bg2"/>
                </a:solidFill>
                <a:latin typeface="Lucida Sans" pitchFamily="34" charset="0"/>
              </a:defRPr>
            </a:lvl3pPr>
            <a:lvl4pPr>
              <a:defRPr lang="en-US" sz="1500" dirty="0">
                <a:solidFill>
                  <a:schemeClr val="bg2"/>
                </a:solidFill>
                <a:latin typeface="Lucida Sans" pitchFamily="34" charset="0"/>
              </a:defRPr>
            </a:lvl4pPr>
            <a:lvl5pPr>
              <a:defRPr lang="en-US" sz="1500" dirty="0">
                <a:solidFill>
                  <a:schemeClr val="bg2"/>
                </a:solidFill>
                <a:latin typeface="Lucida Sans"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70" y="1996780"/>
            <a:ext cx="5389033" cy="3693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1434624"/>
          </a:xfrm>
        </p:spPr>
        <p:txBody>
          <a:bodyPr/>
          <a:lstStyle>
            <a:lvl1pPr>
              <a:defRPr lang="en-US" sz="1950" b="0" dirty="0" smtClean="0">
                <a:solidFill>
                  <a:schemeClr val="bg2"/>
                </a:solidFill>
                <a:latin typeface="Lucida Sans" pitchFamily="34" charset="0"/>
                <a:ea typeface="+mn-ea"/>
                <a:cs typeface="+mn-cs"/>
              </a:defRPr>
            </a:lvl1pPr>
            <a:lvl2pPr>
              <a:defRPr lang="en-US" sz="1800" dirty="0" smtClean="0">
                <a:solidFill>
                  <a:schemeClr val="bg2"/>
                </a:solidFill>
                <a:latin typeface="Lucida Sans" pitchFamily="34" charset="0"/>
              </a:defRPr>
            </a:lvl2pPr>
            <a:lvl3pPr>
              <a:defRPr lang="en-US" sz="1650" dirty="0" smtClean="0">
                <a:solidFill>
                  <a:schemeClr val="bg2"/>
                </a:solidFill>
                <a:latin typeface="Lucida Sans" pitchFamily="34" charset="0"/>
              </a:defRPr>
            </a:lvl3pPr>
            <a:lvl4pPr>
              <a:defRPr lang="en-US" sz="1500" dirty="0">
                <a:solidFill>
                  <a:schemeClr val="bg2"/>
                </a:solidFill>
                <a:latin typeface="Lucida Sans" pitchFamily="34" charset="0"/>
              </a:defRPr>
            </a:lvl4pPr>
            <a:lvl5pPr>
              <a:defRPr lang="en-US" sz="1500" dirty="0">
                <a:solidFill>
                  <a:schemeClr val="bg2"/>
                </a:solidFill>
                <a:latin typeface="Lucida Sans" pitchFamily="34" charset="0"/>
              </a:defRPr>
            </a:lvl5pPr>
            <a:lvl6pPr>
              <a:defRPr sz="1200"/>
            </a:lvl6pPr>
            <a:lvl7pPr>
              <a:defRPr sz="1200"/>
            </a:lvl7pPr>
            <a:lvl8pPr>
              <a:defRPr sz="1200"/>
            </a:lvl8pPr>
            <a:lvl9pPr>
              <a:defRPr sz="12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userDrawn="1">
            <p:ph type="sldNum" sz="quarter" idx="12"/>
          </p:nvPr>
        </p:nvSpPr>
        <p:spPr>
          <a:ln/>
        </p:spPr>
        <p:txBody>
          <a:bodyPr/>
          <a:lstStyle>
            <a:lvl1pPr>
              <a:defRPr/>
            </a:lvl1pPr>
          </a:lstStyle>
          <a:p>
            <a:pPr>
              <a:defRPr/>
            </a:pPr>
            <a:fld id="{219EBE96-2FC8-4EBC-A65B-463A101DA5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7342720"/>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62201" y="2078151"/>
            <a:ext cx="7467600" cy="383182"/>
          </a:xfrm>
        </p:spPr>
        <p:txBody>
          <a:bodyPr/>
          <a:lstStyle/>
          <a:p>
            <a:r>
              <a:rPr lang="en-US"/>
              <a:t>Click to edit Master title style</a:t>
            </a:r>
          </a:p>
        </p:txBody>
      </p:sp>
      <p:sp>
        <p:nvSpPr>
          <p:cNvPr id="3"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userDrawn="1">
            <p:ph type="sldNum" sz="quarter" idx="12"/>
          </p:nvPr>
        </p:nvSpPr>
        <p:spPr>
          <a:ln/>
        </p:spPr>
        <p:txBody>
          <a:bodyPr/>
          <a:lstStyle>
            <a:lvl1pPr>
              <a:defRPr/>
            </a:lvl1pPr>
          </a:lstStyle>
          <a:p>
            <a:pPr>
              <a:defRPr/>
            </a:pPr>
            <a:fld id="{6F8DCA23-98DF-4943-A4A7-105C48ED13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4149507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userDrawn="1">
            <p:ph type="sldNum" sz="quarter" idx="12"/>
          </p:nvPr>
        </p:nvSpPr>
        <p:spPr>
          <a:ln/>
        </p:spPr>
        <p:txBody>
          <a:bodyPr/>
          <a:lstStyle>
            <a:lvl1pPr>
              <a:defRPr/>
            </a:lvl1pPr>
          </a:lstStyle>
          <a:p>
            <a:pPr>
              <a:defRPr/>
            </a:pPr>
            <a:fld id="{0FA7E598-AA63-45EF-AD46-03F8806EE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1651338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619302"/>
            <a:ext cx="4011084" cy="300082"/>
          </a:xfrm>
        </p:spPr>
        <p:txBody>
          <a:bodyPr/>
          <a:lstStyle>
            <a:lvl1pPr algn="l">
              <a:defRPr sz="1500" b="1"/>
            </a:lvl1pPr>
          </a:lstStyle>
          <a:p>
            <a:r>
              <a:rPr lang="en-US"/>
              <a:t>Click to edit Master title style</a:t>
            </a:r>
          </a:p>
        </p:txBody>
      </p:sp>
      <p:sp>
        <p:nvSpPr>
          <p:cNvPr id="3" name="Content Placeholder 2"/>
          <p:cNvSpPr>
            <a:spLocks noGrp="1"/>
          </p:cNvSpPr>
          <p:nvPr>
            <p:ph idx="1"/>
          </p:nvPr>
        </p:nvSpPr>
        <p:spPr>
          <a:xfrm>
            <a:off x="4766735" y="273051"/>
            <a:ext cx="6815668" cy="1434624"/>
          </a:xfrm>
        </p:spPr>
        <p:txBody>
          <a:bodyPr/>
          <a:lstStyle>
            <a:lvl1pPr marL="123825" indent="-123825">
              <a:buSzPct val="125000"/>
              <a:buFont typeface="Arial" pitchFamily="34" charset="0"/>
              <a:buChar char="•"/>
              <a:defRPr lang="en-US" sz="1950" b="0" dirty="0" smtClean="0">
                <a:solidFill>
                  <a:schemeClr val="bg2"/>
                </a:solidFill>
                <a:latin typeface="Lucida Sans" pitchFamily="34" charset="0"/>
                <a:ea typeface="+mn-ea"/>
                <a:cs typeface="+mn-cs"/>
              </a:defRPr>
            </a:lvl1pPr>
            <a:lvl2pPr marL="382191" indent="-123825">
              <a:buSzPct val="125000"/>
              <a:buFont typeface="Arial" pitchFamily="34" charset="0"/>
              <a:buChar char="•"/>
              <a:defRPr lang="en-US" sz="1800" dirty="0" smtClean="0">
                <a:solidFill>
                  <a:schemeClr val="bg2"/>
                </a:solidFill>
                <a:latin typeface="Lucida Sans" pitchFamily="34" charset="0"/>
              </a:defRPr>
            </a:lvl2pPr>
            <a:lvl3pPr>
              <a:buSzPct val="125000"/>
              <a:buFont typeface="Arial" pitchFamily="34" charset="0"/>
              <a:buChar char="•"/>
              <a:defRPr lang="en-US" sz="1650" dirty="0" smtClean="0">
                <a:solidFill>
                  <a:schemeClr val="bg2"/>
                </a:solidFill>
                <a:latin typeface="Lucida Sans" pitchFamily="34" charset="0"/>
              </a:defRPr>
            </a:lvl3pPr>
            <a:lvl4pPr marL="731044" indent="-135731">
              <a:buSzPct val="125000"/>
              <a:buFont typeface="Arial" pitchFamily="34" charset="0"/>
              <a:buChar char="•"/>
              <a:defRPr lang="en-US" sz="1500" dirty="0">
                <a:solidFill>
                  <a:schemeClr val="bg2"/>
                </a:solidFill>
                <a:latin typeface="Lucida Sans" pitchFamily="34" charset="0"/>
              </a:defRPr>
            </a:lvl4pPr>
            <a:lvl5pPr>
              <a:buSzPct val="125000"/>
              <a:buFont typeface="Arial" pitchFamily="34" charset="0"/>
              <a:buChar char="•"/>
              <a:defRPr lang="en-US" sz="1500" dirty="0">
                <a:solidFill>
                  <a:schemeClr val="bg2"/>
                </a:solidFill>
                <a:latin typeface="Lucida Sans" pitchFamily="34" charset="0"/>
              </a:defRPr>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09603" y="1435102"/>
            <a:ext cx="4011084"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EC083AA0-946F-4814-AEE4-5393EF616A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1020008"/>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69850"/>
            <a:ext cx="7315200" cy="300082"/>
          </a:xfrm>
        </p:spPr>
        <p:txBody>
          <a:bodyPr/>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7"/>
            <a:ext cx="7315200" cy="46166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2389717" y="5367341"/>
            <a:ext cx="7315200" cy="2539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userDrawn="1">
            <p:ph type="sldNum" sz="quarter" idx="12"/>
          </p:nvPr>
        </p:nvSpPr>
        <p:spPr>
          <a:ln/>
        </p:spPr>
        <p:txBody>
          <a:bodyPr/>
          <a:lstStyle>
            <a:lvl1pPr>
              <a:defRPr/>
            </a:lvl1pPr>
          </a:lstStyle>
          <a:p>
            <a:pPr>
              <a:defRPr/>
            </a:pPr>
            <a:fld id="{55EBE6DB-04D8-496D-B9FE-29DDCA41143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47053988"/>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362201" y="2078151"/>
            <a:ext cx="7467600" cy="383182"/>
          </a:xfrm>
        </p:spPr>
        <p:txBody>
          <a:bodyPr/>
          <a:lstStyle/>
          <a:p>
            <a:r>
              <a:rPr lang="en-US"/>
              <a:t>Click to edit Master title style</a:t>
            </a:r>
          </a:p>
        </p:txBody>
      </p:sp>
      <p:sp>
        <p:nvSpPr>
          <p:cNvPr id="3" name="Vertical Text Placeholder 2"/>
          <p:cNvSpPr>
            <a:spLocks noGrp="1"/>
          </p:cNvSpPr>
          <p:nvPr>
            <p:ph type="body" orient="vert" idx="1"/>
          </p:nvPr>
        </p:nvSpPr>
        <p:spPr>
          <a:xfrm>
            <a:off x="7702682" y="2667002"/>
            <a:ext cx="2127121" cy="1851025"/>
          </a:xfrm>
        </p:spPr>
        <p:txBody>
          <a:bodyPr vert="eaVert"/>
          <a:lstStyle>
            <a:lvl1pPr>
              <a:defRPr b="0"/>
            </a:lvl1pPr>
            <a:lvl2pPr>
              <a:defRPr b="0"/>
            </a:lvl2pPr>
            <a:lvl3pPr>
              <a:defRPr b="0"/>
            </a:lvl3pPr>
            <a:lvl4pPr>
              <a:defRPr b="0"/>
            </a:lvl4pPr>
            <a:lvl5pPr>
              <a:defRPr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userDrawn="1">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userDrawn="1">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userDrawn="1">
            <p:ph type="sldNum" sz="quarter" idx="12"/>
          </p:nvPr>
        </p:nvSpPr>
        <p:spPr>
          <a:ln/>
        </p:spPr>
        <p:txBody>
          <a:bodyPr/>
          <a:lstStyle>
            <a:lvl1pPr>
              <a:defRPr/>
            </a:lvl1pPr>
          </a:lstStyle>
          <a:p>
            <a:pPr>
              <a:defRPr/>
            </a:pPr>
            <a:fld id="{7C7217A7-2420-4288-95F2-7D03826D44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698479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theme" Target="../theme/theme11.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2.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2.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3.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theme" Target="../theme/theme1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slideLayout" Target="../slideLayouts/slideLayout158.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theme" Target="../theme/theme9.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2052" name="Rectangle 3"/>
          <p:cNvSpPr>
            <a:spLocks noGrp="1" noChangeArrowheads="1"/>
          </p:cNvSpPr>
          <p:nvPr>
            <p:ph type="body" idx="1"/>
          </p:nvPr>
        </p:nvSpPr>
        <p:spPr bwMode="black">
          <a:xfrm>
            <a:off x="2499784" y="1592263"/>
            <a:ext cx="74676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906464"/>
            <a:ext cx="1125220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p>
        </p:txBody>
      </p:sp>
      <p:sp>
        <p:nvSpPr>
          <p:cNvPr id="4" name="Rectangle 5"/>
          <p:cNvSpPr>
            <a:spLocks noGrp="1" noChangeArrowheads="1"/>
          </p:cNvSpPr>
          <p:nvPr>
            <p:ph type="ftr" sz="quarter" idx="3"/>
          </p:nvPr>
        </p:nvSpPr>
        <p:spPr bwMode="black">
          <a:xfrm>
            <a:off x="2059517" y="6469064"/>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6C4B88F3-244A-4EBF-946F-9F2ECFF5B482}" type="slidenum">
              <a:rPr lang="en-US"/>
              <a:pPr>
                <a:defRPr/>
              </a:pPr>
              <a:t>‹#›</a:t>
            </a:fld>
            <a:endParaRPr lang="en-US"/>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p>
        </p:txBody>
      </p:sp>
    </p:spTree>
  </p:cSld>
  <p:clrMap bg1="dk2" tx1="lt1" bg2="dk1" tx2="lt2" accent1="accent1" accent2="accent2" accent3="accent3" accent4="accent4" accent5="accent5" accent6="accent6" hlink="hlink" folHlink="folHlink"/>
  <p:sldLayoutIdLst>
    <p:sldLayoutId id="2147484099" r:id="rId1"/>
    <p:sldLayoutId id="2147484090" r:id="rId2"/>
    <p:sldLayoutId id="214748410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p:hf hdr="0" ftr="0" dt="0"/>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4"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p>
        </p:txBody>
      </p:sp>
      <p:sp>
        <p:nvSpPr>
          <p:cNvPr id="2052" name="Rectangle 3"/>
          <p:cNvSpPr>
            <a:spLocks noGrp="1" noChangeArrowheads="1"/>
          </p:cNvSpPr>
          <p:nvPr>
            <p:ph type="body" idx="1"/>
          </p:nvPr>
        </p:nvSpPr>
        <p:spPr bwMode="black">
          <a:xfrm>
            <a:off x="2499784" y="1592263"/>
            <a:ext cx="7467600" cy="1434624"/>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1002708"/>
            <a:ext cx="11252200" cy="383182"/>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1" y="6469066"/>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chemeClr val="bg2"/>
                </a:solidFill>
                <a:latin typeface="Arial" charset="0"/>
              </a:defRPr>
            </a:lvl1pPr>
          </a:lstStyle>
          <a:p>
            <a:pPr>
              <a:defRPr/>
            </a:pPr>
            <a:endParaRPr lang="en-US"/>
          </a:p>
        </p:txBody>
      </p:sp>
      <p:sp>
        <p:nvSpPr>
          <p:cNvPr id="4" name="Rectangle 5"/>
          <p:cNvSpPr>
            <a:spLocks noGrp="1" noChangeArrowheads="1"/>
          </p:cNvSpPr>
          <p:nvPr>
            <p:ph type="ftr" sz="quarter" idx="3"/>
          </p:nvPr>
        </p:nvSpPr>
        <p:spPr bwMode="black">
          <a:xfrm>
            <a:off x="2059517" y="6469066"/>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bg2"/>
                </a:solidFill>
                <a:latin typeface="Arial" charset="0"/>
              </a:defRPr>
            </a:lvl1pPr>
          </a:lstStyle>
          <a:p>
            <a:pPr>
              <a:defRPr/>
            </a:pPr>
            <a:endParaRPr lang="en-US"/>
          </a:p>
        </p:txBody>
      </p:sp>
      <p:sp>
        <p:nvSpPr>
          <p:cNvPr id="2" name="Rectangle 6"/>
          <p:cNvSpPr>
            <a:spLocks noGrp="1" noChangeArrowheads="1"/>
          </p:cNvSpPr>
          <p:nvPr>
            <p:ph type="sldNum" sz="quarter" idx="4"/>
          </p:nvPr>
        </p:nvSpPr>
        <p:spPr bwMode="black">
          <a:xfrm>
            <a:off x="10354733" y="6469066"/>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bg2"/>
                </a:solidFill>
                <a:latin typeface="Arial" charset="0"/>
              </a:defRPr>
            </a:lvl1pPr>
          </a:lstStyle>
          <a:p>
            <a:pPr>
              <a:defRPr/>
            </a:pPr>
            <a:fld id="{6C4B88F3-244A-4EBF-946F-9F2ECFF5B482}" type="slidenum">
              <a:rPr lang="en-US"/>
              <a:pPr>
                <a:defRPr/>
              </a:pPr>
              <a:t>‹#›</a:t>
            </a:fld>
            <a:endParaRPr lang="en-US"/>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p>
        </p:txBody>
      </p:sp>
    </p:spTree>
    <p:extLst>
      <p:ext uri="{BB962C8B-B14F-4D97-AF65-F5344CB8AC3E}">
        <p14:creationId xmlns:p14="http://schemas.microsoft.com/office/powerpoint/2010/main" val="3367488612"/>
      </p:ext>
    </p:extLst>
  </p:cSld>
  <p:clrMap bg1="dk2" tx1="lt1" bg2="dk1" tx2="lt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Lst>
  <p:transition/>
  <p:txStyles>
    <p:titleStyle>
      <a:lvl1pPr algn="l" rtl="0" eaLnBrk="0" fontAlgn="base" hangingPunct="0">
        <a:lnSpc>
          <a:spcPct val="90000"/>
        </a:lnSpc>
        <a:spcBef>
          <a:spcPct val="0"/>
        </a:spcBef>
        <a:spcAft>
          <a:spcPct val="0"/>
        </a:spcAft>
        <a:defRPr sz="21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100" b="1">
          <a:solidFill>
            <a:schemeClr val="accent1"/>
          </a:solidFill>
          <a:latin typeface="Lucida Sans" pitchFamily="34" charset="0"/>
        </a:defRPr>
      </a:lvl2pPr>
      <a:lvl3pPr algn="l" rtl="0" eaLnBrk="0" fontAlgn="base" hangingPunct="0">
        <a:lnSpc>
          <a:spcPct val="90000"/>
        </a:lnSpc>
        <a:spcBef>
          <a:spcPct val="0"/>
        </a:spcBef>
        <a:spcAft>
          <a:spcPct val="0"/>
        </a:spcAft>
        <a:defRPr sz="2100" b="1">
          <a:solidFill>
            <a:schemeClr val="accent1"/>
          </a:solidFill>
          <a:latin typeface="Lucida Sans" pitchFamily="34" charset="0"/>
        </a:defRPr>
      </a:lvl3pPr>
      <a:lvl4pPr algn="l" rtl="0" eaLnBrk="0" fontAlgn="base" hangingPunct="0">
        <a:lnSpc>
          <a:spcPct val="90000"/>
        </a:lnSpc>
        <a:spcBef>
          <a:spcPct val="0"/>
        </a:spcBef>
        <a:spcAft>
          <a:spcPct val="0"/>
        </a:spcAft>
        <a:defRPr sz="2100" b="1">
          <a:solidFill>
            <a:schemeClr val="accent1"/>
          </a:solidFill>
          <a:latin typeface="Lucida Sans" pitchFamily="34" charset="0"/>
        </a:defRPr>
      </a:lvl4pPr>
      <a:lvl5pPr algn="l" rtl="0" eaLnBrk="0" fontAlgn="base" hangingPunct="0">
        <a:lnSpc>
          <a:spcPct val="90000"/>
        </a:lnSpc>
        <a:spcBef>
          <a:spcPct val="0"/>
        </a:spcBef>
        <a:spcAft>
          <a:spcPct val="0"/>
        </a:spcAft>
        <a:defRPr sz="2100" b="1">
          <a:solidFill>
            <a:schemeClr val="accent1"/>
          </a:solidFill>
          <a:latin typeface="Lucida Sans" pitchFamily="34" charset="0"/>
        </a:defRPr>
      </a:lvl5pPr>
      <a:lvl6pPr marL="342900" algn="l" rtl="0" fontAlgn="base">
        <a:lnSpc>
          <a:spcPct val="90000"/>
        </a:lnSpc>
        <a:spcBef>
          <a:spcPct val="0"/>
        </a:spcBef>
        <a:spcAft>
          <a:spcPct val="0"/>
        </a:spcAft>
        <a:defRPr sz="2100" b="1">
          <a:solidFill>
            <a:schemeClr val="accent2"/>
          </a:solidFill>
          <a:latin typeface="Arial" charset="0"/>
        </a:defRPr>
      </a:lvl6pPr>
      <a:lvl7pPr marL="685800" algn="l" rtl="0" fontAlgn="base">
        <a:lnSpc>
          <a:spcPct val="90000"/>
        </a:lnSpc>
        <a:spcBef>
          <a:spcPct val="0"/>
        </a:spcBef>
        <a:spcAft>
          <a:spcPct val="0"/>
        </a:spcAft>
        <a:defRPr sz="2100" b="1">
          <a:solidFill>
            <a:schemeClr val="accent2"/>
          </a:solidFill>
          <a:latin typeface="Arial" charset="0"/>
        </a:defRPr>
      </a:lvl7pPr>
      <a:lvl8pPr marL="1028700" algn="l" rtl="0" fontAlgn="base">
        <a:lnSpc>
          <a:spcPct val="90000"/>
        </a:lnSpc>
        <a:spcBef>
          <a:spcPct val="0"/>
        </a:spcBef>
        <a:spcAft>
          <a:spcPct val="0"/>
        </a:spcAft>
        <a:defRPr sz="2100" b="1">
          <a:solidFill>
            <a:schemeClr val="accent2"/>
          </a:solidFill>
          <a:latin typeface="Arial" charset="0"/>
        </a:defRPr>
      </a:lvl8pPr>
      <a:lvl9pPr marL="1371600" algn="l" rtl="0" fontAlgn="base">
        <a:lnSpc>
          <a:spcPct val="90000"/>
        </a:lnSpc>
        <a:spcBef>
          <a:spcPct val="0"/>
        </a:spcBef>
        <a:spcAft>
          <a:spcPct val="0"/>
        </a:spcAft>
        <a:defRPr sz="2100" b="1">
          <a:solidFill>
            <a:schemeClr val="accent2"/>
          </a:solidFill>
          <a:latin typeface="Arial" charset="0"/>
        </a:defRPr>
      </a:lvl9pPr>
    </p:titleStyle>
    <p:bodyStyle>
      <a:lvl1pPr marL="123825" indent="-123825" algn="l" rtl="0" eaLnBrk="0" fontAlgn="base" hangingPunct="0">
        <a:spcBef>
          <a:spcPct val="25000"/>
        </a:spcBef>
        <a:spcAft>
          <a:spcPct val="0"/>
        </a:spcAft>
        <a:buClr>
          <a:srgbClr val="C60C30"/>
        </a:buClr>
        <a:buSzPct val="100000"/>
        <a:buFont typeface="Arial" charset="0"/>
        <a:buChar char="•"/>
        <a:defRPr lang="en-US" sz="1950" dirty="0">
          <a:solidFill>
            <a:schemeClr val="bg2"/>
          </a:solidFill>
          <a:latin typeface="Lucida Sans" pitchFamily="34" charset="0"/>
          <a:ea typeface="+mn-ea"/>
          <a:cs typeface="+mn-cs"/>
        </a:defRPr>
      </a:lvl1pPr>
      <a:lvl2pPr marL="258366" indent="-134541" algn="l" rtl="0" eaLnBrk="0" fontAlgn="base" hangingPunct="0">
        <a:lnSpc>
          <a:spcPct val="95000"/>
        </a:lnSpc>
        <a:spcBef>
          <a:spcPct val="10000"/>
        </a:spcBef>
        <a:spcAft>
          <a:spcPct val="0"/>
        </a:spcAft>
        <a:buClr>
          <a:srgbClr val="C60C30"/>
        </a:buClr>
        <a:buSzPct val="100000"/>
        <a:buFont typeface="Arial" charset="0"/>
        <a:buChar char="•"/>
        <a:defRPr lang="en-US" sz="1800" dirty="0">
          <a:solidFill>
            <a:schemeClr val="bg2"/>
          </a:solidFill>
          <a:latin typeface="Lucida Sans" pitchFamily="34" charset="0"/>
        </a:defRPr>
      </a:lvl2pPr>
      <a:lvl3pPr marL="382191" indent="-123825" algn="l" rtl="0" eaLnBrk="0" fontAlgn="base" hangingPunct="0">
        <a:lnSpc>
          <a:spcPct val="95000"/>
        </a:lnSpc>
        <a:spcBef>
          <a:spcPct val="10000"/>
        </a:spcBef>
        <a:spcAft>
          <a:spcPct val="0"/>
        </a:spcAft>
        <a:buClr>
          <a:srgbClr val="C60C30"/>
        </a:buClr>
        <a:buSzPct val="100000"/>
        <a:buFont typeface="Arial" charset="0"/>
        <a:buChar char="•"/>
        <a:defRPr lang="en-US" sz="1650" dirty="0">
          <a:solidFill>
            <a:schemeClr val="bg2"/>
          </a:solidFill>
          <a:latin typeface="Lucida Sans" pitchFamily="34" charset="0"/>
        </a:defRPr>
      </a:lvl3pPr>
      <a:lvl4pPr marL="516731" indent="-134541" algn="l" rtl="0" eaLnBrk="0" fontAlgn="base" hangingPunct="0">
        <a:lnSpc>
          <a:spcPct val="95000"/>
        </a:lnSpc>
        <a:spcBef>
          <a:spcPct val="10000"/>
        </a:spcBef>
        <a:spcAft>
          <a:spcPct val="0"/>
        </a:spcAft>
        <a:buClr>
          <a:srgbClr val="C60C30"/>
        </a:buClr>
        <a:buSzPct val="100000"/>
        <a:buFont typeface="Arial" charset="0"/>
        <a:buChar char="•"/>
        <a:defRPr lang="en-US" sz="1500" dirty="0">
          <a:solidFill>
            <a:schemeClr val="bg2"/>
          </a:solidFill>
          <a:latin typeface="Lucida Sans" pitchFamily="34" charset="0"/>
        </a:defRPr>
      </a:lvl4pPr>
      <a:lvl5pPr marL="640556" indent="-123825" algn="l" rtl="0" eaLnBrk="0" fontAlgn="base" hangingPunct="0">
        <a:lnSpc>
          <a:spcPct val="95000"/>
        </a:lnSpc>
        <a:spcBef>
          <a:spcPct val="10000"/>
        </a:spcBef>
        <a:spcAft>
          <a:spcPct val="0"/>
        </a:spcAft>
        <a:buClr>
          <a:srgbClr val="C60C30"/>
        </a:buClr>
        <a:buSzPct val="100000"/>
        <a:buFont typeface="Arial" charset="0"/>
        <a:buChar char="•"/>
        <a:defRPr lang="en-US" sz="1500" dirty="0">
          <a:solidFill>
            <a:schemeClr val="bg2"/>
          </a:solidFill>
          <a:latin typeface="Lucida Sans" pitchFamily="34" charset="0"/>
        </a:defRPr>
      </a:lvl5pPr>
      <a:lvl6pPr marL="856060" indent="166688" algn="l" rtl="0" fontAlgn="base">
        <a:lnSpc>
          <a:spcPct val="95000"/>
        </a:lnSpc>
        <a:spcBef>
          <a:spcPct val="10000"/>
        </a:spcBef>
        <a:spcAft>
          <a:spcPct val="0"/>
        </a:spcAft>
        <a:buClr>
          <a:schemeClr val="accent1"/>
        </a:buClr>
        <a:buChar char="•"/>
        <a:defRPr sz="1500">
          <a:solidFill>
            <a:schemeClr val="tx1"/>
          </a:solidFill>
          <a:latin typeface="+mn-lt"/>
        </a:defRPr>
      </a:lvl6pPr>
      <a:lvl7pPr marL="1198960" indent="166688" algn="l" rtl="0" fontAlgn="base">
        <a:lnSpc>
          <a:spcPct val="95000"/>
        </a:lnSpc>
        <a:spcBef>
          <a:spcPct val="10000"/>
        </a:spcBef>
        <a:spcAft>
          <a:spcPct val="0"/>
        </a:spcAft>
        <a:buClr>
          <a:schemeClr val="accent1"/>
        </a:buClr>
        <a:buChar char="•"/>
        <a:defRPr sz="1500">
          <a:solidFill>
            <a:schemeClr val="tx1"/>
          </a:solidFill>
          <a:latin typeface="+mn-lt"/>
        </a:defRPr>
      </a:lvl7pPr>
      <a:lvl8pPr marL="1541860" indent="166688" algn="l" rtl="0" fontAlgn="base">
        <a:lnSpc>
          <a:spcPct val="95000"/>
        </a:lnSpc>
        <a:spcBef>
          <a:spcPct val="10000"/>
        </a:spcBef>
        <a:spcAft>
          <a:spcPct val="0"/>
        </a:spcAft>
        <a:buClr>
          <a:schemeClr val="accent1"/>
        </a:buClr>
        <a:buChar char="•"/>
        <a:defRPr sz="1500">
          <a:solidFill>
            <a:schemeClr val="tx1"/>
          </a:solidFill>
          <a:latin typeface="+mn-lt"/>
        </a:defRPr>
      </a:lvl8pPr>
      <a:lvl9pPr marL="1884760" indent="166688" algn="l" rtl="0" fontAlgn="base">
        <a:lnSpc>
          <a:spcPct val="95000"/>
        </a:lnSpc>
        <a:spcBef>
          <a:spcPct val="10000"/>
        </a:spcBef>
        <a:spcAft>
          <a:spcPct val="0"/>
        </a:spcAft>
        <a:buClr>
          <a:schemeClr val="accent1"/>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4"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434624"/>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1002708"/>
            <a:ext cx="11252200" cy="383182"/>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1" y="6469066"/>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6"/>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6"/>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864424321"/>
      </p:ext>
    </p:extLst>
  </p:cSld>
  <p:clrMap bg1="dk2" tx1="lt1" bg2="dk1" tx2="lt2" accent1="accent1" accent2="accent2" accent3="accent3" accent4="accent4" accent5="accent5" accent6="accent6" hlink="hlink" folHlink="folHlink"/>
  <p:sldLayoutIdLst>
    <p:sldLayoutId id="2147484491" r:id="rId1"/>
    <p:sldLayoutId id="2147484492" r:id="rId2"/>
    <p:sldLayoutId id="2147484493" r:id="rId3"/>
    <p:sldLayoutId id="2147484494" r:id="rId4"/>
    <p:sldLayoutId id="2147484495" r:id="rId5"/>
    <p:sldLayoutId id="2147484496" r:id="rId6"/>
    <p:sldLayoutId id="2147484497" r:id="rId7"/>
    <p:sldLayoutId id="2147484498" r:id="rId8"/>
    <p:sldLayoutId id="2147484499" r:id="rId9"/>
    <p:sldLayoutId id="2147484500" r:id="rId10"/>
    <p:sldLayoutId id="2147484501" r:id="rId11"/>
    <p:sldLayoutId id="2147484502" r:id="rId12"/>
  </p:sldLayoutIdLst>
  <p:transition/>
  <p:hf hdr="0" ftr="0" dt="0"/>
  <p:txStyles>
    <p:titleStyle>
      <a:lvl1pPr algn="l" rtl="0" eaLnBrk="0" fontAlgn="base" hangingPunct="0">
        <a:lnSpc>
          <a:spcPct val="90000"/>
        </a:lnSpc>
        <a:spcBef>
          <a:spcPct val="0"/>
        </a:spcBef>
        <a:spcAft>
          <a:spcPct val="0"/>
        </a:spcAft>
        <a:defRPr sz="21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100" b="1">
          <a:solidFill>
            <a:schemeClr val="accent1"/>
          </a:solidFill>
          <a:latin typeface="Lucida Sans" pitchFamily="34" charset="0"/>
        </a:defRPr>
      </a:lvl2pPr>
      <a:lvl3pPr algn="l" rtl="0" eaLnBrk="0" fontAlgn="base" hangingPunct="0">
        <a:lnSpc>
          <a:spcPct val="90000"/>
        </a:lnSpc>
        <a:spcBef>
          <a:spcPct val="0"/>
        </a:spcBef>
        <a:spcAft>
          <a:spcPct val="0"/>
        </a:spcAft>
        <a:defRPr sz="2100" b="1">
          <a:solidFill>
            <a:schemeClr val="accent1"/>
          </a:solidFill>
          <a:latin typeface="Lucida Sans" pitchFamily="34" charset="0"/>
        </a:defRPr>
      </a:lvl3pPr>
      <a:lvl4pPr algn="l" rtl="0" eaLnBrk="0" fontAlgn="base" hangingPunct="0">
        <a:lnSpc>
          <a:spcPct val="90000"/>
        </a:lnSpc>
        <a:spcBef>
          <a:spcPct val="0"/>
        </a:spcBef>
        <a:spcAft>
          <a:spcPct val="0"/>
        </a:spcAft>
        <a:defRPr sz="2100" b="1">
          <a:solidFill>
            <a:schemeClr val="accent1"/>
          </a:solidFill>
          <a:latin typeface="Lucida Sans" pitchFamily="34" charset="0"/>
        </a:defRPr>
      </a:lvl4pPr>
      <a:lvl5pPr algn="l" rtl="0" eaLnBrk="0" fontAlgn="base" hangingPunct="0">
        <a:lnSpc>
          <a:spcPct val="90000"/>
        </a:lnSpc>
        <a:spcBef>
          <a:spcPct val="0"/>
        </a:spcBef>
        <a:spcAft>
          <a:spcPct val="0"/>
        </a:spcAft>
        <a:defRPr sz="2100" b="1">
          <a:solidFill>
            <a:schemeClr val="accent1"/>
          </a:solidFill>
          <a:latin typeface="Lucida Sans" pitchFamily="34" charset="0"/>
        </a:defRPr>
      </a:lvl5pPr>
      <a:lvl6pPr marL="342900" algn="l" rtl="0" fontAlgn="base">
        <a:lnSpc>
          <a:spcPct val="90000"/>
        </a:lnSpc>
        <a:spcBef>
          <a:spcPct val="0"/>
        </a:spcBef>
        <a:spcAft>
          <a:spcPct val="0"/>
        </a:spcAft>
        <a:defRPr sz="2100" b="1">
          <a:solidFill>
            <a:schemeClr val="accent2"/>
          </a:solidFill>
          <a:latin typeface="Arial" charset="0"/>
        </a:defRPr>
      </a:lvl6pPr>
      <a:lvl7pPr marL="685800" algn="l" rtl="0" fontAlgn="base">
        <a:lnSpc>
          <a:spcPct val="90000"/>
        </a:lnSpc>
        <a:spcBef>
          <a:spcPct val="0"/>
        </a:spcBef>
        <a:spcAft>
          <a:spcPct val="0"/>
        </a:spcAft>
        <a:defRPr sz="2100" b="1">
          <a:solidFill>
            <a:schemeClr val="accent2"/>
          </a:solidFill>
          <a:latin typeface="Arial" charset="0"/>
        </a:defRPr>
      </a:lvl7pPr>
      <a:lvl8pPr marL="1028700" algn="l" rtl="0" fontAlgn="base">
        <a:lnSpc>
          <a:spcPct val="90000"/>
        </a:lnSpc>
        <a:spcBef>
          <a:spcPct val="0"/>
        </a:spcBef>
        <a:spcAft>
          <a:spcPct val="0"/>
        </a:spcAft>
        <a:defRPr sz="2100" b="1">
          <a:solidFill>
            <a:schemeClr val="accent2"/>
          </a:solidFill>
          <a:latin typeface="Arial" charset="0"/>
        </a:defRPr>
      </a:lvl8pPr>
      <a:lvl9pPr marL="1371600" algn="l" rtl="0" fontAlgn="base">
        <a:lnSpc>
          <a:spcPct val="90000"/>
        </a:lnSpc>
        <a:spcBef>
          <a:spcPct val="0"/>
        </a:spcBef>
        <a:spcAft>
          <a:spcPct val="0"/>
        </a:spcAft>
        <a:defRPr sz="2100" b="1">
          <a:solidFill>
            <a:schemeClr val="accent2"/>
          </a:solidFill>
          <a:latin typeface="Arial" charset="0"/>
        </a:defRPr>
      </a:lvl9pPr>
    </p:titleStyle>
    <p:bodyStyle>
      <a:lvl1pPr marL="123825" indent="-123825" algn="l" rtl="0" eaLnBrk="0" fontAlgn="base" hangingPunct="0">
        <a:spcBef>
          <a:spcPct val="25000"/>
        </a:spcBef>
        <a:spcAft>
          <a:spcPct val="0"/>
        </a:spcAft>
        <a:buClr>
          <a:srgbClr val="C60C30"/>
        </a:buClr>
        <a:buSzPct val="100000"/>
        <a:buFont typeface="Arial" charset="0"/>
        <a:buChar char="•"/>
        <a:defRPr lang="en-US" sz="1950" dirty="0">
          <a:solidFill>
            <a:schemeClr val="bg2"/>
          </a:solidFill>
          <a:latin typeface="Lucida Sans" pitchFamily="34" charset="0"/>
          <a:ea typeface="+mn-ea"/>
          <a:cs typeface="+mn-cs"/>
        </a:defRPr>
      </a:lvl1pPr>
      <a:lvl2pPr marL="258366" indent="-134541" algn="l" rtl="0" eaLnBrk="0" fontAlgn="base" hangingPunct="0">
        <a:lnSpc>
          <a:spcPct val="95000"/>
        </a:lnSpc>
        <a:spcBef>
          <a:spcPct val="10000"/>
        </a:spcBef>
        <a:spcAft>
          <a:spcPct val="0"/>
        </a:spcAft>
        <a:buClr>
          <a:srgbClr val="C60C30"/>
        </a:buClr>
        <a:buSzPct val="100000"/>
        <a:buFont typeface="Arial" charset="0"/>
        <a:buChar char="•"/>
        <a:defRPr lang="en-US" sz="1800" dirty="0">
          <a:solidFill>
            <a:schemeClr val="bg2"/>
          </a:solidFill>
          <a:latin typeface="Lucida Sans" pitchFamily="34" charset="0"/>
        </a:defRPr>
      </a:lvl2pPr>
      <a:lvl3pPr marL="382191" indent="-123825" algn="l" rtl="0" eaLnBrk="0" fontAlgn="base" hangingPunct="0">
        <a:lnSpc>
          <a:spcPct val="95000"/>
        </a:lnSpc>
        <a:spcBef>
          <a:spcPct val="10000"/>
        </a:spcBef>
        <a:spcAft>
          <a:spcPct val="0"/>
        </a:spcAft>
        <a:buClr>
          <a:srgbClr val="C60C30"/>
        </a:buClr>
        <a:buSzPct val="100000"/>
        <a:buFont typeface="Arial" charset="0"/>
        <a:buChar char="•"/>
        <a:defRPr lang="en-US" sz="1650" dirty="0">
          <a:solidFill>
            <a:schemeClr val="bg2"/>
          </a:solidFill>
          <a:latin typeface="Lucida Sans" pitchFamily="34" charset="0"/>
        </a:defRPr>
      </a:lvl3pPr>
      <a:lvl4pPr marL="516731" indent="-134541" algn="l" rtl="0" eaLnBrk="0" fontAlgn="base" hangingPunct="0">
        <a:lnSpc>
          <a:spcPct val="95000"/>
        </a:lnSpc>
        <a:spcBef>
          <a:spcPct val="10000"/>
        </a:spcBef>
        <a:spcAft>
          <a:spcPct val="0"/>
        </a:spcAft>
        <a:buClr>
          <a:srgbClr val="C60C30"/>
        </a:buClr>
        <a:buSzPct val="100000"/>
        <a:buFont typeface="Arial" charset="0"/>
        <a:buChar char="•"/>
        <a:defRPr lang="en-US" sz="1500" dirty="0">
          <a:solidFill>
            <a:schemeClr val="bg2"/>
          </a:solidFill>
          <a:latin typeface="Lucida Sans" pitchFamily="34" charset="0"/>
        </a:defRPr>
      </a:lvl4pPr>
      <a:lvl5pPr marL="640556" indent="-123825" algn="l" rtl="0" eaLnBrk="0" fontAlgn="base" hangingPunct="0">
        <a:lnSpc>
          <a:spcPct val="95000"/>
        </a:lnSpc>
        <a:spcBef>
          <a:spcPct val="10000"/>
        </a:spcBef>
        <a:spcAft>
          <a:spcPct val="0"/>
        </a:spcAft>
        <a:buClr>
          <a:srgbClr val="C60C30"/>
        </a:buClr>
        <a:buSzPct val="100000"/>
        <a:buFont typeface="Arial" charset="0"/>
        <a:buChar char="•"/>
        <a:defRPr lang="en-US" sz="1500" dirty="0">
          <a:solidFill>
            <a:schemeClr val="bg2"/>
          </a:solidFill>
          <a:latin typeface="Lucida Sans" pitchFamily="34" charset="0"/>
        </a:defRPr>
      </a:lvl5pPr>
      <a:lvl6pPr marL="856060" indent="166688" algn="l" rtl="0" fontAlgn="base">
        <a:lnSpc>
          <a:spcPct val="95000"/>
        </a:lnSpc>
        <a:spcBef>
          <a:spcPct val="10000"/>
        </a:spcBef>
        <a:spcAft>
          <a:spcPct val="0"/>
        </a:spcAft>
        <a:buClr>
          <a:schemeClr val="accent1"/>
        </a:buClr>
        <a:buChar char="•"/>
        <a:defRPr sz="1500">
          <a:solidFill>
            <a:schemeClr val="tx1"/>
          </a:solidFill>
          <a:latin typeface="+mn-lt"/>
        </a:defRPr>
      </a:lvl6pPr>
      <a:lvl7pPr marL="1198960" indent="166688" algn="l" rtl="0" fontAlgn="base">
        <a:lnSpc>
          <a:spcPct val="95000"/>
        </a:lnSpc>
        <a:spcBef>
          <a:spcPct val="10000"/>
        </a:spcBef>
        <a:spcAft>
          <a:spcPct val="0"/>
        </a:spcAft>
        <a:buClr>
          <a:schemeClr val="accent1"/>
        </a:buClr>
        <a:buChar char="•"/>
        <a:defRPr sz="1500">
          <a:solidFill>
            <a:schemeClr val="tx1"/>
          </a:solidFill>
          <a:latin typeface="+mn-lt"/>
        </a:defRPr>
      </a:lvl7pPr>
      <a:lvl8pPr marL="1541860" indent="166688" algn="l" rtl="0" fontAlgn="base">
        <a:lnSpc>
          <a:spcPct val="95000"/>
        </a:lnSpc>
        <a:spcBef>
          <a:spcPct val="10000"/>
        </a:spcBef>
        <a:spcAft>
          <a:spcPct val="0"/>
        </a:spcAft>
        <a:buClr>
          <a:schemeClr val="accent1"/>
        </a:buClr>
        <a:buChar char="•"/>
        <a:defRPr sz="1500">
          <a:solidFill>
            <a:schemeClr val="tx1"/>
          </a:solidFill>
          <a:latin typeface="+mn-lt"/>
        </a:defRPr>
      </a:lvl8pPr>
      <a:lvl9pPr marL="1884760" indent="166688" algn="l" rtl="0" fontAlgn="base">
        <a:lnSpc>
          <a:spcPct val="95000"/>
        </a:lnSpc>
        <a:spcBef>
          <a:spcPct val="10000"/>
        </a:spcBef>
        <a:spcAft>
          <a:spcPct val="0"/>
        </a:spcAft>
        <a:buClr>
          <a:schemeClr val="accent1"/>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4B88F3-244A-4EBF-946F-9F2ECFF5B482}" type="slidenum">
              <a:rPr lang="en-US" smtClean="0"/>
              <a:pPr>
                <a:defRPr/>
              </a:pPr>
              <a:t>‹#›</a:t>
            </a:fld>
            <a:endParaRPr lang="en-US"/>
          </a:p>
        </p:txBody>
      </p:sp>
    </p:spTree>
    <p:extLst>
      <p:ext uri="{BB962C8B-B14F-4D97-AF65-F5344CB8AC3E}">
        <p14:creationId xmlns:p14="http://schemas.microsoft.com/office/powerpoint/2010/main" val="2256489915"/>
      </p:ext>
    </p:extLst>
  </p:cSld>
  <p:clrMap bg1="lt1" tx1="dk1" bg2="lt2" tx2="dk2" accent1="accent1" accent2="accent2" accent3="accent3" accent4="accent4" accent5="accent5" accent6="accent6" hlink="hlink" folHlink="folHlink"/>
  <p:sldLayoutIdLst>
    <p:sldLayoutId id="2147484504" r:id="rId1"/>
    <p:sldLayoutId id="2147484505" r:id="rId2"/>
    <p:sldLayoutId id="2147484506" r:id="rId3"/>
    <p:sldLayoutId id="2147484507" r:id="rId4"/>
    <p:sldLayoutId id="2147484508" r:id="rId5"/>
    <p:sldLayoutId id="2147484509" r:id="rId6"/>
    <p:sldLayoutId id="2147484510" r:id="rId7"/>
    <p:sldLayoutId id="2147484511" r:id="rId8"/>
    <p:sldLayoutId id="2147484512" r:id="rId9"/>
    <p:sldLayoutId id="2147484513" r:id="rId10"/>
    <p:sldLayoutId id="2147484514"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C4B88F3-244A-4EBF-946F-9F2ECFF5B482}" type="slidenum">
              <a:rPr lang="en-US" smtClean="0"/>
              <a:pPr>
                <a:defRPr/>
              </a:pPr>
              <a:t>‹#›</a:t>
            </a:fld>
            <a:endParaRPr lang="en-US"/>
          </a:p>
        </p:txBody>
      </p:sp>
    </p:spTree>
    <p:extLst>
      <p:ext uri="{BB962C8B-B14F-4D97-AF65-F5344CB8AC3E}">
        <p14:creationId xmlns:p14="http://schemas.microsoft.com/office/powerpoint/2010/main" val="2220421921"/>
      </p:ext>
    </p:extLst>
  </p:cSld>
  <p:clrMap bg1="lt1" tx1="dk1" bg2="lt2" tx2="dk2" accent1="accent1" accent2="accent2" accent3="accent3" accent4="accent4" accent5="accent5" accent6="accent6" hlink="hlink" folHlink="folHlink"/>
  <p:sldLayoutIdLst>
    <p:sldLayoutId id="2147484516" r:id="rId1"/>
    <p:sldLayoutId id="2147484517" r:id="rId2"/>
    <p:sldLayoutId id="2147484518" r:id="rId3"/>
    <p:sldLayoutId id="2147484519" r:id="rId4"/>
    <p:sldLayoutId id="2147484520" r:id="rId5"/>
    <p:sldLayoutId id="2147484521" r:id="rId6"/>
    <p:sldLayoutId id="2147484522" r:id="rId7"/>
    <p:sldLayoutId id="2147484523" r:id="rId8"/>
    <p:sldLayoutId id="2147484524" r:id="rId9"/>
    <p:sldLayoutId id="2147484525" r:id="rId10"/>
    <p:sldLayoutId id="214748452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906464"/>
            <a:ext cx="1125220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4"/>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7879338"/>
      </p:ext>
    </p:extLst>
  </p:cSld>
  <p:clrMap bg1="dk2" tx1="lt1" bg2="dk1" tx2="lt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Lst>
  <p:transition/>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906464"/>
            <a:ext cx="1125220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4"/>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1369140506"/>
      </p:ext>
    </p:extLst>
  </p:cSld>
  <p:clrMap bg1="dk2" tx1="lt1" bg2="dk1" tx2="lt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Lst>
  <p:transition/>
  <p:hf hdr="0" ftr="0" dt="0"/>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804E3-5C4D-4C86-A852-99C47DDA09F4}" type="slidenum">
              <a:rPr lang="en-US" smtClean="0"/>
              <a:t>‹#›</a:t>
            </a:fld>
            <a:endParaRPr lang="en-US"/>
          </a:p>
        </p:txBody>
      </p:sp>
    </p:spTree>
    <p:extLst>
      <p:ext uri="{BB962C8B-B14F-4D97-AF65-F5344CB8AC3E}">
        <p14:creationId xmlns:p14="http://schemas.microsoft.com/office/powerpoint/2010/main" val="3327806517"/>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906464"/>
            <a:ext cx="1125220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4"/>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2756057333"/>
      </p:ext>
    </p:extLst>
  </p:cSld>
  <p:clrMap bg1="dk2" tx1="lt1" bg2="dk1" tx2="lt2" accent1="accent1" accent2="accent2" accent3="accent3" accent4="accent4" accent5="accent5" accent6="accent6" hlink="hlink" folHlink="folHlink"/>
  <p:sldLayoutIdLst>
    <p:sldLayoutId id="2147484154" r:id="rId1"/>
    <p:sldLayoutId id="2147484155" r:id="rId2"/>
    <p:sldLayoutId id="2147484156" r:id="rId3"/>
    <p:sldLayoutId id="2147484157" r:id="rId4"/>
    <p:sldLayoutId id="2147484158" r:id="rId5"/>
    <p:sldLayoutId id="2147484159" r:id="rId6"/>
    <p:sldLayoutId id="2147484160" r:id="rId7"/>
    <p:sldLayoutId id="2147484161" r:id="rId8"/>
    <p:sldLayoutId id="2147484162" r:id="rId9"/>
    <p:sldLayoutId id="2147484163" r:id="rId10"/>
    <p:sldLayoutId id="2147484164" r:id="rId11"/>
  </p:sldLayoutIdLst>
  <p:transition/>
  <p:hf hdr="0" ftr="0" dt="0"/>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3804E3-5C4D-4C86-A852-99C47DDA09F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498609"/>
      </p:ext>
    </p:extLst>
  </p:cSld>
  <p:clrMap bg1="lt1" tx1="dk1" bg2="lt2" tx2="dk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906464"/>
            <a:ext cx="1125220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4"/>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1360938334"/>
      </p:ext>
    </p:extLst>
  </p:cSld>
  <p:clrMap bg1="dk2" tx1="lt1" bg2="dk1" tx2="lt2" accent1="accent1" accent2="accent2" accent3="accent3" accent4="accent4" accent5="accent5" accent6="accent6" hlink="hlink" folHlink="folHlink"/>
  <p:sldLayoutIdLst>
    <p:sldLayoutId id="2147484394" r:id="rId1"/>
    <p:sldLayoutId id="2147484395" r:id="rId2"/>
    <p:sldLayoutId id="2147484396" r:id="rId3"/>
    <p:sldLayoutId id="2147484397" r:id="rId4"/>
    <p:sldLayoutId id="2147484398" r:id="rId5"/>
    <p:sldLayoutId id="2147484399" r:id="rId6"/>
    <p:sldLayoutId id="2147484400" r:id="rId7"/>
    <p:sldLayoutId id="2147484401" r:id="rId8"/>
    <p:sldLayoutId id="2147484402" r:id="rId9"/>
    <p:sldLayoutId id="2147484403" r:id="rId10"/>
    <p:sldLayoutId id="2147484404" r:id="rId11"/>
  </p:sldLayoutIdLst>
  <p:transition/>
  <p:hf hdr="0" ftr="0" dt="0"/>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906464"/>
            <a:ext cx="1125220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4"/>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3367140065"/>
      </p:ext>
    </p:extLst>
  </p:cSld>
  <p:clrMap bg1="dk2" tx1="lt1" bg2="dk1" tx2="lt2" accent1="accent1" accent2="accent2" accent3="accent3" accent4="accent4" accent5="accent5" accent6="accent6" hlink="hlink" folHlink="folHlink"/>
  <p:sldLayoutIdLst>
    <p:sldLayoutId id="2147484430" r:id="rId1"/>
    <p:sldLayoutId id="2147484431" r:id="rId2"/>
    <p:sldLayoutId id="2147484432" r:id="rId3"/>
    <p:sldLayoutId id="2147484433" r:id="rId4"/>
    <p:sldLayoutId id="2147484434" r:id="rId5"/>
    <p:sldLayoutId id="2147484435" r:id="rId6"/>
    <p:sldLayoutId id="2147484436" r:id="rId7"/>
    <p:sldLayoutId id="2147484437" r:id="rId8"/>
    <p:sldLayoutId id="2147484438" r:id="rId9"/>
    <p:sldLayoutId id="2147484439" r:id="rId10"/>
    <p:sldLayoutId id="2147484440" r:id="rId11"/>
  </p:sldLayoutIdLst>
  <p:transition/>
  <p:hf hdr="0" ftr="0" dt="0"/>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2"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906464"/>
            <a:ext cx="1125220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0" y="6469064"/>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4"/>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4"/>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3523178948"/>
      </p:ext>
    </p:extLst>
  </p:cSld>
  <p:clrMap bg1="dk2" tx1="lt1" bg2="dk1" tx2="lt2" accent1="accent1" accent2="accent2" accent3="accent3" accent4="accent4" accent5="accent5" accent6="accent6" hlink="hlink" folHlink="folHlink"/>
  <p:sldLayoutIdLst>
    <p:sldLayoutId id="2147484442" r:id="rId1"/>
    <p:sldLayoutId id="2147484443" r:id="rId2"/>
    <p:sldLayoutId id="2147484444" r:id="rId3"/>
    <p:sldLayoutId id="2147484445" r:id="rId4"/>
    <p:sldLayoutId id="2147484446" r:id="rId5"/>
    <p:sldLayoutId id="2147484447" r:id="rId6"/>
    <p:sldLayoutId id="2147484448" r:id="rId7"/>
    <p:sldLayoutId id="2147484449" r:id="rId8"/>
    <p:sldLayoutId id="2147484450" r:id="rId9"/>
    <p:sldLayoutId id="2147484451" r:id="rId10"/>
    <p:sldLayoutId id="2147484452" r:id="rId11"/>
  </p:sldLayoutIdLst>
  <p:transition/>
  <p:hf hdr="0" ftr="0" dt="0"/>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3" name="Freeform 21"/>
          <p:cNvSpPr>
            <a:spLocks/>
          </p:cNvSpPr>
          <p:nvPr/>
        </p:nvSpPr>
        <p:spPr bwMode="auto">
          <a:xfrm rot="3160332" flipH="1">
            <a:off x="4187034" y="-2969418"/>
            <a:ext cx="6345237"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4" name="Freeform 21"/>
          <p:cNvSpPr>
            <a:spLocks/>
          </p:cNvSpPr>
          <p:nvPr/>
        </p:nvSpPr>
        <p:spPr bwMode="auto">
          <a:xfrm rot="3605070" flipH="1">
            <a:off x="4000765" y="-3448844"/>
            <a:ext cx="6345238" cy="13119100"/>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
        <p:nvSpPr>
          <p:cNvPr id="2052" name="Rectangle 3"/>
          <p:cNvSpPr>
            <a:spLocks noGrp="1" noChangeArrowheads="1"/>
          </p:cNvSpPr>
          <p:nvPr>
            <p:ph type="body" idx="1"/>
          </p:nvPr>
        </p:nvSpPr>
        <p:spPr bwMode="black">
          <a:xfrm>
            <a:off x="2499784" y="1592263"/>
            <a:ext cx="7467600" cy="1434624"/>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3" name="Rectangle 2"/>
          <p:cNvSpPr>
            <a:spLocks noGrp="1" noChangeArrowheads="1"/>
          </p:cNvSpPr>
          <p:nvPr>
            <p:ph type="title"/>
          </p:nvPr>
        </p:nvSpPr>
        <p:spPr bwMode="black">
          <a:xfrm>
            <a:off x="607484" y="1002708"/>
            <a:ext cx="11252200" cy="383182"/>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a:t>Click to edit Master title style</a:t>
            </a:r>
          </a:p>
        </p:txBody>
      </p:sp>
      <p:sp>
        <p:nvSpPr>
          <p:cNvPr id="3" name="Rectangle 4"/>
          <p:cNvSpPr>
            <a:spLocks noGrp="1" noChangeArrowheads="1"/>
          </p:cNvSpPr>
          <p:nvPr>
            <p:ph type="dt" sz="half" idx="2"/>
          </p:nvPr>
        </p:nvSpPr>
        <p:spPr bwMode="black">
          <a:xfrm>
            <a:off x="165101" y="6469066"/>
            <a:ext cx="2025651"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50">
                <a:solidFill>
                  <a:schemeClr val="bg2"/>
                </a:solidFill>
                <a:latin typeface="Arial" charset="0"/>
              </a:defRPr>
            </a:lvl1pPr>
          </a:lstStyle>
          <a:p>
            <a:pPr>
              <a:defRPr/>
            </a:pPr>
            <a:endParaRPr lang="en-US">
              <a:solidFill>
                <a:srgbClr val="000000"/>
              </a:solidFill>
            </a:endParaRPr>
          </a:p>
        </p:txBody>
      </p:sp>
      <p:sp>
        <p:nvSpPr>
          <p:cNvPr id="4" name="Rectangle 5"/>
          <p:cNvSpPr>
            <a:spLocks noGrp="1" noChangeArrowheads="1"/>
          </p:cNvSpPr>
          <p:nvPr>
            <p:ph type="ftr" sz="quarter" idx="3"/>
          </p:nvPr>
        </p:nvSpPr>
        <p:spPr bwMode="black">
          <a:xfrm>
            <a:off x="2059517" y="6469066"/>
            <a:ext cx="820420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50">
                <a:solidFill>
                  <a:schemeClr val="bg2"/>
                </a:solidFill>
                <a:latin typeface="Arial" charset="0"/>
              </a:defRPr>
            </a:lvl1pPr>
          </a:lstStyle>
          <a:p>
            <a:pPr>
              <a:defRPr/>
            </a:pPr>
            <a:endParaRPr lang="en-US">
              <a:solidFill>
                <a:srgbClr val="000000"/>
              </a:solidFill>
            </a:endParaRPr>
          </a:p>
        </p:txBody>
      </p:sp>
      <p:sp>
        <p:nvSpPr>
          <p:cNvPr id="2" name="Rectangle 6"/>
          <p:cNvSpPr>
            <a:spLocks noGrp="1" noChangeArrowheads="1"/>
          </p:cNvSpPr>
          <p:nvPr>
            <p:ph type="sldNum" sz="quarter" idx="4"/>
          </p:nvPr>
        </p:nvSpPr>
        <p:spPr bwMode="black">
          <a:xfrm>
            <a:off x="10354733" y="6469066"/>
            <a:ext cx="1735667"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0">
                <a:solidFill>
                  <a:schemeClr val="bg2"/>
                </a:solidFill>
                <a:latin typeface="Arial" charset="0"/>
              </a:defRPr>
            </a:lvl1pPr>
          </a:lstStyle>
          <a:p>
            <a:pPr>
              <a:defRPr/>
            </a:pPr>
            <a:fld id="{6C4B88F3-244A-4EBF-946F-9F2ECFF5B482}" type="slidenum">
              <a:rPr lang="en-US">
                <a:solidFill>
                  <a:srgbClr val="000000"/>
                </a:solidFill>
              </a:rPr>
              <a:pPr>
                <a:defRPr/>
              </a:pPr>
              <a:t>‹#›</a:t>
            </a:fld>
            <a:endParaRPr lang="en-US">
              <a:solidFill>
                <a:srgbClr val="000000"/>
              </a:solidFill>
            </a:endParaRPr>
          </a:p>
        </p:txBody>
      </p:sp>
      <p:sp>
        <p:nvSpPr>
          <p:cNvPr id="10" name="Freeform 21"/>
          <p:cNvSpPr>
            <a:spLocks/>
          </p:cNvSpPr>
          <p:nvPr/>
        </p:nvSpPr>
        <p:spPr bwMode="auto">
          <a:xfrm rot="3160332" flipH="1">
            <a:off x="3384814" y="-3310732"/>
            <a:ext cx="6345238" cy="13119101"/>
          </a:xfrm>
          <a:custGeom>
            <a:avLst/>
            <a:gdLst/>
            <a:ahLst/>
            <a:cxnLst>
              <a:cxn ang="0">
                <a:pos x="3012" y="3"/>
              </a:cxn>
              <a:cxn ang="0">
                <a:pos x="2684" y="95"/>
              </a:cxn>
              <a:cxn ang="0">
                <a:pos x="2373" y="224"/>
              </a:cxn>
              <a:cxn ang="0">
                <a:pos x="2081" y="387"/>
              </a:cxn>
              <a:cxn ang="0">
                <a:pos x="1812" y="583"/>
              </a:cxn>
              <a:cxn ang="0">
                <a:pos x="1568" y="807"/>
              </a:cxn>
              <a:cxn ang="0">
                <a:pos x="1352" y="1057"/>
              </a:cxn>
              <a:cxn ang="0">
                <a:pos x="1165" y="1331"/>
              </a:cxn>
              <a:cxn ang="0">
                <a:pos x="1010" y="1628"/>
              </a:cxn>
              <a:cxn ang="0">
                <a:pos x="891" y="1944"/>
              </a:cxn>
              <a:cxn ang="0">
                <a:pos x="809" y="2276"/>
              </a:cxn>
              <a:cxn ang="0">
                <a:pos x="766" y="2623"/>
              </a:cxn>
              <a:cxn ang="0">
                <a:pos x="766" y="2975"/>
              </a:cxn>
              <a:cxn ang="0">
                <a:pos x="807" y="3317"/>
              </a:cxn>
              <a:cxn ang="0">
                <a:pos x="887" y="3645"/>
              </a:cxn>
              <a:cxn ang="0">
                <a:pos x="1003" y="3956"/>
              </a:cxn>
              <a:cxn ang="0">
                <a:pos x="1154" y="4249"/>
              </a:cxn>
              <a:cxn ang="0">
                <a:pos x="1337" y="4522"/>
              </a:cxn>
              <a:cxn ang="0">
                <a:pos x="1549" y="4772"/>
              </a:cxn>
              <a:cxn ang="0">
                <a:pos x="1788" y="4995"/>
              </a:cxn>
              <a:cxn ang="0">
                <a:pos x="2050" y="5190"/>
              </a:cxn>
              <a:cxn ang="0">
                <a:pos x="2335" y="5355"/>
              </a:cxn>
              <a:cxn ang="0">
                <a:pos x="2640" y="5487"/>
              </a:cxn>
              <a:cxn ang="0">
                <a:pos x="2962" y="5582"/>
              </a:cxn>
              <a:cxn ang="0">
                <a:pos x="3297" y="5641"/>
              </a:cxn>
              <a:cxn ang="0">
                <a:pos x="3321" y="5683"/>
              </a:cxn>
              <a:cxn ang="0">
                <a:pos x="3017" y="5718"/>
              </a:cxn>
              <a:cxn ang="0">
                <a:pos x="2687" y="5716"/>
              </a:cxn>
              <a:cxn ang="0">
                <a:pos x="2347" y="5674"/>
              </a:cxn>
              <a:cxn ang="0">
                <a:pos x="2021" y="5596"/>
              </a:cxn>
              <a:cxn ang="0">
                <a:pos x="1710" y="5480"/>
              </a:cxn>
              <a:cxn ang="0">
                <a:pos x="1417" y="5330"/>
              </a:cxn>
              <a:cxn ang="0">
                <a:pos x="1146" y="5150"/>
              </a:cxn>
              <a:cxn ang="0">
                <a:pos x="896" y="4940"/>
              </a:cxn>
              <a:cxn ang="0">
                <a:pos x="674" y="4704"/>
              </a:cxn>
              <a:cxn ang="0">
                <a:pos x="477" y="4443"/>
              </a:cxn>
              <a:cxn ang="0">
                <a:pos x="312" y="4161"/>
              </a:cxn>
              <a:cxn ang="0">
                <a:pos x="179" y="3859"/>
              </a:cxn>
              <a:cxn ang="0">
                <a:pos x="82" y="3539"/>
              </a:cxn>
              <a:cxn ang="0">
                <a:pos x="21" y="3206"/>
              </a:cxn>
              <a:cxn ang="0">
                <a:pos x="0" y="2860"/>
              </a:cxn>
              <a:cxn ang="0">
                <a:pos x="21" y="2515"/>
              </a:cxn>
              <a:cxn ang="0">
                <a:pos x="82" y="2182"/>
              </a:cxn>
              <a:cxn ang="0">
                <a:pos x="179" y="1862"/>
              </a:cxn>
              <a:cxn ang="0">
                <a:pos x="312" y="1560"/>
              </a:cxn>
              <a:cxn ang="0">
                <a:pos x="477" y="1277"/>
              </a:cxn>
              <a:cxn ang="0">
                <a:pos x="674" y="1017"/>
              </a:cxn>
              <a:cxn ang="0">
                <a:pos x="896" y="781"/>
              </a:cxn>
              <a:cxn ang="0">
                <a:pos x="1146" y="571"/>
              </a:cxn>
              <a:cxn ang="0">
                <a:pos x="1417" y="390"/>
              </a:cxn>
              <a:cxn ang="0">
                <a:pos x="1710" y="241"/>
              </a:cxn>
              <a:cxn ang="0">
                <a:pos x="2021" y="125"/>
              </a:cxn>
              <a:cxn ang="0">
                <a:pos x="2347" y="47"/>
              </a:cxn>
              <a:cxn ang="0">
                <a:pos x="2687" y="5"/>
              </a:cxn>
            </a:cxnLst>
            <a:rect l="0" t="0" r="r" b="b"/>
            <a:pathLst>
              <a:path w="3470" h="5721">
                <a:moveTo>
                  <a:pt x="2861" y="0"/>
                </a:moveTo>
                <a:lnTo>
                  <a:pt x="3012" y="3"/>
                </a:lnTo>
                <a:lnTo>
                  <a:pt x="2845" y="45"/>
                </a:lnTo>
                <a:lnTo>
                  <a:pt x="2684" y="95"/>
                </a:lnTo>
                <a:lnTo>
                  <a:pt x="2526" y="156"/>
                </a:lnTo>
                <a:lnTo>
                  <a:pt x="2373" y="224"/>
                </a:lnTo>
                <a:lnTo>
                  <a:pt x="2224" y="302"/>
                </a:lnTo>
                <a:lnTo>
                  <a:pt x="2081" y="387"/>
                </a:lnTo>
                <a:lnTo>
                  <a:pt x="1944" y="481"/>
                </a:lnTo>
                <a:lnTo>
                  <a:pt x="1812" y="583"/>
                </a:lnTo>
                <a:lnTo>
                  <a:pt x="1687" y="691"/>
                </a:lnTo>
                <a:lnTo>
                  <a:pt x="1568" y="807"/>
                </a:lnTo>
                <a:lnTo>
                  <a:pt x="1457" y="929"/>
                </a:lnTo>
                <a:lnTo>
                  <a:pt x="1352" y="1057"/>
                </a:lnTo>
                <a:lnTo>
                  <a:pt x="1253" y="1192"/>
                </a:lnTo>
                <a:lnTo>
                  <a:pt x="1165" y="1331"/>
                </a:lnTo>
                <a:lnTo>
                  <a:pt x="1083" y="1477"/>
                </a:lnTo>
                <a:lnTo>
                  <a:pt x="1010" y="1628"/>
                </a:lnTo>
                <a:lnTo>
                  <a:pt x="946" y="1784"/>
                </a:lnTo>
                <a:lnTo>
                  <a:pt x="891" y="1944"/>
                </a:lnTo>
                <a:lnTo>
                  <a:pt x="844" y="2109"/>
                </a:lnTo>
                <a:lnTo>
                  <a:pt x="809" y="2276"/>
                </a:lnTo>
                <a:lnTo>
                  <a:pt x="781" y="2447"/>
                </a:lnTo>
                <a:lnTo>
                  <a:pt x="766" y="2623"/>
                </a:lnTo>
                <a:lnTo>
                  <a:pt x="760" y="2800"/>
                </a:lnTo>
                <a:lnTo>
                  <a:pt x="766" y="2975"/>
                </a:lnTo>
                <a:lnTo>
                  <a:pt x="781" y="3147"/>
                </a:lnTo>
                <a:lnTo>
                  <a:pt x="807" y="3317"/>
                </a:lnTo>
                <a:lnTo>
                  <a:pt x="842" y="3482"/>
                </a:lnTo>
                <a:lnTo>
                  <a:pt x="887" y="3645"/>
                </a:lnTo>
                <a:lnTo>
                  <a:pt x="941" y="3803"/>
                </a:lnTo>
                <a:lnTo>
                  <a:pt x="1003" y="3956"/>
                </a:lnTo>
                <a:lnTo>
                  <a:pt x="1075" y="4105"/>
                </a:lnTo>
                <a:lnTo>
                  <a:pt x="1154" y="4249"/>
                </a:lnTo>
                <a:lnTo>
                  <a:pt x="1243" y="4390"/>
                </a:lnTo>
                <a:lnTo>
                  <a:pt x="1337" y="4522"/>
                </a:lnTo>
                <a:lnTo>
                  <a:pt x="1439" y="4650"/>
                </a:lnTo>
                <a:lnTo>
                  <a:pt x="1549" y="4772"/>
                </a:lnTo>
                <a:lnTo>
                  <a:pt x="1665" y="4886"/>
                </a:lnTo>
                <a:lnTo>
                  <a:pt x="1788" y="4995"/>
                </a:lnTo>
                <a:lnTo>
                  <a:pt x="1917" y="5096"/>
                </a:lnTo>
                <a:lnTo>
                  <a:pt x="2050" y="5190"/>
                </a:lnTo>
                <a:lnTo>
                  <a:pt x="2191" y="5277"/>
                </a:lnTo>
                <a:lnTo>
                  <a:pt x="2335" y="5355"/>
                </a:lnTo>
                <a:lnTo>
                  <a:pt x="2486" y="5424"/>
                </a:lnTo>
                <a:lnTo>
                  <a:pt x="2640" y="5487"/>
                </a:lnTo>
                <a:lnTo>
                  <a:pt x="2798" y="5539"/>
                </a:lnTo>
                <a:lnTo>
                  <a:pt x="2962" y="5582"/>
                </a:lnTo>
                <a:lnTo>
                  <a:pt x="3128" y="5617"/>
                </a:lnTo>
                <a:lnTo>
                  <a:pt x="3297" y="5641"/>
                </a:lnTo>
                <a:lnTo>
                  <a:pt x="3470" y="5655"/>
                </a:lnTo>
                <a:lnTo>
                  <a:pt x="3321" y="5683"/>
                </a:lnTo>
                <a:lnTo>
                  <a:pt x="3170" y="5704"/>
                </a:lnTo>
                <a:lnTo>
                  <a:pt x="3017" y="5718"/>
                </a:lnTo>
                <a:lnTo>
                  <a:pt x="2861" y="5721"/>
                </a:lnTo>
                <a:lnTo>
                  <a:pt x="2687" y="5716"/>
                </a:lnTo>
                <a:lnTo>
                  <a:pt x="2515" y="5700"/>
                </a:lnTo>
                <a:lnTo>
                  <a:pt x="2347" y="5674"/>
                </a:lnTo>
                <a:lnTo>
                  <a:pt x="2182" y="5639"/>
                </a:lnTo>
                <a:lnTo>
                  <a:pt x="2021" y="5596"/>
                </a:lnTo>
                <a:lnTo>
                  <a:pt x="1863" y="5542"/>
                </a:lnTo>
                <a:lnTo>
                  <a:pt x="1710" y="5480"/>
                </a:lnTo>
                <a:lnTo>
                  <a:pt x="1561" y="5409"/>
                </a:lnTo>
                <a:lnTo>
                  <a:pt x="1417" y="5330"/>
                </a:lnTo>
                <a:lnTo>
                  <a:pt x="1278" y="5244"/>
                </a:lnTo>
                <a:lnTo>
                  <a:pt x="1146" y="5150"/>
                </a:lnTo>
                <a:lnTo>
                  <a:pt x="1017" y="5048"/>
                </a:lnTo>
                <a:lnTo>
                  <a:pt x="896" y="4940"/>
                </a:lnTo>
                <a:lnTo>
                  <a:pt x="781" y="4825"/>
                </a:lnTo>
                <a:lnTo>
                  <a:pt x="674" y="4704"/>
                </a:lnTo>
                <a:lnTo>
                  <a:pt x="571" y="4575"/>
                </a:lnTo>
                <a:lnTo>
                  <a:pt x="477" y="4443"/>
                </a:lnTo>
                <a:lnTo>
                  <a:pt x="391" y="4305"/>
                </a:lnTo>
                <a:lnTo>
                  <a:pt x="312" y="4161"/>
                </a:lnTo>
                <a:lnTo>
                  <a:pt x="241" y="4011"/>
                </a:lnTo>
                <a:lnTo>
                  <a:pt x="179" y="3859"/>
                </a:lnTo>
                <a:lnTo>
                  <a:pt x="125" y="3701"/>
                </a:lnTo>
                <a:lnTo>
                  <a:pt x="82" y="3539"/>
                </a:lnTo>
                <a:lnTo>
                  <a:pt x="47" y="3374"/>
                </a:lnTo>
                <a:lnTo>
                  <a:pt x="21" y="3206"/>
                </a:lnTo>
                <a:lnTo>
                  <a:pt x="5" y="3034"/>
                </a:lnTo>
                <a:lnTo>
                  <a:pt x="0" y="2860"/>
                </a:lnTo>
                <a:lnTo>
                  <a:pt x="5" y="2687"/>
                </a:lnTo>
                <a:lnTo>
                  <a:pt x="21" y="2515"/>
                </a:lnTo>
                <a:lnTo>
                  <a:pt x="47" y="2347"/>
                </a:lnTo>
                <a:lnTo>
                  <a:pt x="82" y="2182"/>
                </a:lnTo>
                <a:lnTo>
                  <a:pt x="125" y="2020"/>
                </a:lnTo>
                <a:lnTo>
                  <a:pt x="179" y="1862"/>
                </a:lnTo>
                <a:lnTo>
                  <a:pt x="241" y="1710"/>
                </a:lnTo>
                <a:lnTo>
                  <a:pt x="312" y="1560"/>
                </a:lnTo>
                <a:lnTo>
                  <a:pt x="391" y="1416"/>
                </a:lnTo>
                <a:lnTo>
                  <a:pt x="477" y="1277"/>
                </a:lnTo>
                <a:lnTo>
                  <a:pt x="571" y="1146"/>
                </a:lnTo>
                <a:lnTo>
                  <a:pt x="674" y="1017"/>
                </a:lnTo>
                <a:lnTo>
                  <a:pt x="781" y="896"/>
                </a:lnTo>
                <a:lnTo>
                  <a:pt x="896" y="781"/>
                </a:lnTo>
                <a:lnTo>
                  <a:pt x="1017" y="673"/>
                </a:lnTo>
                <a:lnTo>
                  <a:pt x="1146" y="571"/>
                </a:lnTo>
                <a:lnTo>
                  <a:pt x="1278" y="477"/>
                </a:lnTo>
                <a:lnTo>
                  <a:pt x="1417" y="390"/>
                </a:lnTo>
                <a:lnTo>
                  <a:pt x="1561" y="312"/>
                </a:lnTo>
                <a:lnTo>
                  <a:pt x="1710" y="241"/>
                </a:lnTo>
                <a:lnTo>
                  <a:pt x="1863" y="179"/>
                </a:lnTo>
                <a:lnTo>
                  <a:pt x="2021" y="125"/>
                </a:lnTo>
                <a:lnTo>
                  <a:pt x="2182" y="82"/>
                </a:lnTo>
                <a:lnTo>
                  <a:pt x="2347" y="47"/>
                </a:lnTo>
                <a:lnTo>
                  <a:pt x="2515" y="21"/>
                </a:lnTo>
                <a:lnTo>
                  <a:pt x="2687" y="5"/>
                </a:lnTo>
                <a:lnTo>
                  <a:pt x="2861" y="0"/>
                </a:lnTo>
                <a:close/>
              </a:path>
            </a:pathLst>
          </a:custGeom>
          <a:gradFill>
            <a:gsLst>
              <a:gs pos="0">
                <a:schemeClr val="bg2">
                  <a:alpha val="2000"/>
                </a:schemeClr>
              </a:gs>
              <a:gs pos="100000">
                <a:schemeClr val="bg2">
                  <a:alpha val="0"/>
                </a:schemeClr>
              </a:gs>
            </a:gsLst>
            <a:lin ang="5400000" scaled="0"/>
          </a:gradFill>
          <a:ln w="0">
            <a:noFill/>
            <a:prstDash val="solid"/>
            <a:round/>
            <a:headEnd/>
            <a:tailEnd/>
          </a:ln>
        </p:spPr>
        <p:txBody>
          <a:bodyPr/>
          <a:lstStyle/>
          <a:p>
            <a:pPr>
              <a:defRPr/>
            </a:pPr>
            <a:endParaRPr lang="en-US">
              <a:solidFill>
                <a:srgbClr val="FFFFFF"/>
              </a:solidFill>
            </a:endParaRPr>
          </a:p>
        </p:txBody>
      </p:sp>
    </p:spTree>
    <p:extLst>
      <p:ext uri="{BB962C8B-B14F-4D97-AF65-F5344CB8AC3E}">
        <p14:creationId xmlns:p14="http://schemas.microsoft.com/office/powerpoint/2010/main" val="534061712"/>
      </p:ext>
    </p:extLst>
  </p:cSld>
  <p:clrMap bg1="dk2" tx1="lt1" bg2="dk1" tx2="lt2" accent1="accent1" accent2="accent2" accent3="accent3" accent4="accent4" accent5="accent5" accent6="accent6" hlink="hlink" folHlink="folHlink"/>
  <p:sldLayoutIdLst>
    <p:sldLayoutId id="2147484454" r:id="rId1"/>
    <p:sldLayoutId id="2147484455" r:id="rId2"/>
    <p:sldLayoutId id="2147484456" r:id="rId3"/>
    <p:sldLayoutId id="2147484457" r:id="rId4"/>
    <p:sldLayoutId id="2147484458" r:id="rId5"/>
    <p:sldLayoutId id="2147484459" r:id="rId6"/>
    <p:sldLayoutId id="2147484460" r:id="rId7"/>
    <p:sldLayoutId id="2147484461" r:id="rId8"/>
    <p:sldLayoutId id="2147484462" r:id="rId9"/>
    <p:sldLayoutId id="2147484463" r:id="rId10"/>
    <p:sldLayoutId id="2147484464" r:id="rId11"/>
    <p:sldLayoutId id="2147484465" r:id="rId12"/>
  </p:sldLayoutIdLst>
  <p:transition/>
  <p:txStyles>
    <p:titleStyle>
      <a:lvl1pPr algn="l" rtl="0" eaLnBrk="0" fontAlgn="base" hangingPunct="0">
        <a:lnSpc>
          <a:spcPct val="90000"/>
        </a:lnSpc>
        <a:spcBef>
          <a:spcPct val="0"/>
        </a:spcBef>
        <a:spcAft>
          <a:spcPct val="0"/>
        </a:spcAft>
        <a:defRPr sz="21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100" b="1">
          <a:solidFill>
            <a:schemeClr val="accent1"/>
          </a:solidFill>
          <a:latin typeface="Lucida Sans" pitchFamily="34" charset="0"/>
        </a:defRPr>
      </a:lvl2pPr>
      <a:lvl3pPr algn="l" rtl="0" eaLnBrk="0" fontAlgn="base" hangingPunct="0">
        <a:lnSpc>
          <a:spcPct val="90000"/>
        </a:lnSpc>
        <a:spcBef>
          <a:spcPct val="0"/>
        </a:spcBef>
        <a:spcAft>
          <a:spcPct val="0"/>
        </a:spcAft>
        <a:defRPr sz="2100" b="1">
          <a:solidFill>
            <a:schemeClr val="accent1"/>
          </a:solidFill>
          <a:latin typeface="Lucida Sans" pitchFamily="34" charset="0"/>
        </a:defRPr>
      </a:lvl3pPr>
      <a:lvl4pPr algn="l" rtl="0" eaLnBrk="0" fontAlgn="base" hangingPunct="0">
        <a:lnSpc>
          <a:spcPct val="90000"/>
        </a:lnSpc>
        <a:spcBef>
          <a:spcPct val="0"/>
        </a:spcBef>
        <a:spcAft>
          <a:spcPct val="0"/>
        </a:spcAft>
        <a:defRPr sz="2100" b="1">
          <a:solidFill>
            <a:schemeClr val="accent1"/>
          </a:solidFill>
          <a:latin typeface="Lucida Sans" pitchFamily="34" charset="0"/>
        </a:defRPr>
      </a:lvl4pPr>
      <a:lvl5pPr algn="l" rtl="0" eaLnBrk="0" fontAlgn="base" hangingPunct="0">
        <a:lnSpc>
          <a:spcPct val="90000"/>
        </a:lnSpc>
        <a:spcBef>
          <a:spcPct val="0"/>
        </a:spcBef>
        <a:spcAft>
          <a:spcPct val="0"/>
        </a:spcAft>
        <a:defRPr sz="2100" b="1">
          <a:solidFill>
            <a:schemeClr val="accent1"/>
          </a:solidFill>
          <a:latin typeface="Lucida Sans" pitchFamily="34" charset="0"/>
        </a:defRPr>
      </a:lvl5pPr>
      <a:lvl6pPr marL="342900" algn="l" rtl="0" fontAlgn="base">
        <a:lnSpc>
          <a:spcPct val="90000"/>
        </a:lnSpc>
        <a:spcBef>
          <a:spcPct val="0"/>
        </a:spcBef>
        <a:spcAft>
          <a:spcPct val="0"/>
        </a:spcAft>
        <a:defRPr sz="2100" b="1">
          <a:solidFill>
            <a:schemeClr val="accent2"/>
          </a:solidFill>
          <a:latin typeface="Arial" charset="0"/>
        </a:defRPr>
      </a:lvl6pPr>
      <a:lvl7pPr marL="685800" algn="l" rtl="0" fontAlgn="base">
        <a:lnSpc>
          <a:spcPct val="90000"/>
        </a:lnSpc>
        <a:spcBef>
          <a:spcPct val="0"/>
        </a:spcBef>
        <a:spcAft>
          <a:spcPct val="0"/>
        </a:spcAft>
        <a:defRPr sz="2100" b="1">
          <a:solidFill>
            <a:schemeClr val="accent2"/>
          </a:solidFill>
          <a:latin typeface="Arial" charset="0"/>
        </a:defRPr>
      </a:lvl7pPr>
      <a:lvl8pPr marL="1028700" algn="l" rtl="0" fontAlgn="base">
        <a:lnSpc>
          <a:spcPct val="90000"/>
        </a:lnSpc>
        <a:spcBef>
          <a:spcPct val="0"/>
        </a:spcBef>
        <a:spcAft>
          <a:spcPct val="0"/>
        </a:spcAft>
        <a:defRPr sz="2100" b="1">
          <a:solidFill>
            <a:schemeClr val="accent2"/>
          </a:solidFill>
          <a:latin typeface="Arial" charset="0"/>
        </a:defRPr>
      </a:lvl8pPr>
      <a:lvl9pPr marL="1371600" algn="l" rtl="0" fontAlgn="base">
        <a:lnSpc>
          <a:spcPct val="90000"/>
        </a:lnSpc>
        <a:spcBef>
          <a:spcPct val="0"/>
        </a:spcBef>
        <a:spcAft>
          <a:spcPct val="0"/>
        </a:spcAft>
        <a:defRPr sz="2100" b="1">
          <a:solidFill>
            <a:schemeClr val="accent2"/>
          </a:solidFill>
          <a:latin typeface="Arial" charset="0"/>
        </a:defRPr>
      </a:lvl9pPr>
    </p:titleStyle>
    <p:bodyStyle>
      <a:lvl1pPr marL="123825" indent="-123825" algn="l" rtl="0" eaLnBrk="0" fontAlgn="base" hangingPunct="0">
        <a:spcBef>
          <a:spcPct val="25000"/>
        </a:spcBef>
        <a:spcAft>
          <a:spcPct val="0"/>
        </a:spcAft>
        <a:buClr>
          <a:srgbClr val="C60C30"/>
        </a:buClr>
        <a:buSzPct val="100000"/>
        <a:buFont typeface="Arial" charset="0"/>
        <a:buChar char="•"/>
        <a:defRPr lang="en-US" sz="1950" dirty="0">
          <a:solidFill>
            <a:schemeClr val="bg2"/>
          </a:solidFill>
          <a:latin typeface="Lucida Sans" pitchFamily="34" charset="0"/>
          <a:ea typeface="+mn-ea"/>
          <a:cs typeface="+mn-cs"/>
        </a:defRPr>
      </a:lvl1pPr>
      <a:lvl2pPr marL="258366" indent="-134541" algn="l" rtl="0" eaLnBrk="0" fontAlgn="base" hangingPunct="0">
        <a:lnSpc>
          <a:spcPct val="95000"/>
        </a:lnSpc>
        <a:spcBef>
          <a:spcPct val="10000"/>
        </a:spcBef>
        <a:spcAft>
          <a:spcPct val="0"/>
        </a:spcAft>
        <a:buClr>
          <a:srgbClr val="C60C30"/>
        </a:buClr>
        <a:buSzPct val="100000"/>
        <a:buFont typeface="Arial" charset="0"/>
        <a:buChar char="•"/>
        <a:defRPr lang="en-US" sz="1800" dirty="0">
          <a:solidFill>
            <a:schemeClr val="bg2"/>
          </a:solidFill>
          <a:latin typeface="Lucida Sans" pitchFamily="34" charset="0"/>
        </a:defRPr>
      </a:lvl2pPr>
      <a:lvl3pPr marL="382191" indent="-123825" algn="l" rtl="0" eaLnBrk="0" fontAlgn="base" hangingPunct="0">
        <a:lnSpc>
          <a:spcPct val="95000"/>
        </a:lnSpc>
        <a:spcBef>
          <a:spcPct val="10000"/>
        </a:spcBef>
        <a:spcAft>
          <a:spcPct val="0"/>
        </a:spcAft>
        <a:buClr>
          <a:srgbClr val="C60C30"/>
        </a:buClr>
        <a:buSzPct val="100000"/>
        <a:buFont typeface="Arial" charset="0"/>
        <a:buChar char="•"/>
        <a:defRPr lang="en-US" sz="1650" dirty="0">
          <a:solidFill>
            <a:schemeClr val="bg2"/>
          </a:solidFill>
          <a:latin typeface="Lucida Sans" pitchFamily="34" charset="0"/>
        </a:defRPr>
      </a:lvl3pPr>
      <a:lvl4pPr marL="516731" indent="-134541" algn="l" rtl="0" eaLnBrk="0" fontAlgn="base" hangingPunct="0">
        <a:lnSpc>
          <a:spcPct val="95000"/>
        </a:lnSpc>
        <a:spcBef>
          <a:spcPct val="10000"/>
        </a:spcBef>
        <a:spcAft>
          <a:spcPct val="0"/>
        </a:spcAft>
        <a:buClr>
          <a:srgbClr val="C60C30"/>
        </a:buClr>
        <a:buSzPct val="100000"/>
        <a:buFont typeface="Arial" charset="0"/>
        <a:buChar char="•"/>
        <a:defRPr lang="en-US" sz="1500" dirty="0">
          <a:solidFill>
            <a:schemeClr val="bg2"/>
          </a:solidFill>
          <a:latin typeface="Lucida Sans" pitchFamily="34" charset="0"/>
        </a:defRPr>
      </a:lvl4pPr>
      <a:lvl5pPr marL="640556" indent="-123825" algn="l" rtl="0" eaLnBrk="0" fontAlgn="base" hangingPunct="0">
        <a:lnSpc>
          <a:spcPct val="95000"/>
        </a:lnSpc>
        <a:spcBef>
          <a:spcPct val="10000"/>
        </a:spcBef>
        <a:spcAft>
          <a:spcPct val="0"/>
        </a:spcAft>
        <a:buClr>
          <a:srgbClr val="C60C30"/>
        </a:buClr>
        <a:buSzPct val="100000"/>
        <a:buFont typeface="Arial" charset="0"/>
        <a:buChar char="•"/>
        <a:defRPr lang="en-US" sz="1500" dirty="0">
          <a:solidFill>
            <a:schemeClr val="bg2"/>
          </a:solidFill>
          <a:latin typeface="Lucida Sans" pitchFamily="34" charset="0"/>
        </a:defRPr>
      </a:lvl5pPr>
      <a:lvl6pPr marL="856060" indent="166688" algn="l" rtl="0" fontAlgn="base">
        <a:lnSpc>
          <a:spcPct val="95000"/>
        </a:lnSpc>
        <a:spcBef>
          <a:spcPct val="10000"/>
        </a:spcBef>
        <a:spcAft>
          <a:spcPct val="0"/>
        </a:spcAft>
        <a:buClr>
          <a:schemeClr val="accent1"/>
        </a:buClr>
        <a:buChar char="•"/>
        <a:defRPr sz="1500">
          <a:solidFill>
            <a:schemeClr val="tx1"/>
          </a:solidFill>
          <a:latin typeface="+mn-lt"/>
        </a:defRPr>
      </a:lvl6pPr>
      <a:lvl7pPr marL="1198960" indent="166688" algn="l" rtl="0" fontAlgn="base">
        <a:lnSpc>
          <a:spcPct val="95000"/>
        </a:lnSpc>
        <a:spcBef>
          <a:spcPct val="10000"/>
        </a:spcBef>
        <a:spcAft>
          <a:spcPct val="0"/>
        </a:spcAft>
        <a:buClr>
          <a:schemeClr val="accent1"/>
        </a:buClr>
        <a:buChar char="•"/>
        <a:defRPr sz="1500">
          <a:solidFill>
            <a:schemeClr val="tx1"/>
          </a:solidFill>
          <a:latin typeface="+mn-lt"/>
        </a:defRPr>
      </a:lvl7pPr>
      <a:lvl8pPr marL="1541860" indent="166688" algn="l" rtl="0" fontAlgn="base">
        <a:lnSpc>
          <a:spcPct val="95000"/>
        </a:lnSpc>
        <a:spcBef>
          <a:spcPct val="10000"/>
        </a:spcBef>
        <a:spcAft>
          <a:spcPct val="0"/>
        </a:spcAft>
        <a:buClr>
          <a:schemeClr val="accent1"/>
        </a:buClr>
        <a:buChar char="•"/>
        <a:defRPr sz="1500">
          <a:solidFill>
            <a:schemeClr val="tx1"/>
          </a:solidFill>
          <a:latin typeface="+mn-lt"/>
        </a:defRPr>
      </a:lvl8pPr>
      <a:lvl9pPr marL="1884760" indent="166688" algn="l" rtl="0" fontAlgn="base">
        <a:lnSpc>
          <a:spcPct val="95000"/>
        </a:lnSpc>
        <a:spcBef>
          <a:spcPct val="10000"/>
        </a:spcBef>
        <a:spcAft>
          <a:spcPct val="0"/>
        </a:spcAft>
        <a:buClr>
          <a:schemeClr val="accent1"/>
        </a:buClr>
        <a:buChar char="•"/>
        <a:defRPr sz="1500">
          <a:solidFill>
            <a:schemeClr val="tx1"/>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7.xml"/><Relationship Id="rId6" Type="http://schemas.openxmlformats.org/officeDocument/2006/relationships/image" Target="../media/image15.png"/><Relationship Id="rId5" Type="http://schemas.openxmlformats.org/officeDocument/2006/relationships/image" Target="../media/image1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9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9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3" Type="http://schemas.openxmlformats.org/officeDocument/2006/relationships/image" Target="../media/image49.png"/><Relationship Id="rId18" Type="http://schemas.openxmlformats.org/officeDocument/2006/relationships/image" Target="../media/image54.png"/><Relationship Id="rId26" Type="http://schemas.openxmlformats.org/officeDocument/2006/relationships/image" Target="../media/image62.png"/><Relationship Id="rId21" Type="http://schemas.openxmlformats.org/officeDocument/2006/relationships/image" Target="../media/image57.png"/><Relationship Id="rId34" Type="http://schemas.openxmlformats.org/officeDocument/2006/relationships/image" Target="../media/image70.png"/><Relationship Id="rId7" Type="http://schemas.openxmlformats.org/officeDocument/2006/relationships/image" Target="../media/image43.png"/><Relationship Id="rId12" Type="http://schemas.openxmlformats.org/officeDocument/2006/relationships/image" Target="../media/image48.emf"/><Relationship Id="rId17" Type="http://schemas.openxmlformats.org/officeDocument/2006/relationships/image" Target="../media/image53.png"/><Relationship Id="rId25" Type="http://schemas.openxmlformats.org/officeDocument/2006/relationships/image" Target="../media/image61.png"/><Relationship Id="rId33" Type="http://schemas.openxmlformats.org/officeDocument/2006/relationships/image" Target="../media/image69.png"/><Relationship Id="rId2" Type="http://schemas.openxmlformats.org/officeDocument/2006/relationships/notesSlide" Target="../notesSlides/notesSlide24.xml"/><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42.png"/><Relationship Id="rId11" Type="http://schemas.openxmlformats.org/officeDocument/2006/relationships/image" Target="../media/image47.png"/><Relationship Id="rId24" Type="http://schemas.openxmlformats.org/officeDocument/2006/relationships/image" Target="../media/image60.png"/><Relationship Id="rId32" Type="http://schemas.openxmlformats.org/officeDocument/2006/relationships/image" Target="../media/image68.png"/><Relationship Id="rId37" Type="http://schemas.openxmlformats.org/officeDocument/2006/relationships/image" Target="../media/image73.png"/><Relationship Id="rId5" Type="http://schemas.openxmlformats.org/officeDocument/2006/relationships/image" Target="../media/image41.png"/><Relationship Id="rId15" Type="http://schemas.openxmlformats.org/officeDocument/2006/relationships/image" Target="../media/image51.png"/><Relationship Id="rId23" Type="http://schemas.openxmlformats.org/officeDocument/2006/relationships/image" Target="../media/image59.png"/><Relationship Id="rId28" Type="http://schemas.openxmlformats.org/officeDocument/2006/relationships/image" Target="../media/image64.png"/><Relationship Id="rId36" Type="http://schemas.openxmlformats.org/officeDocument/2006/relationships/image" Target="../media/image72.png"/><Relationship Id="rId10" Type="http://schemas.openxmlformats.org/officeDocument/2006/relationships/image" Target="../media/image46.png"/><Relationship Id="rId19" Type="http://schemas.openxmlformats.org/officeDocument/2006/relationships/image" Target="../media/image55.png"/><Relationship Id="rId31" Type="http://schemas.openxmlformats.org/officeDocument/2006/relationships/image" Target="../media/image67.png"/><Relationship Id="rId4" Type="http://schemas.openxmlformats.org/officeDocument/2006/relationships/image" Target="../media/image40.png"/><Relationship Id="rId9" Type="http://schemas.openxmlformats.org/officeDocument/2006/relationships/image" Target="../media/image45.pn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png"/><Relationship Id="rId30" Type="http://schemas.openxmlformats.org/officeDocument/2006/relationships/image" Target="../media/image66.png"/><Relationship Id="rId35" Type="http://schemas.openxmlformats.org/officeDocument/2006/relationships/image" Target="../media/image71.png"/><Relationship Id="rId8" Type="http://schemas.openxmlformats.org/officeDocument/2006/relationships/image" Target="../media/image44.emf"/><Relationship Id="rId3" Type="http://schemas.openxmlformats.org/officeDocument/2006/relationships/image" Target="../media/image3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18.xml"/><Relationship Id="rId4" Type="http://schemas.openxmlformats.org/officeDocument/2006/relationships/image" Target="../media/image76.png"/></Relationships>
</file>

<file path=ppt/slides/_rels/slide3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80.png"/><Relationship Id="rId5" Type="http://schemas.openxmlformats.org/officeDocument/2006/relationships/image" Target="../media/image79.png"/><Relationship Id="rId4" Type="http://schemas.openxmlformats.org/officeDocument/2006/relationships/image" Target="../media/image78.png"/></Relationships>
</file>

<file path=ppt/slides/_rels/slide35.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9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19"/>
          <p:cNvSpPr>
            <a:spLocks noGrp="1" noChangeArrowheads="1"/>
          </p:cNvSpPr>
          <p:nvPr>
            <p:ph type="ctrTitle"/>
          </p:nvPr>
        </p:nvSpPr>
        <p:spPr>
          <a:xfrm>
            <a:off x="188843" y="1024809"/>
            <a:ext cx="11688418" cy="4635115"/>
          </a:xfrm>
        </p:spPr>
        <p:txBody>
          <a:bodyPr/>
          <a:lstStyle/>
          <a:p>
            <a:pPr algn="ctr"/>
            <a:r>
              <a:rPr lang="en-US" sz="4800" b="0" dirty="0">
                <a:solidFill>
                  <a:srgbClr val="C00000"/>
                </a:solidFill>
                <a:latin typeface="Calibri" panose="020F0502020204030204" pitchFamily="34" charset="0"/>
                <a:cs typeface="Calibri" panose="020F0502020204030204" pitchFamily="34" charset="0"/>
              </a:rPr>
              <a:t>An Ontogenic Process Perspective on Adjustment Problems Across the Lifespan:</a:t>
            </a:r>
            <a:br>
              <a:rPr lang="en-US" sz="1400" b="0" dirty="0">
                <a:solidFill>
                  <a:srgbClr val="C00000"/>
                </a:solidFill>
                <a:latin typeface="Calibri" panose="020F0502020204030204" pitchFamily="34" charset="0"/>
                <a:cs typeface="Calibri" panose="020F0502020204030204" pitchFamily="34" charset="0"/>
              </a:rPr>
            </a:br>
            <a:br>
              <a:rPr lang="en-US" sz="1400" b="0" dirty="0">
                <a:solidFill>
                  <a:srgbClr val="C00000"/>
                </a:solidFill>
                <a:latin typeface="Calibri" panose="020F0502020204030204" pitchFamily="34" charset="0"/>
                <a:cs typeface="Calibri" panose="020F0502020204030204" pitchFamily="34" charset="0"/>
              </a:rPr>
            </a:br>
            <a:r>
              <a:rPr lang="en-US" sz="4800" b="0" dirty="0">
                <a:solidFill>
                  <a:srgbClr val="C00000"/>
                </a:solidFill>
                <a:latin typeface="Calibri" panose="020F0502020204030204" pitchFamily="34" charset="0"/>
                <a:cs typeface="Calibri" panose="020F0502020204030204" pitchFamily="34" charset="0"/>
              </a:rPr>
              <a:t> </a:t>
            </a:r>
            <a:r>
              <a:rPr lang="en-US" sz="3600" b="0" dirty="0">
                <a:solidFill>
                  <a:srgbClr val="C00000"/>
                </a:solidFill>
                <a:latin typeface="Calibri" panose="020F0502020204030204" pitchFamily="34" charset="0"/>
                <a:cs typeface="Calibri" panose="020F0502020204030204" pitchFamily="34" charset="0"/>
              </a:rPr>
              <a:t>Neurobiological Vulnerabilities, Environmental Risk Factors, </a:t>
            </a:r>
            <a:br>
              <a:rPr lang="en-US" sz="3600" b="0" dirty="0">
                <a:solidFill>
                  <a:srgbClr val="C00000"/>
                </a:solidFill>
                <a:latin typeface="Calibri" panose="020F0502020204030204" pitchFamily="34" charset="0"/>
                <a:cs typeface="Calibri" panose="020F0502020204030204" pitchFamily="34" charset="0"/>
              </a:rPr>
            </a:br>
            <a:r>
              <a:rPr lang="en-US" sz="3600" b="0" dirty="0">
                <a:solidFill>
                  <a:srgbClr val="C00000"/>
                </a:solidFill>
                <a:latin typeface="Calibri" panose="020F0502020204030204" pitchFamily="34" charset="0"/>
                <a:cs typeface="Calibri" panose="020F0502020204030204" pitchFamily="34" charset="0"/>
              </a:rPr>
              <a:t>and Differential Outcomes for Boys Versus Girls</a:t>
            </a:r>
            <a:r>
              <a:rPr lang="en-US" sz="4000" b="0" dirty="0">
                <a:solidFill>
                  <a:srgbClr val="C00000"/>
                </a:solidFill>
                <a:latin typeface="Calibri" panose="020F0502020204030204" pitchFamily="34" charset="0"/>
                <a:cs typeface="Calibri" panose="020F0502020204030204" pitchFamily="34" charset="0"/>
              </a:rPr>
              <a:t> </a:t>
            </a:r>
            <a:br>
              <a:rPr lang="en-US" sz="4600" b="0" dirty="0">
                <a:solidFill>
                  <a:srgbClr val="C00000"/>
                </a:solidFill>
                <a:latin typeface="Calibri" panose="020F0502020204030204" pitchFamily="34" charset="0"/>
                <a:cs typeface="Calibri" panose="020F0502020204030204" pitchFamily="34" charset="0"/>
              </a:rPr>
            </a:br>
            <a:br>
              <a:rPr lang="en-US" sz="4600" b="0" dirty="0">
                <a:solidFill>
                  <a:srgbClr val="C00000"/>
                </a:solidFill>
                <a:latin typeface="Calibri" panose="020F0502020204030204" pitchFamily="34" charset="0"/>
                <a:cs typeface="Calibri" panose="020F0502020204030204" pitchFamily="34" charset="0"/>
              </a:rPr>
            </a:br>
            <a:r>
              <a:rPr lang="en-US" sz="3600" b="0" dirty="0">
                <a:solidFill>
                  <a:schemeClr val="bg2"/>
                </a:solidFill>
                <a:latin typeface="Calibri" pitchFamily="34" charset="0"/>
                <a:cs typeface="Calibri" pitchFamily="34" charset="0"/>
              </a:rPr>
              <a:t>Theodore P.</a:t>
            </a:r>
            <a:r>
              <a:rPr sz="3600" b="0" dirty="0">
                <a:solidFill>
                  <a:schemeClr val="bg2"/>
                </a:solidFill>
                <a:latin typeface="Calibri" pitchFamily="34" charset="0"/>
                <a:cs typeface="Calibri" pitchFamily="34" charset="0"/>
              </a:rPr>
              <a:t> Beauchaine</a:t>
            </a:r>
            <a:br>
              <a:rPr b="0" dirty="0">
                <a:solidFill>
                  <a:schemeClr val="bg2"/>
                </a:solidFill>
                <a:latin typeface="Calibri" pitchFamily="34" charset="0"/>
                <a:cs typeface="Calibri" pitchFamily="34" charset="0"/>
              </a:rPr>
            </a:br>
            <a:br>
              <a:rPr sz="800" b="0" dirty="0">
                <a:solidFill>
                  <a:schemeClr val="bg2"/>
                </a:solidFill>
                <a:latin typeface="Calibri" pitchFamily="34" charset="0"/>
                <a:cs typeface="Calibri" pitchFamily="34" charset="0"/>
              </a:rPr>
            </a:br>
            <a:br>
              <a:rPr lang="en-US" sz="800" b="0" dirty="0">
                <a:solidFill>
                  <a:schemeClr val="bg2"/>
                </a:solidFill>
                <a:latin typeface="Calibri" pitchFamily="34" charset="0"/>
                <a:cs typeface="Calibri" pitchFamily="34" charset="0"/>
              </a:rPr>
            </a:br>
            <a:br>
              <a:rPr lang="en-US" sz="800" b="0" dirty="0">
                <a:solidFill>
                  <a:schemeClr val="bg2"/>
                </a:solidFill>
                <a:latin typeface="Calibri" pitchFamily="34" charset="0"/>
                <a:cs typeface="Calibri" pitchFamily="34" charset="0"/>
              </a:rPr>
            </a:br>
            <a:endParaRPr sz="2400" b="0" dirty="0">
              <a:solidFill>
                <a:schemeClr val="bg2"/>
              </a:solidFill>
              <a:latin typeface="Calibri" pitchFamily="34" charset="0"/>
              <a:cs typeface="Calibri" pitchFamily="34" charset="0"/>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3778" y="5175084"/>
            <a:ext cx="3916031" cy="6262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7BEBEE19-94F8-40C1-B52A-1C6D98107259}" type="slidenum">
              <a:rPr lang="en-US" smtClean="0"/>
              <a:pPr>
                <a:defRPr/>
              </a:pPr>
              <a:t>1</a:t>
            </a:fld>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8" name="Rectangle 187"/>
          <p:cNvSpPr>
            <a:spLocks noChangeAspect="1"/>
          </p:cNvSpPr>
          <p:nvPr/>
        </p:nvSpPr>
        <p:spPr>
          <a:xfrm>
            <a:off x="-140605" y="747065"/>
            <a:ext cx="12463669" cy="7221019"/>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106" name="Rectangle 105"/>
          <p:cNvSpPr>
            <a:spLocks noChangeAspect="1"/>
          </p:cNvSpPr>
          <p:nvPr/>
        </p:nvSpPr>
        <p:spPr>
          <a:xfrm>
            <a:off x="6368615" y="868230"/>
            <a:ext cx="5877743" cy="6003439"/>
          </a:xfrm>
          <a:prstGeom prst="rect">
            <a:avLst/>
          </a:prstGeom>
          <a:gradFill>
            <a:gsLst>
              <a:gs pos="0">
                <a:schemeClr val="accent6">
                  <a:lumMod val="40000"/>
                  <a:lumOff val="60000"/>
                </a:schemeClr>
              </a:gs>
              <a:gs pos="19000">
                <a:schemeClr val="accent6">
                  <a:lumMod val="60000"/>
                  <a:lumOff val="40000"/>
                </a:schemeClr>
              </a:gs>
              <a:gs pos="51000">
                <a:srgbClr val="97C777"/>
              </a:gs>
              <a:gs pos="100000">
                <a:schemeClr val="accent6">
                  <a:lumMod val="75000"/>
                </a:schemeClr>
              </a:gs>
              <a:gs pos="76000">
                <a:srgbClr val="6CA64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153" name="Straight Arrow Connector 152"/>
          <p:cNvCxnSpPr>
            <a:cxnSpLocks noChangeAspect="1"/>
          </p:cNvCxnSpPr>
          <p:nvPr/>
        </p:nvCxnSpPr>
        <p:spPr>
          <a:xfrm>
            <a:off x="7355888" y="3314620"/>
            <a:ext cx="1063598" cy="0"/>
          </a:xfrm>
          <a:prstGeom prst="straightConnector1">
            <a:avLst/>
          </a:prstGeom>
          <a:ln w="412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flipH="1">
            <a:off x="4079521" y="1647001"/>
            <a:ext cx="426999" cy="1151411"/>
          </a:xfrm>
          <a:prstGeom prst="straightConnector1">
            <a:avLst/>
          </a:prstGeom>
          <a:ln w="41275">
            <a:solidFill>
              <a:srgbClr val="74B23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8" name="Straight Arrow Connector 127"/>
          <p:cNvCxnSpPr/>
          <p:nvPr/>
        </p:nvCxnSpPr>
        <p:spPr>
          <a:xfrm>
            <a:off x="2580480" y="2957774"/>
            <a:ext cx="753640" cy="238825"/>
          </a:xfrm>
          <a:prstGeom prst="straightConnector1">
            <a:avLst/>
          </a:prstGeom>
          <a:ln w="41275">
            <a:solidFill>
              <a:srgbClr val="BA8CDC"/>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V="1">
            <a:off x="3687607" y="3882795"/>
            <a:ext cx="89114" cy="973344"/>
          </a:xfrm>
          <a:prstGeom prst="straightConnector1">
            <a:avLst/>
          </a:prstGeom>
          <a:ln w="41275">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05" name="Rectangle 104"/>
          <p:cNvSpPr>
            <a:spLocks noChangeAspect="1"/>
          </p:cNvSpPr>
          <p:nvPr/>
        </p:nvSpPr>
        <p:spPr>
          <a:xfrm>
            <a:off x="5140143" y="851665"/>
            <a:ext cx="1540785" cy="6006335"/>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5" name="Straight Arrow Connector 94"/>
          <p:cNvCxnSpPr>
            <a:cxnSpLocks noChangeAspect="1"/>
          </p:cNvCxnSpPr>
          <p:nvPr/>
        </p:nvCxnSpPr>
        <p:spPr>
          <a:xfrm>
            <a:off x="5827914" y="3321248"/>
            <a:ext cx="1063598" cy="0"/>
          </a:xfrm>
          <a:prstGeom prst="straightConnector1">
            <a:avLst/>
          </a:prstGeom>
          <a:ln w="412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a:cxnSpLocks noChangeAspect="1"/>
          </p:cNvCxnSpPr>
          <p:nvPr/>
        </p:nvCxnSpPr>
        <p:spPr>
          <a:xfrm>
            <a:off x="4134098" y="3321248"/>
            <a:ext cx="1165477" cy="0"/>
          </a:xfrm>
          <a:prstGeom prst="straightConnector1">
            <a:avLst/>
          </a:prstGeom>
          <a:ln w="41275">
            <a:solidFill>
              <a:srgbClr val="FF000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cxnSpLocks noChangeAspect="1"/>
          </p:cNvCxnSpPr>
          <p:nvPr/>
        </p:nvCxnSpPr>
        <p:spPr>
          <a:xfrm flipH="1" flipV="1">
            <a:off x="4136039" y="3798622"/>
            <a:ext cx="438116" cy="791816"/>
          </a:xfrm>
          <a:prstGeom prst="straightConnector1">
            <a:avLst/>
          </a:prstGeom>
          <a:ln w="41275">
            <a:solidFill>
              <a:srgbClr val="0070C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a:cxnSpLocks noChangeAspect="1"/>
          </p:cNvCxnSpPr>
          <p:nvPr/>
        </p:nvCxnSpPr>
        <p:spPr>
          <a:xfrm flipV="1">
            <a:off x="2261680" y="3493827"/>
            <a:ext cx="1064489" cy="342081"/>
          </a:xfrm>
          <a:prstGeom prst="straightConnector1">
            <a:avLst/>
          </a:prstGeom>
          <a:ln w="41275">
            <a:solidFill>
              <a:srgbClr val="66006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cxnSpLocks noChangeAspect="1"/>
          </p:cNvCxnSpPr>
          <p:nvPr/>
        </p:nvCxnSpPr>
        <p:spPr>
          <a:xfrm>
            <a:off x="2469259" y="1796725"/>
            <a:ext cx="1016209" cy="1127167"/>
          </a:xfrm>
          <a:prstGeom prst="straightConnector1">
            <a:avLst/>
          </a:prstGeom>
          <a:ln w="412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cxnSpLocks noChangeAspect="1"/>
            <a:stCxn id="36" idx="0"/>
          </p:cNvCxnSpPr>
          <p:nvPr/>
        </p:nvCxnSpPr>
        <p:spPr>
          <a:xfrm>
            <a:off x="3596591" y="1772591"/>
            <a:ext cx="148677" cy="996606"/>
          </a:xfrm>
          <a:prstGeom prst="straightConnector1">
            <a:avLst/>
          </a:prstGeom>
          <a:ln w="41275">
            <a:solidFill>
              <a:schemeClr val="accent6"/>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1" name="Block Arc 30"/>
          <p:cNvSpPr>
            <a:spLocks noChangeAspect="1"/>
          </p:cNvSpPr>
          <p:nvPr/>
        </p:nvSpPr>
        <p:spPr>
          <a:xfrm rot="6901851">
            <a:off x="1903466" y="1308263"/>
            <a:ext cx="3702527" cy="3783089"/>
          </a:xfrm>
          <a:prstGeom prst="blockArc">
            <a:avLst>
              <a:gd name="adj1" fmla="val 17452105"/>
              <a:gd name="adj2" fmla="val 19195792"/>
              <a:gd name="adj3" fmla="val 20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30" name="Block Arc 29"/>
          <p:cNvSpPr>
            <a:spLocks noChangeAspect="1"/>
          </p:cNvSpPr>
          <p:nvPr/>
        </p:nvSpPr>
        <p:spPr>
          <a:xfrm rot="8868760">
            <a:off x="1932236" y="1569325"/>
            <a:ext cx="3702527" cy="3783089"/>
          </a:xfrm>
          <a:prstGeom prst="blockArc">
            <a:avLst>
              <a:gd name="adj1" fmla="val 17452105"/>
              <a:gd name="adj2" fmla="val 19195792"/>
              <a:gd name="adj3" fmla="val 20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9" name="TextBox 8"/>
          <p:cNvSpPr txBox="1">
            <a:spLocks noChangeAspect="1"/>
          </p:cNvSpPr>
          <p:nvPr/>
        </p:nvSpPr>
        <p:spPr>
          <a:xfrm>
            <a:off x="1576657" y="4713271"/>
            <a:ext cx="1795713" cy="369332"/>
          </a:xfrm>
          <a:prstGeom prst="rect">
            <a:avLst/>
          </a:prstGeom>
          <a:noFill/>
        </p:spPr>
        <p:txBody>
          <a:bodyPr wrap="square" rtlCol="0">
            <a:spAutoFit/>
          </a:bodyPr>
          <a:lstStyle/>
          <a:p>
            <a:pPr algn="ctr" defTabSz="685800" fontAlgn="auto">
              <a:spcBef>
                <a:spcPts val="0"/>
              </a:spcBef>
              <a:spcAft>
                <a:spcPts val="0"/>
              </a:spcAft>
            </a:pPr>
            <a:r>
              <a:rPr lang="en-US" sz="900" b="1" dirty="0">
                <a:solidFill>
                  <a:prstClr val="black"/>
                </a:solidFill>
                <a:latin typeface="Calibri" panose="020F0502020204030204"/>
              </a:rPr>
              <a:t>vulnerability </a:t>
            </a:r>
            <a:br>
              <a:rPr lang="en-US" sz="900" b="1" dirty="0">
                <a:solidFill>
                  <a:prstClr val="black"/>
                </a:solidFill>
                <a:latin typeface="Calibri" panose="020F0502020204030204"/>
              </a:rPr>
            </a:br>
            <a:r>
              <a:rPr lang="en-US" sz="900" b="1" dirty="0">
                <a:solidFill>
                  <a:prstClr val="black"/>
                </a:solidFill>
                <a:latin typeface="Calibri" panose="020F0502020204030204"/>
              </a:rPr>
              <a:t>alleles</a:t>
            </a:r>
            <a:endParaRPr lang="en-US" sz="900" b="1" baseline="30000" dirty="0">
              <a:solidFill>
                <a:prstClr val="black"/>
              </a:solidFill>
              <a:latin typeface="Calibri" panose="020F0502020204030204"/>
            </a:endParaRPr>
          </a:p>
        </p:txBody>
      </p:sp>
      <p:sp>
        <p:nvSpPr>
          <p:cNvPr id="11" name="Oval 10"/>
          <p:cNvSpPr>
            <a:spLocks noChangeAspect="1"/>
          </p:cNvSpPr>
          <p:nvPr/>
        </p:nvSpPr>
        <p:spPr>
          <a:xfrm>
            <a:off x="3372239" y="4612551"/>
            <a:ext cx="645226" cy="662471"/>
          </a:xfrm>
          <a:prstGeom prst="ellipse">
            <a:avLst/>
          </a:prstGeom>
          <a:gradFill flip="none" rotWithShape="1">
            <a:gsLst>
              <a:gs pos="0">
                <a:schemeClr val="accent1">
                  <a:lumMod val="7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12" name="TextBox 11"/>
          <p:cNvSpPr txBox="1">
            <a:spLocks noChangeAspect="1"/>
          </p:cNvSpPr>
          <p:nvPr/>
        </p:nvSpPr>
        <p:spPr>
          <a:xfrm>
            <a:off x="3211556" y="5354418"/>
            <a:ext cx="843278" cy="369332"/>
          </a:xfrm>
          <a:prstGeom prst="rect">
            <a:avLst/>
          </a:prstGeom>
          <a:noFill/>
        </p:spPr>
        <p:txBody>
          <a:bodyPr wrap="square" rtlCol="0">
            <a:spAutoFit/>
          </a:bodyPr>
          <a:lstStyle/>
          <a:p>
            <a:pPr algn="ctr" defTabSz="685800" fontAlgn="auto">
              <a:spcBef>
                <a:spcPts val="0"/>
              </a:spcBef>
              <a:spcAft>
                <a:spcPts val="0"/>
              </a:spcAft>
            </a:pPr>
            <a:r>
              <a:rPr lang="en-US" sz="900" b="1" dirty="0">
                <a:solidFill>
                  <a:prstClr val="black"/>
                </a:solidFill>
                <a:latin typeface="Calibri" panose="020F0502020204030204"/>
              </a:rPr>
              <a:t>heritable </a:t>
            </a:r>
            <a:br>
              <a:rPr lang="en-US" sz="900" b="1" dirty="0">
                <a:solidFill>
                  <a:prstClr val="black"/>
                </a:solidFill>
                <a:latin typeface="Calibri" panose="020F0502020204030204"/>
              </a:rPr>
            </a:br>
            <a:r>
              <a:rPr lang="en-US" sz="900" b="1" dirty="0">
                <a:solidFill>
                  <a:prstClr val="black"/>
                </a:solidFill>
                <a:latin typeface="Calibri" panose="020F0502020204030204"/>
              </a:rPr>
              <a:t>CNVs</a:t>
            </a:r>
          </a:p>
        </p:txBody>
      </p:sp>
      <p:sp>
        <p:nvSpPr>
          <p:cNvPr id="13" name="TextBox 12"/>
          <p:cNvSpPr txBox="1">
            <a:spLocks noChangeAspect="1"/>
          </p:cNvSpPr>
          <p:nvPr/>
        </p:nvSpPr>
        <p:spPr>
          <a:xfrm>
            <a:off x="3277141" y="4664099"/>
            <a:ext cx="843278" cy="507831"/>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18p11.32 </a:t>
            </a:r>
            <a:br>
              <a:rPr lang="en-US" sz="900" dirty="0">
                <a:solidFill>
                  <a:prstClr val="black"/>
                </a:solidFill>
                <a:latin typeface="Calibri" panose="020F0502020204030204"/>
              </a:rPr>
            </a:br>
            <a:r>
              <a:rPr lang="en-US" sz="900" dirty="0">
                <a:solidFill>
                  <a:prstClr val="black"/>
                </a:solidFill>
                <a:latin typeface="Calibri" panose="020F0502020204030204"/>
              </a:rPr>
              <a:t>16p11.2 </a:t>
            </a:r>
            <a:br>
              <a:rPr lang="en-US" sz="900" dirty="0">
                <a:solidFill>
                  <a:prstClr val="black"/>
                </a:solidFill>
                <a:latin typeface="Calibri" panose="020F0502020204030204"/>
              </a:rPr>
            </a:br>
            <a:r>
              <a:rPr lang="en-US" sz="900" dirty="0">
                <a:solidFill>
                  <a:prstClr val="black"/>
                </a:solidFill>
                <a:latin typeface="Calibri" panose="020F0502020204030204"/>
              </a:rPr>
              <a:t>CNV burden</a:t>
            </a:r>
          </a:p>
        </p:txBody>
      </p:sp>
      <p:sp>
        <p:nvSpPr>
          <p:cNvPr id="15" name="Oval 14"/>
          <p:cNvSpPr>
            <a:spLocks noChangeAspect="1"/>
          </p:cNvSpPr>
          <p:nvPr/>
        </p:nvSpPr>
        <p:spPr>
          <a:xfrm>
            <a:off x="4168367" y="4181174"/>
            <a:ext cx="639532" cy="675551"/>
          </a:xfrm>
          <a:prstGeom prst="ellipse">
            <a:avLst/>
          </a:prstGeom>
          <a:gradFill flip="none" rotWithShape="1">
            <a:gsLst>
              <a:gs pos="0">
                <a:schemeClr val="accent1">
                  <a:lumMod val="7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16" name="TextBox 15"/>
          <p:cNvSpPr txBox="1">
            <a:spLocks noChangeAspect="1"/>
          </p:cNvSpPr>
          <p:nvPr/>
        </p:nvSpPr>
        <p:spPr>
          <a:xfrm>
            <a:off x="4208344" y="4974172"/>
            <a:ext cx="810321" cy="369332"/>
          </a:xfrm>
          <a:prstGeom prst="rect">
            <a:avLst/>
          </a:prstGeom>
          <a:noFill/>
        </p:spPr>
        <p:txBody>
          <a:bodyPr wrap="square" rtlCol="0">
            <a:spAutoFit/>
          </a:bodyPr>
          <a:lstStyle/>
          <a:p>
            <a:pPr algn="ctr" defTabSz="685800" fontAlgn="auto">
              <a:spcBef>
                <a:spcPts val="0"/>
              </a:spcBef>
              <a:spcAft>
                <a:spcPts val="0"/>
              </a:spcAft>
            </a:pPr>
            <a:r>
              <a:rPr lang="en-US" sz="900" b="1" dirty="0">
                <a:solidFill>
                  <a:prstClr val="black"/>
                </a:solidFill>
                <a:latin typeface="Calibri" panose="020F0502020204030204"/>
              </a:rPr>
              <a:t>de novo </a:t>
            </a:r>
            <a:br>
              <a:rPr lang="en-US" sz="900" b="1" dirty="0">
                <a:solidFill>
                  <a:prstClr val="black"/>
                </a:solidFill>
                <a:latin typeface="Calibri" panose="020F0502020204030204"/>
              </a:rPr>
            </a:br>
            <a:r>
              <a:rPr lang="en-US" sz="900" b="1" dirty="0">
                <a:solidFill>
                  <a:prstClr val="black"/>
                </a:solidFill>
                <a:latin typeface="Calibri" panose="020F0502020204030204"/>
              </a:rPr>
              <a:t>mutations</a:t>
            </a:r>
          </a:p>
        </p:txBody>
      </p:sp>
      <p:sp>
        <p:nvSpPr>
          <p:cNvPr id="17" name="TextBox 16"/>
          <p:cNvSpPr txBox="1">
            <a:spLocks noChangeAspect="1"/>
          </p:cNvSpPr>
          <p:nvPr/>
        </p:nvSpPr>
        <p:spPr>
          <a:xfrm>
            <a:off x="4050483" y="4218062"/>
            <a:ext cx="885948" cy="507831"/>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disrupted</a:t>
            </a:r>
            <a:br>
              <a:rPr lang="en-US" sz="900" dirty="0">
                <a:solidFill>
                  <a:prstClr val="black"/>
                </a:solidFill>
                <a:latin typeface="Calibri" panose="020F0502020204030204"/>
              </a:rPr>
            </a:br>
            <a:r>
              <a:rPr lang="en-US" sz="900" dirty="0">
                <a:solidFill>
                  <a:prstClr val="black"/>
                </a:solidFill>
                <a:latin typeface="Calibri" panose="020F0502020204030204"/>
              </a:rPr>
              <a:t>neuro-</a:t>
            </a:r>
            <a:br>
              <a:rPr lang="en-US" sz="900" dirty="0">
                <a:solidFill>
                  <a:prstClr val="black"/>
                </a:solidFill>
                <a:latin typeface="Calibri" panose="020F0502020204030204"/>
              </a:rPr>
            </a:br>
            <a:r>
              <a:rPr lang="en-US" sz="900" dirty="0">
                <a:solidFill>
                  <a:prstClr val="black"/>
                </a:solidFill>
                <a:latin typeface="Calibri" panose="020F0502020204030204"/>
              </a:rPr>
              <a:t>development</a:t>
            </a:r>
            <a:endParaRPr lang="en-US" sz="900" baseline="30000" dirty="0">
              <a:solidFill>
                <a:prstClr val="black"/>
              </a:solidFill>
              <a:latin typeface="Calibri" panose="020F0502020204030204"/>
            </a:endParaRPr>
          </a:p>
        </p:txBody>
      </p:sp>
      <p:sp>
        <p:nvSpPr>
          <p:cNvPr id="18" name="Block Arc 17"/>
          <p:cNvSpPr>
            <a:spLocks noChangeAspect="1"/>
          </p:cNvSpPr>
          <p:nvPr/>
        </p:nvSpPr>
        <p:spPr>
          <a:xfrm rot="20041412">
            <a:off x="2136965" y="1520070"/>
            <a:ext cx="3733592" cy="3837758"/>
          </a:xfrm>
          <a:prstGeom prst="blockArc">
            <a:avLst>
              <a:gd name="adj1" fmla="val 12547441"/>
              <a:gd name="adj2" fmla="val 14240054"/>
              <a:gd name="adj3" fmla="val 20236"/>
            </a:avLst>
          </a:prstGeom>
          <a:solidFill>
            <a:srgbClr val="B07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20" name="TextBox 19"/>
          <p:cNvSpPr txBox="1">
            <a:spLocks noChangeAspect="1"/>
          </p:cNvSpPr>
          <p:nvPr/>
        </p:nvSpPr>
        <p:spPr>
          <a:xfrm>
            <a:off x="478218" y="2513000"/>
            <a:ext cx="1795713" cy="507831"/>
          </a:xfrm>
          <a:prstGeom prst="rect">
            <a:avLst/>
          </a:prstGeom>
          <a:noFill/>
        </p:spPr>
        <p:txBody>
          <a:bodyPr wrap="square" rtlCol="0">
            <a:spAutoFit/>
          </a:bodyPr>
          <a:lstStyle/>
          <a:p>
            <a:pPr algn="ctr" defTabSz="685800" fontAlgn="auto">
              <a:spcBef>
                <a:spcPts val="0"/>
              </a:spcBef>
              <a:spcAft>
                <a:spcPts val="0"/>
              </a:spcAft>
            </a:pPr>
            <a:r>
              <a:rPr lang="en-US" sz="1350" b="1" dirty="0">
                <a:solidFill>
                  <a:srgbClr val="660066"/>
                </a:solidFill>
                <a:latin typeface="Calibri" panose="020F0502020204030204"/>
              </a:rPr>
              <a:t>environmental influences</a:t>
            </a:r>
            <a:endParaRPr lang="en-US" sz="1350" b="1" baseline="30000" dirty="0">
              <a:solidFill>
                <a:srgbClr val="660066"/>
              </a:solidFill>
              <a:latin typeface="Calibri" panose="020F0502020204030204"/>
            </a:endParaRPr>
          </a:p>
        </p:txBody>
      </p:sp>
      <p:sp>
        <p:nvSpPr>
          <p:cNvPr id="21" name="TextBox 20"/>
          <p:cNvSpPr txBox="1">
            <a:spLocks noChangeAspect="1"/>
          </p:cNvSpPr>
          <p:nvPr/>
        </p:nvSpPr>
        <p:spPr>
          <a:xfrm>
            <a:off x="382127" y="4964449"/>
            <a:ext cx="2587511" cy="507831"/>
          </a:xfrm>
          <a:prstGeom prst="rect">
            <a:avLst/>
          </a:prstGeom>
          <a:noFill/>
        </p:spPr>
        <p:txBody>
          <a:bodyPr wrap="square" rtlCol="0">
            <a:spAutoFit/>
          </a:bodyPr>
          <a:lstStyle/>
          <a:p>
            <a:pPr algn="ctr" defTabSz="685800" fontAlgn="auto">
              <a:spcBef>
                <a:spcPts val="0"/>
              </a:spcBef>
              <a:spcAft>
                <a:spcPts val="0"/>
              </a:spcAft>
            </a:pPr>
            <a:r>
              <a:rPr lang="en-US" sz="1350" b="1" dirty="0">
                <a:solidFill>
                  <a:srgbClr val="003399"/>
                </a:solidFill>
                <a:latin typeface="Calibri" panose="020F0502020204030204"/>
              </a:rPr>
              <a:t>genetic </a:t>
            </a:r>
            <a:br>
              <a:rPr lang="en-US" sz="1350" b="1" dirty="0">
                <a:solidFill>
                  <a:srgbClr val="003399"/>
                </a:solidFill>
                <a:latin typeface="Calibri" panose="020F0502020204030204"/>
              </a:rPr>
            </a:br>
            <a:r>
              <a:rPr lang="en-US" sz="1350" b="1" dirty="0">
                <a:solidFill>
                  <a:srgbClr val="003399"/>
                </a:solidFill>
                <a:latin typeface="Calibri" panose="020F0502020204030204"/>
              </a:rPr>
              <a:t>liability/burden</a:t>
            </a:r>
            <a:endParaRPr lang="en-US" sz="1350" b="1" baseline="30000" dirty="0">
              <a:solidFill>
                <a:srgbClr val="003399"/>
              </a:solidFill>
              <a:latin typeface="Calibri" panose="020F0502020204030204"/>
            </a:endParaRPr>
          </a:p>
        </p:txBody>
      </p:sp>
      <p:sp>
        <p:nvSpPr>
          <p:cNvPr id="25" name="Oval 24"/>
          <p:cNvSpPr>
            <a:spLocks noChangeAspect="1"/>
          </p:cNvSpPr>
          <p:nvPr/>
        </p:nvSpPr>
        <p:spPr>
          <a:xfrm>
            <a:off x="2235112" y="2646357"/>
            <a:ext cx="650620" cy="680945"/>
          </a:xfrm>
          <a:prstGeom prst="ellipse">
            <a:avLst/>
          </a:prstGeom>
          <a:gradFill>
            <a:gsLst>
              <a:gs pos="0">
                <a:srgbClr val="B07BD7"/>
              </a:gs>
              <a:gs pos="74000">
                <a:srgbClr val="ECC5FF"/>
              </a:gs>
              <a:gs pos="83000">
                <a:schemeClr val="accent5">
                  <a:lumMod val="45000"/>
                  <a:lumOff val="55000"/>
                </a:schemeClr>
              </a:gs>
              <a:gs pos="100000">
                <a:schemeClr val="accent5">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23" name="TextBox 22"/>
          <p:cNvSpPr txBox="1">
            <a:spLocks noChangeAspect="1"/>
          </p:cNvSpPr>
          <p:nvPr/>
        </p:nvSpPr>
        <p:spPr>
          <a:xfrm>
            <a:off x="1674021" y="2743546"/>
            <a:ext cx="1795713" cy="507831"/>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TBI, hypoxia,</a:t>
            </a:r>
            <a:br>
              <a:rPr lang="en-US" sz="900" dirty="0">
                <a:solidFill>
                  <a:prstClr val="black"/>
                </a:solidFill>
                <a:latin typeface="Calibri" panose="020F0502020204030204"/>
              </a:rPr>
            </a:br>
            <a:r>
              <a:rPr lang="en-US" sz="900" dirty="0">
                <a:solidFill>
                  <a:prstClr val="black"/>
                </a:solidFill>
                <a:latin typeface="Calibri" panose="020F0502020204030204"/>
              </a:rPr>
              <a:t>teratogen</a:t>
            </a:r>
            <a:br>
              <a:rPr lang="en-US" sz="900" dirty="0">
                <a:solidFill>
                  <a:prstClr val="black"/>
                </a:solidFill>
                <a:latin typeface="Calibri" panose="020F0502020204030204"/>
              </a:rPr>
            </a:br>
            <a:r>
              <a:rPr lang="en-US" sz="900" dirty="0">
                <a:solidFill>
                  <a:prstClr val="black"/>
                </a:solidFill>
                <a:latin typeface="Calibri" panose="020F0502020204030204"/>
              </a:rPr>
              <a:t>exposure</a:t>
            </a:r>
            <a:endParaRPr lang="en-US" sz="900" baseline="30000" dirty="0">
              <a:solidFill>
                <a:prstClr val="black"/>
              </a:solidFill>
              <a:latin typeface="Calibri" panose="020F0502020204030204"/>
            </a:endParaRPr>
          </a:p>
        </p:txBody>
      </p:sp>
      <p:sp>
        <p:nvSpPr>
          <p:cNvPr id="26" name="Block Arc 25"/>
          <p:cNvSpPr>
            <a:spLocks noChangeAspect="1"/>
          </p:cNvSpPr>
          <p:nvPr/>
        </p:nvSpPr>
        <p:spPr>
          <a:xfrm rot="1893777">
            <a:off x="1882308" y="1222960"/>
            <a:ext cx="3819176" cy="3869830"/>
          </a:xfrm>
          <a:prstGeom prst="blockArc">
            <a:avLst>
              <a:gd name="adj1" fmla="val 10764518"/>
              <a:gd name="adj2" fmla="val 12377438"/>
              <a:gd name="adj3" fmla="val 1989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27" name="Oval 26"/>
          <p:cNvSpPr>
            <a:spLocks noChangeAspect="1"/>
          </p:cNvSpPr>
          <p:nvPr/>
        </p:nvSpPr>
        <p:spPr>
          <a:xfrm>
            <a:off x="2372353" y="1757207"/>
            <a:ext cx="661715" cy="649896"/>
          </a:xfrm>
          <a:prstGeom prst="ellipse">
            <a:avLst/>
          </a:prstGeom>
          <a:gradFill>
            <a:gsLst>
              <a:gs pos="0">
                <a:srgbClr val="92D050"/>
              </a:gs>
              <a:gs pos="74000">
                <a:srgbClr val="ABFFAB"/>
              </a:gs>
              <a:gs pos="83000">
                <a:schemeClr val="accent5">
                  <a:lumMod val="45000"/>
                  <a:lumOff val="55000"/>
                </a:schemeClr>
              </a:gs>
              <a:gs pos="100000">
                <a:schemeClr val="accent5">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28" name="TextBox 27"/>
          <p:cNvSpPr txBox="1">
            <a:spLocks noChangeAspect="1"/>
          </p:cNvSpPr>
          <p:nvPr/>
        </p:nvSpPr>
        <p:spPr>
          <a:xfrm>
            <a:off x="2307109" y="1921995"/>
            <a:ext cx="795789" cy="369332"/>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testosterone</a:t>
            </a:r>
            <a:br>
              <a:rPr lang="en-US" sz="900" dirty="0">
                <a:solidFill>
                  <a:prstClr val="black"/>
                </a:solidFill>
                <a:latin typeface="Calibri" panose="020F0502020204030204"/>
              </a:rPr>
            </a:br>
            <a:r>
              <a:rPr lang="en-US" sz="900" dirty="0">
                <a:solidFill>
                  <a:prstClr val="black"/>
                </a:solidFill>
                <a:latin typeface="Calibri" panose="020F0502020204030204"/>
              </a:rPr>
              <a:t>levels</a:t>
            </a:r>
            <a:endParaRPr lang="en-US" sz="900" baseline="30000" dirty="0">
              <a:solidFill>
                <a:prstClr val="black"/>
              </a:solidFill>
              <a:latin typeface="Calibri" panose="020F0502020204030204"/>
            </a:endParaRPr>
          </a:p>
        </p:txBody>
      </p:sp>
      <p:sp>
        <p:nvSpPr>
          <p:cNvPr id="29" name="TextBox 28"/>
          <p:cNvSpPr txBox="1">
            <a:spLocks noChangeAspect="1"/>
          </p:cNvSpPr>
          <p:nvPr/>
        </p:nvSpPr>
        <p:spPr>
          <a:xfrm>
            <a:off x="2433240" y="931035"/>
            <a:ext cx="1795713" cy="507831"/>
          </a:xfrm>
          <a:prstGeom prst="rect">
            <a:avLst/>
          </a:prstGeom>
          <a:noFill/>
        </p:spPr>
        <p:txBody>
          <a:bodyPr wrap="square" rtlCol="0">
            <a:spAutoFit/>
          </a:bodyPr>
          <a:lstStyle/>
          <a:p>
            <a:pPr algn="ctr" defTabSz="685800" fontAlgn="auto">
              <a:spcBef>
                <a:spcPts val="0"/>
              </a:spcBef>
              <a:spcAft>
                <a:spcPts val="0"/>
              </a:spcAft>
            </a:pPr>
            <a:r>
              <a:rPr lang="en-US" sz="1350" b="1" dirty="0">
                <a:solidFill>
                  <a:srgbClr val="70AD47">
                    <a:lumMod val="50000"/>
                  </a:srgbClr>
                </a:solidFill>
                <a:latin typeface="Calibri" panose="020F0502020204030204"/>
              </a:rPr>
              <a:t>neuro-hormonal </a:t>
            </a:r>
            <a:br>
              <a:rPr lang="en-US" sz="1350" b="1" dirty="0">
                <a:solidFill>
                  <a:srgbClr val="70AD47">
                    <a:lumMod val="50000"/>
                  </a:srgbClr>
                </a:solidFill>
                <a:latin typeface="Calibri" panose="020F0502020204030204"/>
              </a:rPr>
            </a:br>
            <a:r>
              <a:rPr lang="en-US" sz="1350" b="1" dirty="0">
                <a:solidFill>
                  <a:srgbClr val="70AD47">
                    <a:lumMod val="50000"/>
                  </a:srgbClr>
                </a:solidFill>
                <a:latin typeface="Calibri" panose="020F0502020204030204"/>
              </a:rPr>
              <a:t>modulators</a:t>
            </a:r>
            <a:endParaRPr lang="en-US" sz="1350" b="1" baseline="30000" dirty="0">
              <a:solidFill>
                <a:srgbClr val="70AD47">
                  <a:lumMod val="50000"/>
                </a:srgbClr>
              </a:solidFill>
              <a:latin typeface="Calibri" panose="020F0502020204030204"/>
            </a:endParaRPr>
          </a:p>
        </p:txBody>
      </p:sp>
      <p:sp>
        <p:nvSpPr>
          <p:cNvPr id="32" name="Block Arc 31"/>
          <p:cNvSpPr>
            <a:spLocks noChangeAspect="1"/>
          </p:cNvSpPr>
          <p:nvPr/>
        </p:nvSpPr>
        <p:spPr>
          <a:xfrm rot="12185120">
            <a:off x="1810052" y="1541996"/>
            <a:ext cx="3787098" cy="3743643"/>
          </a:xfrm>
          <a:prstGeom prst="blockArc">
            <a:avLst>
              <a:gd name="adj1" fmla="val 18371797"/>
              <a:gd name="adj2" fmla="val 19195792"/>
              <a:gd name="adj3" fmla="val 20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33" name="Block Arc 32"/>
          <p:cNvSpPr>
            <a:spLocks noChangeAspect="1"/>
          </p:cNvSpPr>
          <p:nvPr/>
        </p:nvSpPr>
        <p:spPr>
          <a:xfrm rot="13015823">
            <a:off x="1807051" y="1548019"/>
            <a:ext cx="3787098" cy="3743643"/>
          </a:xfrm>
          <a:prstGeom prst="blockArc">
            <a:avLst>
              <a:gd name="adj1" fmla="val 18371797"/>
              <a:gd name="adj2" fmla="val 19245927"/>
              <a:gd name="adj3" fmla="val 20365"/>
            </a:avLst>
          </a:prstGeom>
          <a:solidFill>
            <a:srgbClr val="B07B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19" name="Oval 18"/>
          <p:cNvSpPr>
            <a:spLocks noChangeAspect="1"/>
          </p:cNvSpPr>
          <p:nvPr/>
        </p:nvSpPr>
        <p:spPr>
          <a:xfrm>
            <a:off x="1897500" y="3502149"/>
            <a:ext cx="682122" cy="660023"/>
          </a:xfrm>
          <a:prstGeom prst="ellipse">
            <a:avLst/>
          </a:prstGeom>
          <a:gradFill flip="none" rotWithShape="1">
            <a:gsLst>
              <a:gs pos="0">
                <a:srgbClr val="7030A0"/>
              </a:gs>
              <a:gs pos="74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24" name="TextBox 23"/>
          <p:cNvSpPr txBox="1">
            <a:spLocks noChangeAspect="1"/>
          </p:cNvSpPr>
          <p:nvPr/>
        </p:nvSpPr>
        <p:spPr>
          <a:xfrm>
            <a:off x="1822783" y="3529426"/>
            <a:ext cx="850429" cy="646331"/>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epigenetic</a:t>
            </a:r>
            <a:br>
              <a:rPr lang="en-US" sz="900" dirty="0">
                <a:solidFill>
                  <a:prstClr val="black"/>
                </a:solidFill>
                <a:latin typeface="Calibri" panose="020F0502020204030204"/>
              </a:rPr>
            </a:br>
            <a:r>
              <a:rPr lang="en-US" sz="900" dirty="0">
                <a:solidFill>
                  <a:prstClr val="black"/>
                </a:solidFill>
                <a:latin typeface="Calibri" panose="020F0502020204030204"/>
              </a:rPr>
              <a:t>regulation of </a:t>
            </a:r>
            <a:br>
              <a:rPr lang="en-US" sz="900" dirty="0">
                <a:solidFill>
                  <a:prstClr val="black"/>
                </a:solidFill>
                <a:latin typeface="Calibri" panose="020F0502020204030204"/>
              </a:rPr>
            </a:br>
            <a:r>
              <a:rPr lang="en-US" sz="900" dirty="0">
                <a:solidFill>
                  <a:prstClr val="black"/>
                </a:solidFill>
                <a:latin typeface="Calibri" panose="020F0502020204030204"/>
              </a:rPr>
              <a:t>receptor </a:t>
            </a:r>
            <a:br>
              <a:rPr lang="en-US" sz="900" dirty="0">
                <a:solidFill>
                  <a:prstClr val="black"/>
                </a:solidFill>
                <a:latin typeface="Calibri" panose="020F0502020204030204"/>
              </a:rPr>
            </a:br>
            <a:r>
              <a:rPr lang="en-US" sz="900" dirty="0">
                <a:solidFill>
                  <a:prstClr val="black"/>
                </a:solidFill>
                <a:latin typeface="Calibri" panose="020F0502020204030204"/>
              </a:rPr>
              <a:t>function </a:t>
            </a:r>
          </a:p>
        </p:txBody>
      </p:sp>
      <p:sp>
        <p:nvSpPr>
          <p:cNvPr id="34" name="Block Arc 33"/>
          <p:cNvSpPr>
            <a:spLocks noChangeAspect="1"/>
          </p:cNvSpPr>
          <p:nvPr/>
        </p:nvSpPr>
        <p:spPr>
          <a:xfrm rot="4009871">
            <a:off x="1967546" y="1528068"/>
            <a:ext cx="3790722" cy="3869830"/>
          </a:xfrm>
          <a:prstGeom prst="blockArc">
            <a:avLst>
              <a:gd name="adj1" fmla="val 10764518"/>
              <a:gd name="adj2" fmla="val 12420183"/>
              <a:gd name="adj3" fmla="val 1998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35" name="Oval 34"/>
          <p:cNvSpPr>
            <a:spLocks noChangeAspect="1"/>
          </p:cNvSpPr>
          <p:nvPr/>
        </p:nvSpPr>
        <p:spPr>
          <a:xfrm>
            <a:off x="3277752" y="1636897"/>
            <a:ext cx="661715" cy="649896"/>
          </a:xfrm>
          <a:prstGeom prst="ellipse">
            <a:avLst/>
          </a:prstGeom>
          <a:gradFill>
            <a:gsLst>
              <a:gs pos="0">
                <a:srgbClr val="92D050"/>
              </a:gs>
              <a:gs pos="74000">
                <a:srgbClr val="ABFFAB"/>
              </a:gs>
              <a:gs pos="83000">
                <a:schemeClr val="accent5">
                  <a:lumMod val="45000"/>
                  <a:lumOff val="55000"/>
                </a:schemeClr>
              </a:gs>
              <a:gs pos="100000">
                <a:schemeClr val="accent5">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36" name="TextBox 35"/>
          <p:cNvSpPr txBox="1">
            <a:spLocks noChangeAspect="1"/>
          </p:cNvSpPr>
          <p:nvPr/>
        </p:nvSpPr>
        <p:spPr>
          <a:xfrm>
            <a:off x="3208838" y="1772591"/>
            <a:ext cx="775506" cy="369332"/>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HPA axis function</a:t>
            </a:r>
            <a:endParaRPr lang="en-US" sz="900" baseline="30000" dirty="0">
              <a:solidFill>
                <a:prstClr val="black"/>
              </a:solidFill>
              <a:latin typeface="Calibri" panose="020F0502020204030204"/>
            </a:endParaRPr>
          </a:p>
        </p:txBody>
      </p:sp>
      <p:sp>
        <p:nvSpPr>
          <p:cNvPr id="41" name="Oval 40"/>
          <p:cNvSpPr>
            <a:spLocks noChangeAspect="1"/>
          </p:cNvSpPr>
          <p:nvPr/>
        </p:nvSpPr>
        <p:spPr>
          <a:xfrm>
            <a:off x="3296885" y="2768705"/>
            <a:ext cx="1132044" cy="1116286"/>
          </a:xfrm>
          <a:prstGeom prst="ellipse">
            <a:avLst/>
          </a:prstGeom>
          <a:solidFill>
            <a:srgbClr val="FF3B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42" name="TextBox 41"/>
          <p:cNvSpPr txBox="1">
            <a:spLocks noChangeAspect="1"/>
          </p:cNvSpPr>
          <p:nvPr/>
        </p:nvSpPr>
        <p:spPr>
          <a:xfrm>
            <a:off x="3177855" y="2721491"/>
            <a:ext cx="1341560" cy="938719"/>
          </a:xfrm>
          <a:prstGeom prst="rect">
            <a:avLst/>
          </a:prstGeom>
          <a:noFill/>
        </p:spPr>
        <p:txBody>
          <a:bodyPr wrap="square" rtlCol="0">
            <a:spAutoFit/>
          </a:bodyPr>
          <a:lstStyle/>
          <a:p>
            <a:pPr algn="ctr" defTabSz="685800" fontAlgn="auto">
              <a:spcBef>
                <a:spcPts val="0"/>
              </a:spcBef>
              <a:spcAft>
                <a:spcPts val="0"/>
              </a:spcAft>
            </a:pPr>
            <a:br>
              <a:rPr lang="en-US" sz="1300" b="1" dirty="0">
                <a:solidFill>
                  <a:prstClr val="black"/>
                </a:solidFill>
                <a:latin typeface="Calibri" panose="020F0502020204030204"/>
              </a:rPr>
            </a:br>
            <a:r>
              <a:rPr lang="en-US" sz="1400" b="1" dirty="0">
                <a:solidFill>
                  <a:prstClr val="black"/>
                </a:solidFill>
                <a:latin typeface="Calibri" panose="020F0502020204030204"/>
              </a:rPr>
              <a:t>blunted </a:t>
            </a:r>
            <a:br>
              <a:rPr lang="en-US" sz="1400" b="1" dirty="0">
                <a:solidFill>
                  <a:prstClr val="black"/>
                </a:solidFill>
                <a:latin typeface="Calibri" panose="020F0502020204030204"/>
              </a:rPr>
            </a:br>
            <a:r>
              <a:rPr lang="en-US" sz="1400" b="1" dirty="0">
                <a:solidFill>
                  <a:prstClr val="black"/>
                </a:solidFill>
                <a:latin typeface="Calibri" panose="020F0502020204030204"/>
              </a:rPr>
              <a:t>striatal </a:t>
            </a:r>
            <a:br>
              <a:rPr lang="en-US" sz="1400" b="1" dirty="0">
                <a:solidFill>
                  <a:prstClr val="black"/>
                </a:solidFill>
                <a:latin typeface="Calibri" panose="020F0502020204030204"/>
              </a:rPr>
            </a:br>
            <a:r>
              <a:rPr lang="en-US" sz="1400" b="1" dirty="0">
                <a:solidFill>
                  <a:prstClr val="black"/>
                </a:solidFill>
                <a:latin typeface="Calibri" panose="020F0502020204030204"/>
              </a:rPr>
              <a:t>responding</a:t>
            </a:r>
          </a:p>
        </p:txBody>
      </p:sp>
      <p:sp>
        <p:nvSpPr>
          <p:cNvPr id="91" name="Rectangle 90"/>
          <p:cNvSpPr/>
          <p:nvPr/>
        </p:nvSpPr>
        <p:spPr>
          <a:xfrm>
            <a:off x="-79512" y="-219378"/>
            <a:ext cx="12325870" cy="1066800"/>
          </a:xfrm>
          <a:prstGeom prst="rect">
            <a:avLst/>
          </a:prstGeom>
          <a:solidFill>
            <a:schemeClr val="bg1"/>
          </a:solidFill>
          <a:ln w="25400" cap="flat" cmpd="sng" algn="ctr">
            <a:noFill/>
            <a:prstDash val="solid"/>
          </a:ln>
          <a:effectLst/>
        </p:spPr>
        <p:txBody>
          <a:bodyPr rtlCol="0" anchor="ctr"/>
          <a:lstStyle/>
          <a:p>
            <a:pPr algn="ctr" fontAlgn="auto">
              <a:spcBef>
                <a:spcPts val="0"/>
              </a:spcBef>
              <a:spcAft>
                <a:spcPts val="0"/>
              </a:spcAft>
              <a:defRPr/>
            </a:pPr>
            <a:endParaRPr lang="en-US" kern="0">
              <a:solidFill>
                <a:prstClr val="white"/>
              </a:solidFill>
              <a:latin typeface="Calibri"/>
            </a:endParaRPr>
          </a:p>
        </p:txBody>
      </p:sp>
      <p:sp>
        <p:nvSpPr>
          <p:cNvPr id="94" name="TextBox 93"/>
          <p:cNvSpPr txBox="1"/>
          <p:nvPr/>
        </p:nvSpPr>
        <p:spPr>
          <a:xfrm>
            <a:off x="-40290" y="6629741"/>
            <a:ext cx="6384804" cy="246221"/>
          </a:xfrm>
          <a:prstGeom prst="rect">
            <a:avLst/>
          </a:prstGeom>
          <a:noFill/>
        </p:spPr>
        <p:txBody>
          <a:bodyPr wrap="square" rtlCol="0">
            <a:spAutoFit/>
          </a:bodyPr>
          <a:lstStyle/>
          <a:p>
            <a:r>
              <a:rPr lang="en-US" sz="1000" dirty="0"/>
              <a:t>Beauchaine &amp; Constantino, 2017; Gatzke-Kopp, 2011, </a:t>
            </a:r>
            <a:r>
              <a:rPr lang="en-US" sz="1000" dirty="0" err="1"/>
              <a:t>Gizer</a:t>
            </a:r>
            <a:r>
              <a:rPr lang="en-US" sz="1000" dirty="0"/>
              <a:t> &amp; </a:t>
            </a:r>
            <a:r>
              <a:rPr lang="en-US" sz="1000" dirty="0" err="1"/>
              <a:t>Ellingson</a:t>
            </a:r>
            <a:r>
              <a:rPr lang="en-US" sz="1000" dirty="0"/>
              <a:t>, 2017</a:t>
            </a:r>
            <a:endParaRPr lang="en-US" sz="1200" dirty="0"/>
          </a:p>
        </p:txBody>
      </p:sp>
      <p:sp>
        <p:nvSpPr>
          <p:cNvPr id="96" name="Oval 95"/>
          <p:cNvSpPr>
            <a:spLocks noChangeAspect="1"/>
          </p:cNvSpPr>
          <p:nvPr/>
        </p:nvSpPr>
        <p:spPr>
          <a:xfrm>
            <a:off x="5305877" y="2780136"/>
            <a:ext cx="1114077" cy="1098569"/>
          </a:xfrm>
          <a:prstGeom prst="ellipse">
            <a:avLst/>
          </a:prstGeom>
          <a:solidFill>
            <a:srgbClr val="FF717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7" name="TextBox 96"/>
          <p:cNvSpPr txBox="1">
            <a:spLocks noChangeAspect="1"/>
          </p:cNvSpPr>
          <p:nvPr/>
        </p:nvSpPr>
        <p:spPr>
          <a:xfrm>
            <a:off x="5228143" y="2821992"/>
            <a:ext cx="1251097" cy="1092607"/>
          </a:xfrm>
          <a:prstGeom prst="rect">
            <a:avLst/>
          </a:prstGeom>
          <a:noFill/>
        </p:spPr>
        <p:txBody>
          <a:bodyPr wrap="square" rtlCol="0">
            <a:spAutoFit/>
          </a:bodyPr>
          <a:lstStyle/>
          <a:p>
            <a:pPr algn="ctr"/>
            <a:r>
              <a:rPr lang="en-US" sz="1300" b="1" spc="-20" dirty="0">
                <a:solidFill>
                  <a:prstClr val="black"/>
                </a:solidFill>
                <a:latin typeface="Calibri"/>
              </a:rPr>
              <a:t>emotional</a:t>
            </a:r>
            <a:br>
              <a:rPr lang="en-US" sz="1300" b="1" spc="-20" dirty="0">
                <a:solidFill>
                  <a:prstClr val="black"/>
                </a:solidFill>
                <a:latin typeface="Calibri"/>
              </a:rPr>
            </a:br>
            <a:r>
              <a:rPr lang="en-US" sz="1300" b="1" spc="-20" dirty="0">
                <a:solidFill>
                  <a:prstClr val="black"/>
                </a:solidFill>
                <a:latin typeface="Calibri"/>
              </a:rPr>
              <a:t> predisposition</a:t>
            </a:r>
            <a:br>
              <a:rPr lang="en-US" sz="1300" b="1" spc="-20" dirty="0">
                <a:solidFill>
                  <a:prstClr val="black"/>
                </a:solidFill>
                <a:latin typeface="Calibri"/>
              </a:rPr>
            </a:br>
            <a:r>
              <a:rPr lang="en-US" sz="1300" spc="-20" dirty="0">
                <a:solidFill>
                  <a:prstClr val="black"/>
                </a:solidFill>
                <a:latin typeface="Calibri"/>
              </a:rPr>
              <a:t>anhedonic,  </a:t>
            </a:r>
            <a:br>
              <a:rPr lang="en-US" sz="1300" spc="-20" dirty="0">
                <a:solidFill>
                  <a:prstClr val="black"/>
                </a:solidFill>
                <a:latin typeface="Calibri"/>
              </a:rPr>
            </a:br>
            <a:r>
              <a:rPr lang="en-US" sz="1300" spc="-20" dirty="0">
                <a:solidFill>
                  <a:prstClr val="black"/>
                </a:solidFill>
                <a:latin typeface="Calibri"/>
              </a:rPr>
              <a:t> irritable mood</a:t>
            </a:r>
            <a:br>
              <a:rPr lang="en-US" sz="1300" spc="-20" dirty="0">
                <a:solidFill>
                  <a:prstClr val="black"/>
                </a:solidFill>
                <a:latin typeface="Calibri"/>
              </a:rPr>
            </a:br>
            <a:r>
              <a:rPr lang="en-US" sz="1300" spc="-20" dirty="0">
                <a:solidFill>
                  <a:prstClr val="black"/>
                </a:solidFill>
                <a:latin typeface="Calibri"/>
              </a:rPr>
              <a:t> state</a:t>
            </a:r>
          </a:p>
        </p:txBody>
      </p:sp>
      <p:sp>
        <p:nvSpPr>
          <p:cNvPr id="108" name="TextBox 107"/>
          <p:cNvSpPr txBox="1"/>
          <p:nvPr/>
        </p:nvSpPr>
        <p:spPr>
          <a:xfrm>
            <a:off x="5378343" y="5424635"/>
            <a:ext cx="1878297" cy="769441"/>
          </a:xfrm>
          <a:prstGeom prst="rect">
            <a:avLst/>
          </a:prstGeom>
          <a:noFill/>
        </p:spPr>
        <p:txBody>
          <a:bodyPr wrap="square" rtlCol="0">
            <a:spAutoFit/>
          </a:bodyPr>
          <a:lstStyle/>
          <a:p>
            <a:r>
              <a:rPr lang="en-US" sz="1400" dirty="0">
                <a:solidFill>
                  <a:prstClr val="black"/>
                </a:solidFill>
              </a:rPr>
              <a:t>                                                                                           </a:t>
            </a:r>
            <a:br>
              <a:rPr lang="en-US" sz="1400" dirty="0">
                <a:solidFill>
                  <a:prstClr val="black"/>
                </a:solidFill>
              </a:rPr>
            </a:br>
            <a:r>
              <a:rPr lang="en-US" sz="1400" dirty="0">
                <a:solidFill>
                  <a:prstClr val="black"/>
                </a:solidFill>
              </a:rPr>
              <a:t>                                                   </a:t>
            </a:r>
            <a:r>
              <a:rPr lang="en-US" sz="1400" dirty="0">
                <a:solidFill>
                  <a:srgbClr val="0000FF"/>
                </a:solidFill>
              </a:rPr>
              <a:t> </a:t>
            </a:r>
            <a:r>
              <a:rPr lang="en-US" sz="1600" dirty="0">
                <a:solidFill>
                  <a:srgbClr val="0000FF"/>
                </a:solidFill>
              </a:rPr>
              <a:t>emotional   </a:t>
            </a:r>
            <a:r>
              <a:rPr lang="en-US" sz="1400" dirty="0">
                <a:solidFill>
                  <a:srgbClr val="0000FF"/>
                </a:solidFill>
              </a:rPr>
              <a:t>                                 </a:t>
            </a:r>
          </a:p>
        </p:txBody>
      </p:sp>
      <p:sp>
        <p:nvSpPr>
          <p:cNvPr id="114" name="TextBox 113"/>
          <p:cNvSpPr txBox="1"/>
          <p:nvPr/>
        </p:nvSpPr>
        <p:spPr>
          <a:xfrm>
            <a:off x="446927" y="5630993"/>
            <a:ext cx="4183675" cy="553998"/>
          </a:xfrm>
          <a:prstGeom prst="rect">
            <a:avLst/>
          </a:prstGeom>
          <a:noFill/>
        </p:spPr>
        <p:txBody>
          <a:bodyPr wrap="square" rtlCol="0">
            <a:spAutoFit/>
          </a:bodyPr>
          <a:lstStyle/>
          <a:p>
            <a:r>
              <a:rPr lang="en-US" sz="1400" dirty="0">
                <a:solidFill>
                  <a:prstClr val="black"/>
                </a:solidFill>
              </a:rPr>
              <a:t>                                                                                           </a:t>
            </a:r>
            <a:br>
              <a:rPr lang="en-US" sz="1400" dirty="0">
                <a:solidFill>
                  <a:prstClr val="black"/>
                </a:solidFill>
              </a:rPr>
            </a:br>
            <a:r>
              <a:rPr lang="en-US" sz="1400" dirty="0">
                <a:solidFill>
                  <a:prstClr val="black"/>
                </a:solidFill>
              </a:rPr>
              <a:t>                                                   </a:t>
            </a:r>
            <a:r>
              <a:rPr lang="en-US" sz="1600" dirty="0">
                <a:solidFill>
                  <a:srgbClr val="0000FF"/>
                </a:solidFill>
              </a:rPr>
              <a:t>neurobiological </a:t>
            </a:r>
            <a:r>
              <a:rPr lang="en-US" sz="1400" dirty="0">
                <a:solidFill>
                  <a:srgbClr val="0000FF"/>
                </a:solidFill>
              </a:rPr>
              <a:t>                    </a:t>
            </a:r>
          </a:p>
        </p:txBody>
      </p:sp>
      <p:sp>
        <p:nvSpPr>
          <p:cNvPr id="122" name="TextBox 121"/>
          <p:cNvSpPr txBox="1"/>
          <p:nvPr/>
        </p:nvSpPr>
        <p:spPr>
          <a:xfrm>
            <a:off x="6905204" y="5724950"/>
            <a:ext cx="1338377" cy="584775"/>
          </a:xfrm>
          <a:prstGeom prst="rect">
            <a:avLst/>
          </a:prstGeom>
          <a:noFill/>
        </p:spPr>
        <p:txBody>
          <a:bodyPr wrap="square" rtlCol="0">
            <a:spAutoFit/>
          </a:bodyPr>
          <a:lstStyle/>
          <a:p>
            <a:r>
              <a:rPr lang="en-US" sz="1600" dirty="0">
                <a:solidFill>
                  <a:srgbClr val="0000FF"/>
                </a:solidFill>
              </a:rPr>
              <a:t>normative-                                                behavioral              </a:t>
            </a:r>
            <a:r>
              <a:rPr lang="en-US" sz="1600" dirty="0">
                <a:solidFill>
                  <a:prstClr val="black"/>
                </a:solidFill>
              </a:rPr>
              <a:t>                     </a:t>
            </a:r>
          </a:p>
        </p:txBody>
      </p:sp>
      <p:sp>
        <p:nvSpPr>
          <p:cNvPr id="55" name="Oval 54"/>
          <p:cNvSpPr>
            <a:spLocks noChangeAspect="1"/>
          </p:cNvSpPr>
          <p:nvPr/>
        </p:nvSpPr>
        <p:spPr>
          <a:xfrm>
            <a:off x="8417669" y="2778109"/>
            <a:ext cx="1088590" cy="1073436"/>
          </a:xfrm>
          <a:prstGeom prst="ellipse">
            <a:avLst/>
          </a:prstGeom>
          <a:solidFill>
            <a:srgbClr val="FFC5C5">
              <a:alpha val="50000"/>
            </a:srgbClr>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7" name="TextBox 56"/>
          <p:cNvSpPr txBox="1">
            <a:spLocks noChangeAspect="1"/>
          </p:cNvSpPr>
          <p:nvPr/>
        </p:nvSpPr>
        <p:spPr>
          <a:xfrm>
            <a:off x="8357584" y="2926240"/>
            <a:ext cx="1238613" cy="738664"/>
          </a:xfrm>
          <a:prstGeom prst="rect">
            <a:avLst/>
          </a:prstGeom>
          <a:noFill/>
        </p:spPr>
        <p:txBody>
          <a:bodyPr wrap="square" rtlCol="0">
            <a:spAutoFit/>
          </a:bodyPr>
          <a:lstStyle/>
          <a:p>
            <a:pPr algn="ctr"/>
            <a:r>
              <a:rPr lang="en-US" sz="1400" b="1" dirty="0">
                <a:solidFill>
                  <a:prstClr val="black"/>
                </a:solidFill>
              </a:rPr>
              <a:t>trait impulsivity/</a:t>
            </a:r>
            <a:br>
              <a:rPr lang="en-US" sz="1400" b="1" dirty="0">
                <a:solidFill>
                  <a:prstClr val="black"/>
                </a:solidFill>
              </a:rPr>
            </a:br>
            <a:r>
              <a:rPr lang="en-US" sz="1400" b="1" dirty="0">
                <a:solidFill>
                  <a:prstClr val="black"/>
                </a:solidFill>
              </a:rPr>
              <a:t>ADHD</a:t>
            </a:r>
            <a:endParaRPr lang="en-US" sz="1400" dirty="0">
              <a:solidFill>
                <a:prstClr val="black"/>
              </a:solidFill>
            </a:endParaRPr>
          </a:p>
        </p:txBody>
      </p:sp>
      <p:sp>
        <p:nvSpPr>
          <p:cNvPr id="98" name="Oval 97"/>
          <p:cNvSpPr>
            <a:spLocks noChangeAspect="1"/>
          </p:cNvSpPr>
          <p:nvPr/>
        </p:nvSpPr>
        <p:spPr>
          <a:xfrm>
            <a:off x="6898082" y="2780136"/>
            <a:ext cx="1097504" cy="1082227"/>
          </a:xfrm>
          <a:prstGeom prst="ellipse">
            <a:avLst/>
          </a:prstGeom>
          <a:solidFill>
            <a:srgbClr val="FFC1C1"/>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9" name="TextBox 98"/>
          <p:cNvSpPr txBox="1">
            <a:spLocks noChangeAspect="1"/>
          </p:cNvSpPr>
          <p:nvPr/>
        </p:nvSpPr>
        <p:spPr>
          <a:xfrm>
            <a:off x="6756931" y="2896733"/>
            <a:ext cx="1364217" cy="892552"/>
          </a:xfrm>
          <a:prstGeom prst="rect">
            <a:avLst/>
          </a:prstGeom>
          <a:noFill/>
        </p:spPr>
        <p:txBody>
          <a:bodyPr wrap="square" rtlCol="0">
            <a:spAutoFit/>
          </a:bodyPr>
          <a:lstStyle/>
          <a:p>
            <a:pPr algn="ctr"/>
            <a:r>
              <a:rPr lang="en-US" sz="1300" b="1" dirty="0">
                <a:solidFill>
                  <a:prstClr val="black"/>
                </a:solidFill>
                <a:latin typeface="Calibri"/>
              </a:rPr>
              <a:t>behavioral</a:t>
            </a:r>
            <a:br>
              <a:rPr lang="en-US" sz="1300" b="1" dirty="0">
                <a:solidFill>
                  <a:prstClr val="black"/>
                </a:solidFill>
                <a:latin typeface="Calibri"/>
              </a:rPr>
            </a:br>
            <a:r>
              <a:rPr lang="en-US" sz="1300" b="1" dirty="0">
                <a:solidFill>
                  <a:prstClr val="black"/>
                </a:solidFill>
                <a:latin typeface="Calibri"/>
              </a:rPr>
              <a:t>bias </a:t>
            </a:r>
            <a:br>
              <a:rPr lang="en-US" sz="1300" b="1" dirty="0">
                <a:solidFill>
                  <a:prstClr val="black"/>
                </a:solidFill>
                <a:latin typeface="Calibri"/>
              </a:rPr>
            </a:br>
            <a:r>
              <a:rPr lang="en-US" sz="1300" dirty="0">
                <a:solidFill>
                  <a:prstClr val="black"/>
                </a:solidFill>
                <a:latin typeface="Calibri"/>
              </a:rPr>
              <a:t>reward-</a:t>
            </a:r>
            <a:br>
              <a:rPr lang="en-US" sz="1300" dirty="0">
                <a:solidFill>
                  <a:prstClr val="black"/>
                </a:solidFill>
                <a:latin typeface="Calibri"/>
              </a:rPr>
            </a:br>
            <a:r>
              <a:rPr lang="en-US" sz="1300" dirty="0">
                <a:solidFill>
                  <a:prstClr val="black"/>
                </a:solidFill>
                <a:latin typeface="Calibri"/>
              </a:rPr>
              <a:t>seeking</a:t>
            </a:r>
          </a:p>
        </p:txBody>
      </p:sp>
      <p:sp>
        <p:nvSpPr>
          <p:cNvPr id="63" name="TextBox 62"/>
          <p:cNvSpPr txBox="1"/>
          <p:nvPr/>
        </p:nvSpPr>
        <p:spPr>
          <a:xfrm>
            <a:off x="2519606" y="6202147"/>
            <a:ext cx="6249388" cy="553998"/>
          </a:xfrm>
          <a:prstGeom prst="rect">
            <a:avLst/>
          </a:prstGeom>
          <a:noFill/>
        </p:spPr>
        <p:txBody>
          <a:bodyPr wrap="square" rtlCol="0">
            <a:spAutoFit/>
          </a:bodyPr>
          <a:lstStyle/>
          <a:p>
            <a:r>
              <a:rPr lang="en-US" sz="1400" dirty="0">
                <a:solidFill>
                  <a:prstClr val="black"/>
                </a:solidFill>
              </a:rPr>
              <a:t>                                                              </a:t>
            </a:r>
            <a:br>
              <a:rPr lang="en-US" sz="1400" dirty="0">
                <a:solidFill>
                  <a:prstClr val="black"/>
                </a:solidFill>
              </a:rPr>
            </a:br>
            <a:r>
              <a:rPr lang="en-US" sz="1400" dirty="0">
                <a:solidFill>
                  <a:prstClr val="black"/>
                </a:solidFill>
              </a:rPr>
              <a:t>                                               </a:t>
            </a:r>
            <a:r>
              <a:rPr lang="en-US" sz="1600" b="1" dirty="0">
                <a:solidFill>
                  <a:prstClr val="black"/>
                </a:solidFill>
              </a:rPr>
              <a:t>LEVEL OF ANALYSIS                       </a:t>
            </a:r>
          </a:p>
        </p:txBody>
      </p:sp>
      <p:sp>
        <p:nvSpPr>
          <p:cNvPr id="64" name="TextBox 63"/>
          <p:cNvSpPr txBox="1"/>
          <p:nvPr/>
        </p:nvSpPr>
        <p:spPr>
          <a:xfrm>
            <a:off x="7938239" y="5625282"/>
            <a:ext cx="2327940" cy="553998"/>
          </a:xfrm>
          <a:prstGeom prst="rect">
            <a:avLst/>
          </a:prstGeom>
          <a:noFill/>
        </p:spPr>
        <p:txBody>
          <a:bodyPr wrap="square" rtlCol="0">
            <a:spAutoFit/>
          </a:bodyPr>
          <a:lstStyle/>
          <a:p>
            <a:endParaRPr lang="en-US" sz="1400" dirty="0">
              <a:solidFill>
                <a:srgbClr val="0000FF"/>
              </a:solidFill>
            </a:endParaRPr>
          </a:p>
          <a:p>
            <a:r>
              <a:rPr lang="en-US" sz="1400" dirty="0">
                <a:solidFill>
                  <a:srgbClr val="0000FF"/>
                </a:solidFill>
              </a:rPr>
              <a:t>          </a:t>
            </a:r>
            <a:r>
              <a:rPr lang="en-US" sz="1600" dirty="0">
                <a:solidFill>
                  <a:srgbClr val="0000FF"/>
                </a:solidFill>
              </a:rPr>
              <a:t>syndromal</a:t>
            </a:r>
            <a:r>
              <a:rPr lang="en-US" sz="1400" dirty="0">
                <a:solidFill>
                  <a:srgbClr val="0000FF"/>
                </a:solidFill>
              </a:rPr>
              <a:t>                                  </a:t>
            </a:r>
          </a:p>
        </p:txBody>
      </p:sp>
      <p:sp>
        <p:nvSpPr>
          <p:cNvPr id="62" name="Title 6"/>
          <p:cNvSpPr txBox="1">
            <a:spLocks/>
          </p:cNvSpPr>
          <p:nvPr/>
        </p:nvSpPr>
        <p:spPr>
          <a:xfrm>
            <a:off x="-270344" y="14034"/>
            <a:ext cx="12960626"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Complexity of Striatal Function</a:t>
            </a:r>
          </a:p>
        </p:txBody>
      </p:sp>
      <p:cxnSp>
        <p:nvCxnSpPr>
          <p:cNvPr id="65" name="Straight Connector 64"/>
          <p:cNvCxnSpPr/>
          <p:nvPr/>
        </p:nvCxnSpPr>
        <p:spPr>
          <a:xfrm flipV="1">
            <a:off x="-469127" y="847423"/>
            <a:ext cx="13429753" cy="7986"/>
          </a:xfrm>
          <a:prstGeom prst="line">
            <a:avLst/>
          </a:prstGeom>
          <a:noFill/>
          <a:ln w="38100" cap="flat" cmpd="sng" algn="ctr">
            <a:solidFill>
              <a:srgbClr val="C00000"/>
            </a:solidFill>
            <a:prstDash val="solid"/>
          </a:ln>
          <a:effectLst/>
        </p:spPr>
      </p:cxnSp>
      <p:sp>
        <p:nvSpPr>
          <p:cNvPr id="2" name="Slide Number Placeholder 1"/>
          <p:cNvSpPr>
            <a:spLocks noGrp="1"/>
          </p:cNvSpPr>
          <p:nvPr>
            <p:ph type="sldNum" sz="quarter" idx="12"/>
          </p:nvPr>
        </p:nvSpPr>
        <p:spPr/>
        <p:txBody>
          <a:bodyPr/>
          <a:lstStyle/>
          <a:p>
            <a:fld id="{F371F8E0-AFA3-427D-AF78-540BC2F3B25A}" type="slidenum">
              <a:rPr lang="en-US" smtClean="0">
                <a:solidFill>
                  <a:prstClr val="black">
                    <a:tint val="75000"/>
                  </a:prstClr>
                </a:solidFill>
              </a:rPr>
              <a:pPr/>
              <a:t>10</a:t>
            </a:fld>
            <a:endParaRPr lang="en-US">
              <a:solidFill>
                <a:prstClr val="black">
                  <a:tint val="75000"/>
                </a:prstClr>
              </a:solidFill>
            </a:endParaRPr>
          </a:p>
        </p:txBody>
      </p:sp>
      <p:sp>
        <p:nvSpPr>
          <p:cNvPr id="72" name="Block Arc 71"/>
          <p:cNvSpPr>
            <a:spLocks noChangeAspect="1"/>
          </p:cNvSpPr>
          <p:nvPr/>
        </p:nvSpPr>
        <p:spPr>
          <a:xfrm rot="5837249">
            <a:off x="2026392" y="1261067"/>
            <a:ext cx="3790722" cy="3869830"/>
          </a:xfrm>
          <a:prstGeom prst="blockArc">
            <a:avLst>
              <a:gd name="adj1" fmla="val 10764518"/>
              <a:gd name="adj2" fmla="val 12377438"/>
              <a:gd name="adj3" fmla="val 19899"/>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73" name="Oval 72"/>
          <p:cNvSpPr>
            <a:spLocks noChangeAspect="1"/>
          </p:cNvSpPr>
          <p:nvPr/>
        </p:nvSpPr>
        <p:spPr>
          <a:xfrm>
            <a:off x="4126569" y="1437474"/>
            <a:ext cx="661715" cy="649896"/>
          </a:xfrm>
          <a:prstGeom prst="ellipse">
            <a:avLst/>
          </a:prstGeom>
          <a:gradFill>
            <a:gsLst>
              <a:gs pos="0">
                <a:srgbClr val="92D050"/>
              </a:gs>
              <a:gs pos="74000">
                <a:srgbClr val="ABFFAB"/>
              </a:gs>
              <a:gs pos="83000">
                <a:schemeClr val="accent5">
                  <a:lumMod val="45000"/>
                  <a:lumOff val="55000"/>
                </a:schemeClr>
              </a:gs>
              <a:gs pos="100000">
                <a:schemeClr val="accent5">
                  <a:lumMod val="30000"/>
                  <a:lumOff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74" name="TextBox 73"/>
          <p:cNvSpPr txBox="1">
            <a:spLocks noChangeAspect="1"/>
          </p:cNvSpPr>
          <p:nvPr/>
        </p:nvSpPr>
        <p:spPr>
          <a:xfrm>
            <a:off x="3999254" y="1524961"/>
            <a:ext cx="931659" cy="507831"/>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estradiol, progesterone levels</a:t>
            </a:r>
          </a:p>
        </p:txBody>
      </p:sp>
      <p:cxnSp>
        <p:nvCxnSpPr>
          <p:cNvPr id="82" name="Straight Arrow Connector 81"/>
          <p:cNvCxnSpPr/>
          <p:nvPr/>
        </p:nvCxnSpPr>
        <p:spPr>
          <a:xfrm flipV="1">
            <a:off x="2966770" y="3743300"/>
            <a:ext cx="502074" cy="689583"/>
          </a:xfrm>
          <a:prstGeom prst="straightConnector1">
            <a:avLst/>
          </a:prstGeom>
          <a:ln w="41275">
            <a:solidFill>
              <a:schemeClr val="accent1">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 name="Block Arc 6"/>
          <p:cNvSpPr>
            <a:spLocks noChangeAspect="1"/>
          </p:cNvSpPr>
          <p:nvPr/>
        </p:nvSpPr>
        <p:spPr>
          <a:xfrm rot="11039845">
            <a:off x="2056095" y="1336745"/>
            <a:ext cx="3787098" cy="3743643"/>
          </a:xfrm>
          <a:prstGeom prst="blockArc">
            <a:avLst>
              <a:gd name="adj1" fmla="val 17452105"/>
              <a:gd name="adj2" fmla="val 19195792"/>
              <a:gd name="adj3" fmla="val 205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black"/>
              </a:solidFill>
            </a:endParaRPr>
          </a:p>
        </p:txBody>
      </p:sp>
      <p:sp>
        <p:nvSpPr>
          <p:cNvPr id="8" name="Oval 7"/>
          <p:cNvSpPr>
            <a:spLocks noChangeAspect="1"/>
          </p:cNvSpPr>
          <p:nvPr/>
        </p:nvSpPr>
        <p:spPr>
          <a:xfrm>
            <a:off x="2668550" y="4028347"/>
            <a:ext cx="649752" cy="680607"/>
          </a:xfrm>
          <a:prstGeom prst="ellipse">
            <a:avLst/>
          </a:prstGeom>
          <a:gradFill flip="none" rotWithShape="1">
            <a:gsLst>
              <a:gs pos="0">
                <a:schemeClr val="accent1">
                  <a:lumMod val="7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10" name="TextBox 9"/>
          <p:cNvSpPr txBox="1">
            <a:spLocks noChangeAspect="1"/>
          </p:cNvSpPr>
          <p:nvPr/>
        </p:nvSpPr>
        <p:spPr>
          <a:xfrm>
            <a:off x="2514935" y="4108180"/>
            <a:ext cx="947900" cy="507831"/>
          </a:xfrm>
          <a:prstGeom prst="rect">
            <a:avLst/>
          </a:prstGeom>
          <a:noFill/>
        </p:spPr>
        <p:txBody>
          <a:bodyPr wrap="square" rtlCol="0">
            <a:spAutoFit/>
          </a:bodyPr>
          <a:lstStyle/>
          <a:p>
            <a:pPr algn="ctr" defTabSz="685800" fontAlgn="auto">
              <a:spcBef>
                <a:spcPts val="0"/>
              </a:spcBef>
              <a:spcAft>
                <a:spcPts val="0"/>
              </a:spcAft>
            </a:pPr>
            <a:r>
              <a:rPr lang="en-US" sz="900" dirty="0">
                <a:solidFill>
                  <a:prstClr val="black"/>
                </a:solidFill>
                <a:latin typeface="Calibri" panose="020F0502020204030204"/>
              </a:rPr>
              <a:t>DAT, DRD</a:t>
            </a:r>
            <a:br>
              <a:rPr lang="en-US" sz="900" dirty="0">
                <a:solidFill>
                  <a:prstClr val="black"/>
                </a:solidFill>
                <a:latin typeface="Calibri" panose="020F0502020204030204"/>
              </a:rPr>
            </a:br>
            <a:r>
              <a:rPr lang="en-US" sz="900" dirty="0">
                <a:solidFill>
                  <a:prstClr val="black"/>
                </a:solidFill>
                <a:latin typeface="Calibri" panose="020F0502020204030204"/>
              </a:rPr>
              <a:t>SLC6A4</a:t>
            </a:r>
            <a:br>
              <a:rPr lang="en-US" sz="900" dirty="0">
                <a:solidFill>
                  <a:prstClr val="black"/>
                </a:solidFill>
                <a:latin typeface="Calibri" panose="020F0502020204030204"/>
              </a:rPr>
            </a:br>
            <a:r>
              <a:rPr lang="en-US" sz="900" dirty="0">
                <a:solidFill>
                  <a:prstClr val="black"/>
                </a:solidFill>
                <a:latin typeface="Calibri" panose="020F0502020204030204"/>
              </a:rPr>
              <a:t>CACNA1C </a:t>
            </a:r>
          </a:p>
        </p:txBody>
      </p:sp>
    </p:spTree>
    <p:extLst>
      <p:ext uri="{BB962C8B-B14F-4D97-AF65-F5344CB8AC3E}">
        <p14:creationId xmlns:p14="http://schemas.microsoft.com/office/powerpoint/2010/main" val="50004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3"/>
                                        </p:tgtEl>
                                        <p:attrNameLst>
                                          <p:attrName>style.visibility</p:attrName>
                                        </p:attrNameLst>
                                      </p:cBhvr>
                                      <p:to>
                                        <p:strVal val="visible"/>
                                      </p:to>
                                    </p:set>
                                    <p:anim calcmode="lin" valueType="num">
                                      <p:cBhvr additive="base">
                                        <p:cTn id="7" dur="500" fill="hold"/>
                                        <p:tgtEl>
                                          <p:spTgt spid="63"/>
                                        </p:tgtEl>
                                        <p:attrNameLst>
                                          <p:attrName>ppt_x</p:attrName>
                                        </p:attrNameLst>
                                      </p:cBhvr>
                                      <p:tavLst>
                                        <p:tav tm="0">
                                          <p:val>
                                            <p:strVal val="1+#ppt_w/2"/>
                                          </p:val>
                                        </p:tav>
                                        <p:tav tm="100000">
                                          <p:val>
                                            <p:strVal val="#ppt_x"/>
                                          </p:val>
                                        </p:tav>
                                      </p:tavLst>
                                    </p:anim>
                                    <p:anim calcmode="lin" valueType="num">
                                      <p:cBhvr additive="base">
                                        <p:cTn id="8" dur="500" fill="hold"/>
                                        <p:tgtEl>
                                          <p:spTgt spid="6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fill="hold"/>
                                        <p:tgtEl>
                                          <p:spTgt spid="188"/>
                                        </p:tgtEl>
                                        <p:attrNameLst>
                                          <p:attrName>ppt_x</p:attrName>
                                        </p:attrNameLst>
                                      </p:cBhvr>
                                      <p:tavLst>
                                        <p:tav tm="0">
                                          <p:val>
                                            <p:strVal val="1+#ppt_w/2"/>
                                          </p:val>
                                        </p:tav>
                                        <p:tav tm="100000">
                                          <p:val>
                                            <p:strVal val="#ppt_x"/>
                                          </p:val>
                                        </p:tav>
                                      </p:tavLst>
                                    </p:anim>
                                    <p:anim calcmode="lin" valueType="num">
                                      <p:cBhvr additive="base">
                                        <p:cTn id="12" dur="500" fill="hold"/>
                                        <p:tgtEl>
                                          <p:spTgt spid="188"/>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additive="base">
                                        <p:cTn id="15" dur="500" fill="hold"/>
                                        <p:tgtEl>
                                          <p:spTgt spid="65"/>
                                        </p:tgtEl>
                                        <p:attrNameLst>
                                          <p:attrName>ppt_x</p:attrName>
                                        </p:attrNameLst>
                                      </p:cBhvr>
                                      <p:tavLst>
                                        <p:tav tm="0">
                                          <p:val>
                                            <p:strVal val="1+#ppt_w/2"/>
                                          </p:val>
                                        </p:tav>
                                        <p:tav tm="100000">
                                          <p:val>
                                            <p:strVal val="#ppt_x"/>
                                          </p:val>
                                        </p:tav>
                                      </p:tavLst>
                                    </p:anim>
                                    <p:anim calcmode="lin" valueType="num">
                                      <p:cBhvr additive="base">
                                        <p:cTn id="16" dur="500" fill="hold"/>
                                        <p:tgtEl>
                                          <p:spTgt spid="6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14"/>
                                        </p:tgtEl>
                                        <p:attrNameLst>
                                          <p:attrName>style.visibility</p:attrName>
                                        </p:attrNameLst>
                                      </p:cBhvr>
                                      <p:to>
                                        <p:strVal val="visible"/>
                                      </p:to>
                                    </p:set>
                                    <p:anim calcmode="lin" valueType="num">
                                      <p:cBhvr additive="base">
                                        <p:cTn id="27" dur="500" fill="hold"/>
                                        <p:tgtEl>
                                          <p:spTgt spid="114"/>
                                        </p:tgtEl>
                                        <p:attrNameLst>
                                          <p:attrName>ppt_x</p:attrName>
                                        </p:attrNameLst>
                                      </p:cBhvr>
                                      <p:tavLst>
                                        <p:tav tm="0">
                                          <p:val>
                                            <p:strVal val="1+#ppt_w/2"/>
                                          </p:val>
                                        </p:tav>
                                        <p:tav tm="100000">
                                          <p:val>
                                            <p:strVal val="#ppt_x"/>
                                          </p:val>
                                        </p:tav>
                                      </p:tavLst>
                                    </p:anim>
                                    <p:anim calcmode="lin" valueType="num">
                                      <p:cBhvr additive="base">
                                        <p:cTn id="28" dur="500" fill="hold"/>
                                        <p:tgtEl>
                                          <p:spTgt spid="114"/>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02"/>
                                        </p:tgtEl>
                                        <p:attrNameLst>
                                          <p:attrName>style.visibility</p:attrName>
                                        </p:attrNameLst>
                                      </p:cBhvr>
                                      <p:to>
                                        <p:strVal val="visible"/>
                                      </p:to>
                                    </p:set>
                                    <p:anim calcmode="lin" valueType="num">
                                      <p:cBhvr additive="base">
                                        <p:cTn id="33" dur="500" fill="hold"/>
                                        <p:tgtEl>
                                          <p:spTgt spid="102"/>
                                        </p:tgtEl>
                                        <p:attrNameLst>
                                          <p:attrName>ppt_x</p:attrName>
                                        </p:attrNameLst>
                                      </p:cBhvr>
                                      <p:tavLst>
                                        <p:tav tm="0">
                                          <p:val>
                                            <p:strVal val="1+#ppt_w/2"/>
                                          </p:val>
                                        </p:tav>
                                        <p:tav tm="100000">
                                          <p:val>
                                            <p:strVal val="#ppt_x"/>
                                          </p:val>
                                        </p:tav>
                                      </p:tavLst>
                                    </p:anim>
                                    <p:anim calcmode="lin" valueType="num">
                                      <p:cBhvr additive="base">
                                        <p:cTn id="34" dur="500" fill="hold"/>
                                        <p:tgtEl>
                                          <p:spTgt spid="102"/>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additive="base">
                                        <p:cTn id="37" dur="500" fill="hold"/>
                                        <p:tgtEl>
                                          <p:spTgt spid="96"/>
                                        </p:tgtEl>
                                        <p:attrNameLst>
                                          <p:attrName>ppt_x</p:attrName>
                                        </p:attrNameLst>
                                      </p:cBhvr>
                                      <p:tavLst>
                                        <p:tav tm="0">
                                          <p:val>
                                            <p:strVal val="1+#ppt_w/2"/>
                                          </p:val>
                                        </p:tav>
                                        <p:tav tm="100000">
                                          <p:val>
                                            <p:strVal val="#ppt_x"/>
                                          </p:val>
                                        </p:tav>
                                      </p:tavLst>
                                    </p:anim>
                                    <p:anim calcmode="lin" valueType="num">
                                      <p:cBhvr additive="base">
                                        <p:cTn id="38" dur="500" fill="hold"/>
                                        <p:tgtEl>
                                          <p:spTgt spid="96"/>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1+#ppt_w/2"/>
                                          </p:val>
                                        </p:tav>
                                        <p:tav tm="100000">
                                          <p:val>
                                            <p:strVal val="#ppt_x"/>
                                          </p:val>
                                        </p:tav>
                                      </p:tavLst>
                                    </p:anim>
                                    <p:anim calcmode="lin" valueType="num">
                                      <p:cBhvr additive="base">
                                        <p:cTn id="42" dur="500" fill="hold"/>
                                        <p:tgtEl>
                                          <p:spTgt spid="97"/>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05"/>
                                        </p:tgtEl>
                                        <p:attrNameLst>
                                          <p:attrName>style.visibility</p:attrName>
                                        </p:attrNameLst>
                                      </p:cBhvr>
                                      <p:to>
                                        <p:strVal val="visible"/>
                                      </p:to>
                                    </p:set>
                                    <p:anim calcmode="lin" valueType="num">
                                      <p:cBhvr additive="base">
                                        <p:cTn id="45" dur="500" fill="hold"/>
                                        <p:tgtEl>
                                          <p:spTgt spid="105"/>
                                        </p:tgtEl>
                                        <p:attrNameLst>
                                          <p:attrName>ppt_x</p:attrName>
                                        </p:attrNameLst>
                                      </p:cBhvr>
                                      <p:tavLst>
                                        <p:tav tm="0">
                                          <p:val>
                                            <p:strVal val="1+#ppt_w/2"/>
                                          </p:val>
                                        </p:tav>
                                        <p:tav tm="100000">
                                          <p:val>
                                            <p:strVal val="#ppt_x"/>
                                          </p:val>
                                        </p:tav>
                                      </p:tavLst>
                                    </p:anim>
                                    <p:anim calcmode="lin" valueType="num">
                                      <p:cBhvr additive="base">
                                        <p:cTn id="46" dur="500" fill="hold"/>
                                        <p:tgtEl>
                                          <p:spTgt spid="10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08"/>
                                        </p:tgtEl>
                                        <p:attrNameLst>
                                          <p:attrName>style.visibility</p:attrName>
                                        </p:attrNameLst>
                                      </p:cBhvr>
                                      <p:to>
                                        <p:strVal val="visible"/>
                                      </p:to>
                                    </p:set>
                                    <p:anim calcmode="lin" valueType="num">
                                      <p:cBhvr additive="base">
                                        <p:cTn id="49" dur="500" fill="hold"/>
                                        <p:tgtEl>
                                          <p:spTgt spid="108"/>
                                        </p:tgtEl>
                                        <p:attrNameLst>
                                          <p:attrName>ppt_x</p:attrName>
                                        </p:attrNameLst>
                                      </p:cBhvr>
                                      <p:tavLst>
                                        <p:tav tm="0">
                                          <p:val>
                                            <p:strVal val="1+#ppt_w/2"/>
                                          </p:val>
                                        </p:tav>
                                        <p:tav tm="100000">
                                          <p:val>
                                            <p:strVal val="#ppt_x"/>
                                          </p:val>
                                        </p:tav>
                                      </p:tavLst>
                                    </p:anim>
                                    <p:anim calcmode="lin" valueType="num">
                                      <p:cBhvr additive="base">
                                        <p:cTn id="50" dur="500" fill="hold"/>
                                        <p:tgtEl>
                                          <p:spTgt spid="10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8"/>
                                        </p:tgtEl>
                                        <p:attrNameLst>
                                          <p:attrName>style.visibility</p:attrName>
                                        </p:attrNameLst>
                                      </p:cBhvr>
                                      <p:to>
                                        <p:strVal val="visible"/>
                                      </p:to>
                                    </p:set>
                                    <p:anim calcmode="lin" valueType="num">
                                      <p:cBhvr additive="base">
                                        <p:cTn id="55" dur="500" fill="hold"/>
                                        <p:tgtEl>
                                          <p:spTgt spid="98"/>
                                        </p:tgtEl>
                                        <p:attrNameLst>
                                          <p:attrName>ppt_x</p:attrName>
                                        </p:attrNameLst>
                                      </p:cBhvr>
                                      <p:tavLst>
                                        <p:tav tm="0">
                                          <p:val>
                                            <p:strVal val="1+#ppt_w/2"/>
                                          </p:val>
                                        </p:tav>
                                        <p:tav tm="100000">
                                          <p:val>
                                            <p:strVal val="#ppt_x"/>
                                          </p:val>
                                        </p:tav>
                                      </p:tavLst>
                                    </p:anim>
                                    <p:anim calcmode="lin" valueType="num">
                                      <p:cBhvr additive="base">
                                        <p:cTn id="56" dur="500" fill="hold"/>
                                        <p:tgtEl>
                                          <p:spTgt spid="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22"/>
                                        </p:tgtEl>
                                        <p:attrNameLst>
                                          <p:attrName>style.visibility</p:attrName>
                                        </p:attrNameLst>
                                      </p:cBhvr>
                                      <p:to>
                                        <p:strVal val="visible"/>
                                      </p:to>
                                    </p:set>
                                    <p:anim calcmode="lin" valueType="num">
                                      <p:cBhvr additive="base">
                                        <p:cTn id="59" dur="500" fill="hold"/>
                                        <p:tgtEl>
                                          <p:spTgt spid="122"/>
                                        </p:tgtEl>
                                        <p:attrNameLst>
                                          <p:attrName>ppt_x</p:attrName>
                                        </p:attrNameLst>
                                      </p:cBhvr>
                                      <p:tavLst>
                                        <p:tav tm="0">
                                          <p:val>
                                            <p:strVal val="1+#ppt_w/2"/>
                                          </p:val>
                                        </p:tav>
                                        <p:tav tm="100000">
                                          <p:val>
                                            <p:strVal val="#ppt_x"/>
                                          </p:val>
                                        </p:tav>
                                      </p:tavLst>
                                    </p:anim>
                                    <p:anim calcmode="lin" valueType="num">
                                      <p:cBhvr additive="base">
                                        <p:cTn id="60" dur="500" fill="hold"/>
                                        <p:tgtEl>
                                          <p:spTgt spid="122"/>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99"/>
                                        </p:tgtEl>
                                        <p:attrNameLst>
                                          <p:attrName>style.visibility</p:attrName>
                                        </p:attrNameLst>
                                      </p:cBhvr>
                                      <p:to>
                                        <p:strVal val="visible"/>
                                      </p:to>
                                    </p:set>
                                    <p:anim calcmode="lin" valueType="num">
                                      <p:cBhvr additive="base">
                                        <p:cTn id="63" dur="500" fill="hold"/>
                                        <p:tgtEl>
                                          <p:spTgt spid="99"/>
                                        </p:tgtEl>
                                        <p:attrNameLst>
                                          <p:attrName>ppt_x</p:attrName>
                                        </p:attrNameLst>
                                      </p:cBhvr>
                                      <p:tavLst>
                                        <p:tav tm="0">
                                          <p:val>
                                            <p:strVal val="1+#ppt_w/2"/>
                                          </p:val>
                                        </p:tav>
                                        <p:tav tm="100000">
                                          <p:val>
                                            <p:strVal val="#ppt_x"/>
                                          </p:val>
                                        </p:tav>
                                      </p:tavLst>
                                    </p:anim>
                                    <p:anim calcmode="lin" valueType="num">
                                      <p:cBhvr additive="base">
                                        <p:cTn id="64" dur="500" fill="hold"/>
                                        <p:tgtEl>
                                          <p:spTgt spid="99"/>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5"/>
                                        </p:tgtEl>
                                        <p:attrNameLst>
                                          <p:attrName>style.visibility</p:attrName>
                                        </p:attrNameLst>
                                      </p:cBhvr>
                                      <p:to>
                                        <p:strVal val="visible"/>
                                      </p:to>
                                    </p:set>
                                    <p:anim calcmode="lin" valueType="num">
                                      <p:cBhvr additive="base">
                                        <p:cTn id="67" dur="500" fill="hold"/>
                                        <p:tgtEl>
                                          <p:spTgt spid="95"/>
                                        </p:tgtEl>
                                        <p:attrNameLst>
                                          <p:attrName>ppt_x</p:attrName>
                                        </p:attrNameLst>
                                      </p:cBhvr>
                                      <p:tavLst>
                                        <p:tav tm="0">
                                          <p:val>
                                            <p:strVal val="1+#ppt_w/2"/>
                                          </p:val>
                                        </p:tav>
                                        <p:tav tm="100000">
                                          <p:val>
                                            <p:strVal val="#ppt_x"/>
                                          </p:val>
                                        </p:tav>
                                      </p:tavLst>
                                    </p:anim>
                                    <p:anim calcmode="lin" valueType="num">
                                      <p:cBhvr additive="base">
                                        <p:cTn id="68" dur="500" fill="hold"/>
                                        <p:tgtEl>
                                          <p:spTgt spid="9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106"/>
                                        </p:tgtEl>
                                        <p:attrNameLst>
                                          <p:attrName>style.visibility</p:attrName>
                                        </p:attrNameLst>
                                      </p:cBhvr>
                                      <p:to>
                                        <p:strVal val="visible"/>
                                      </p:to>
                                    </p:set>
                                    <p:anim calcmode="lin" valueType="num">
                                      <p:cBhvr additive="base">
                                        <p:cTn id="71" dur="500" fill="hold"/>
                                        <p:tgtEl>
                                          <p:spTgt spid="106"/>
                                        </p:tgtEl>
                                        <p:attrNameLst>
                                          <p:attrName>ppt_x</p:attrName>
                                        </p:attrNameLst>
                                      </p:cBhvr>
                                      <p:tavLst>
                                        <p:tav tm="0">
                                          <p:val>
                                            <p:strVal val="1+#ppt_w/2"/>
                                          </p:val>
                                        </p:tav>
                                        <p:tav tm="100000">
                                          <p:val>
                                            <p:strVal val="#ppt_x"/>
                                          </p:val>
                                        </p:tav>
                                      </p:tavLst>
                                    </p:anim>
                                    <p:anim calcmode="lin" valueType="num">
                                      <p:cBhvr additive="base">
                                        <p:cTn id="72" dur="500" fill="hold"/>
                                        <p:tgtEl>
                                          <p:spTgt spid="106"/>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grpId="0" nodeType="clickEffect">
                                  <p:stCondLst>
                                    <p:cond delay="0"/>
                                  </p:stCondLst>
                                  <p:childTnLst>
                                    <p:set>
                                      <p:cBhvr>
                                        <p:cTn id="76" dur="1" fill="hold">
                                          <p:stCondLst>
                                            <p:cond delay="0"/>
                                          </p:stCondLst>
                                        </p:cTn>
                                        <p:tgtEl>
                                          <p:spTgt spid="55"/>
                                        </p:tgtEl>
                                        <p:attrNameLst>
                                          <p:attrName>style.visibility</p:attrName>
                                        </p:attrNameLst>
                                      </p:cBhvr>
                                      <p:to>
                                        <p:strVal val="visible"/>
                                      </p:to>
                                    </p:set>
                                    <p:anim calcmode="lin" valueType="num">
                                      <p:cBhvr additive="base">
                                        <p:cTn id="77" dur="500" fill="hold"/>
                                        <p:tgtEl>
                                          <p:spTgt spid="55"/>
                                        </p:tgtEl>
                                        <p:attrNameLst>
                                          <p:attrName>ppt_x</p:attrName>
                                        </p:attrNameLst>
                                      </p:cBhvr>
                                      <p:tavLst>
                                        <p:tav tm="0">
                                          <p:val>
                                            <p:strVal val="1+#ppt_w/2"/>
                                          </p:val>
                                        </p:tav>
                                        <p:tav tm="100000">
                                          <p:val>
                                            <p:strVal val="#ppt_x"/>
                                          </p:val>
                                        </p:tav>
                                      </p:tavLst>
                                    </p:anim>
                                    <p:anim calcmode="lin" valueType="num">
                                      <p:cBhvr additive="base">
                                        <p:cTn id="78" dur="500" fill="hold"/>
                                        <p:tgtEl>
                                          <p:spTgt spid="55"/>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7"/>
                                        </p:tgtEl>
                                        <p:attrNameLst>
                                          <p:attrName>style.visibility</p:attrName>
                                        </p:attrNameLst>
                                      </p:cBhvr>
                                      <p:to>
                                        <p:strVal val="visible"/>
                                      </p:to>
                                    </p:set>
                                    <p:anim calcmode="lin" valueType="num">
                                      <p:cBhvr additive="base">
                                        <p:cTn id="81" dur="500" fill="hold"/>
                                        <p:tgtEl>
                                          <p:spTgt spid="57"/>
                                        </p:tgtEl>
                                        <p:attrNameLst>
                                          <p:attrName>ppt_x</p:attrName>
                                        </p:attrNameLst>
                                      </p:cBhvr>
                                      <p:tavLst>
                                        <p:tav tm="0">
                                          <p:val>
                                            <p:strVal val="1+#ppt_w/2"/>
                                          </p:val>
                                        </p:tav>
                                        <p:tav tm="100000">
                                          <p:val>
                                            <p:strVal val="#ppt_x"/>
                                          </p:val>
                                        </p:tav>
                                      </p:tavLst>
                                    </p:anim>
                                    <p:anim calcmode="lin" valueType="num">
                                      <p:cBhvr additive="base">
                                        <p:cTn id="82" dur="500" fill="hold"/>
                                        <p:tgtEl>
                                          <p:spTgt spid="57"/>
                                        </p:tgtEl>
                                        <p:attrNameLst>
                                          <p:attrName>ppt_y</p:attrName>
                                        </p:attrNameLst>
                                      </p:cBhvr>
                                      <p:tavLst>
                                        <p:tav tm="0">
                                          <p:val>
                                            <p:strVal val="#ppt_y"/>
                                          </p:val>
                                        </p:tav>
                                        <p:tav tm="100000">
                                          <p:val>
                                            <p:strVal val="#ppt_y"/>
                                          </p:val>
                                        </p:tav>
                                      </p:tavLst>
                                    </p:anim>
                                  </p:childTnLst>
                                </p:cTn>
                              </p:par>
                              <p:par>
                                <p:cTn id="83" presetID="2" presetClass="entr" presetSubtype="2" fill="hold" nodeType="withEffect">
                                  <p:stCondLst>
                                    <p:cond delay="0"/>
                                  </p:stCondLst>
                                  <p:childTnLst>
                                    <p:set>
                                      <p:cBhvr>
                                        <p:cTn id="84" dur="1" fill="hold">
                                          <p:stCondLst>
                                            <p:cond delay="0"/>
                                          </p:stCondLst>
                                        </p:cTn>
                                        <p:tgtEl>
                                          <p:spTgt spid="153"/>
                                        </p:tgtEl>
                                        <p:attrNameLst>
                                          <p:attrName>style.visibility</p:attrName>
                                        </p:attrNameLst>
                                      </p:cBhvr>
                                      <p:to>
                                        <p:strVal val="visible"/>
                                      </p:to>
                                    </p:set>
                                    <p:anim calcmode="lin" valueType="num">
                                      <p:cBhvr additive="base">
                                        <p:cTn id="85" dur="500" fill="hold"/>
                                        <p:tgtEl>
                                          <p:spTgt spid="153"/>
                                        </p:tgtEl>
                                        <p:attrNameLst>
                                          <p:attrName>ppt_x</p:attrName>
                                        </p:attrNameLst>
                                      </p:cBhvr>
                                      <p:tavLst>
                                        <p:tav tm="0">
                                          <p:val>
                                            <p:strVal val="1+#ppt_w/2"/>
                                          </p:val>
                                        </p:tav>
                                        <p:tav tm="100000">
                                          <p:val>
                                            <p:strVal val="#ppt_x"/>
                                          </p:val>
                                        </p:tav>
                                      </p:tavLst>
                                    </p:anim>
                                    <p:anim calcmode="lin" valueType="num">
                                      <p:cBhvr additive="base">
                                        <p:cTn id="86" dur="500" fill="hold"/>
                                        <p:tgtEl>
                                          <p:spTgt spid="153"/>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64"/>
                                        </p:tgtEl>
                                        <p:attrNameLst>
                                          <p:attrName>style.visibility</p:attrName>
                                        </p:attrNameLst>
                                      </p:cBhvr>
                                      <p:to>
                                        <p:strVal val="visible"/>
                                      </p:to>
                                    </p:set>
                                    <p:anim calcmode="lin" valueType="num">
                                      <p:cBhvr additive="base">
                                        <p:cTn id="89" dur="500" fill="hold"/>
                                        <p:tgtEl>
                                          <p:spTgt spid="64"/>
                                        </p:tgtEl>
                                        <p:attrNameLst>
                                          <p:attrName>ppt_x</p:attrName>
                                        </p:attrNameLst>
                                      </p:cBhvr>
                                      <p:tavLst>
                                        <p:tav tm="0">
                                          <p:val>
                                            <p:strVal val="1+#ppt_w/2"/>
                                          </p:val>
                                        </p:tav>
                                        <p:tav tm="100000">
                                          <p:val>
                                            <p:strVal val="#ppt_x"/>
                                          </p:val>
                                        </p:tav>
                                      </p:tavLst>
                                    </p:anim>
                                    <p:anim calcmode="lin" valueType="num">
                                      <p:cBhvr additive="base">
                                        <p:cTn id="90" dur="500" fill="hold"/>
                                        <p:tgtEl>
                                          <p:spTgt spid="64"/>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12" fill="hold" grpId="0" nodeType="clickEffect">
                                  <p:stCondLst>
                                    <p:cond delay="0"/>
                                  </p:stCondLst>
                                  <p:childTnLst>
                                    <p:set>
                                      <p:cBhvr>
                                        <p:cTn id="94" dur="1" fill="hold">
                                          <p:stCondLst>
                                            <p:cond delay="0"/>
                                          </p:stCondLst>
                                        </p:cTn>
                                        <p:tgtEl>
                                          <p:spTgt spid="10"/>
                                        </p:tgtEl>
                                        <p:attrNameLst>
                                          <p:attrName>style.visibility</p:attrName>
                                        </p:attrNameLst>
                                      </p:cBhvr>
                                      <p:to>
                                        <p:strVal val="visible"/>
                                      </p:to>
                                    </p:set>
                                    <p:anim calcmode="lin" valueType="num">
                                      <p:cBhvr additive="base">
                                        <p:cTn id="95" dur="500" fill="hold"/>
                                        <p:tgtEl>
                                          <p:spTgt spid="10"/>
                                        </p:tgtEl>
                                        <p:attrNameLst>
                                          <p:attrName>ppt_x</p:attrName>
                                        </p:attrNameLst>
                                      </p:cBhvr>
                                      <p:tavLst>
                                        <p:tav tm="0">
                                          <p:val>
                                            <p:strVal val="0-#ppt_w/2"/>
                                          </p:val>
                                        </p:tav>
                                        <p:tav tm="100000">
                                          <p:val>
                                            <p:strVal val="#ppt_x"/>
                                          </p:val>
                                        </p:tav>
                                      </p:tavLst>
                                    </p:anim>
                                    <p:anim calcmode="lin" valueType="num">
                                      <p:cBhvr additive="base">
                                        <p:cTn id="96" dur="500" fill="hold"/>
                                        <p:tgtEl>
                                          <p:spTgt spid="10"/>
                                        </p:tgtEl>
                                        <p:attrNameLst>
                                          <p:attrName>ppt_y</p:attrName>
                                        </p:attrNameLst>
                                      </p:cBhvr>
                                      <p:tavLst>
                                        <p:tav tm="0">
                                          <p:val>
                                            <p:strVal val="1+#ppt_h/2"/>
                                          </p:val>
                                        </p:tav>
                                        <p:tav tm="100000">
                                          <p:val>
                                            <p:strVal val="#ppt_y"/>
                                          </p:val>
                                        </p:tav>
                                      </p:tavLst>
                                    </p:anim>
                                  </p:childTnLst>
                                </p:cTn>
                              </p:par>
                              <p:par>
                                <p:cTn id="97" presetID="2" presetClass="entr" presetSubtype="12" fill="hold" grpId="0" nodeType="with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additive="base">
                                        <p:cTn id="99" dur="500" fill="hold"/>
                                        <p:tgtEl>
                                          <p:spTgt spid="8"/>
                                        </p:tgtEl>
                                        <p:attrNameLst>
                                          <p:attrName>ppt_x</p:attrName>
                                        </p:attrNameLst>
                                      </p:cBhvr>
                                      <p:tavLst>
                                        <p:tav tm="0">
                                          <p:val>
                                            <p:strVal val="0-#ppt_w/2"/>
                                          </p:val>
                                        </p:tav>
                                        <p:tav tm="100000">
                                          <p:val>
                                            <p:strVal val="#ppt_x"/>
                                          </p:val>
                                        </p:tav>
                                      </p:tavLst>
                                    </p:anim>
                                    <p:anim calcmode="lin" valueType="num">
                                      <p:cBhvr additive="base">
                                        <p:cTn id="100" dur="500" fill="hold"/>
                                        <p:tgtEl>
                                          <p:spTgt spid="8"/>
                                        </p:tgtEl>
                                        <p:attrNameLst>
                                          <p:attrName>ppt_y</p:attrName>
                                        </p:attrNameLst>
                                      </p:cBhvr>
                                      <p:tavLst>
                                        <p:tav tm="0">
                                          <p:val>
                                            <p:strVal val="1+#ppt_h/2"/>
                                          </p:val>
                                        </p:tav>
                                        <p:tav tm="100000">
                                          <p:val>
                                            <p:strVal val="#ppt_y"/>
                                          </p:val>
                                        </p:tav>
                                      </p:tavLst>
                                    </p:anim>
                                  </p:childTnLst>
                                </p:cTn>
                              </p:par>
                              <p:par>
                                <p:cTn id="101" presetID="2" presetClass="entr" presetSubtype="12" fill="hold" grpId="0" nodeType="withEffect">
                                  <p:stCondLst>
                                    <p:cond delay="0"/>
                                  </p:stCondLst>
                                  <p:childTnLst>
                                    <p:set>
                                      <p:cBhvr>
                                        <p:cTn id="102" dur="1" fill="hold">
                                          <p:stCondLst>
                                            <p:cond delay="0"/>
                                          </p:stCondLst>
                                        </p:cTn>
                                        <p:tgtEl>
                                          <p:spTgt spid="7"/>
                                        </p:tgtEl>
                                        <p:attrNameLst>
                                          <p:attrName>style.visibility</p:attrName>
                                        </p:attrNameLst>
                                      </p:cBhvr>
                                      <p:to>
                                        <p:strVal val="visible"/>
                                      </p:to>
                                    </p:set>
                                    <p:anim calcmode="lin" valueType="num">
                                      <p:cBhvr additive="base">
                                        <p:cTn id="103" dur="500" fill="hold"/>
                                        <p:tgtEl>
                                          <p:spTgt spid="7"/>
                                        </p:tgtEl>
                                        <p:attrNameLst>
                                          <p:attrName>ppt_x</p:attrName>
                                        </p:attrNameLst>
                                      </p:cBhvr>
                                      <p:tavLst>
                                        <p:tav tm="0">
                                          <p:val>
                                            <p:strVal val="0-#ppt_w/2"/>
                                          </p:val>
                                        </p:tav>
                                        <p:tav tm="100000">
                                          <p:val>
                                            <p:strVal val="#ppt_x"/>
                                          </p:val>
                                        </p:tav>
                                      </p:tavLst>
                                    </p:anim>
                                    <p:anim calcmode="lin" valueType="num">
                                      <p:cBhvr additive="base">
                                        <p:cTn id="104" dur="500" fill="hold"/>
                                        <p:tgtEl>
                                          <p:spTgt spid="7"/>
                                        </p:tgtEl>
                                        <p:attrNameLst>
                                          <p:attrName>ppt_y</p:attrName>
                                        </p:attrNameLst>
                                      </p:cBhvr>
                                      <p:tavLst>
                                        <p:tav tm="0">
                                          <p:val>
                                            <p:strVal val="1+#ppt_h/2"/>
                                          </p:val>
                                        </p:tav>
                                        <p:tav tm="100000">
                                          <p:val>
                                            <p:strVal val="#ppt_y"/>
                                          </p:val>
                                        </p:tav>
                                      </p:tavLst>
                                    </p:anim>
                                  </p:childTnLst>
                                </p:cTn>
                              </p:par>
                              <p:par>
                                <p:cTn id="105" presetID="2" presetClass="entr" presetSubtype="12" fill="hold" grpId="0" nodeType="withEffect">
                                  <p:stCondLst>
                                    <p:cond delay="0"/>
                                  </p:stCondLst>
                                  <p:childTnLst>
                                    <p:set>
                                      <p:cBhvr>
                                        <p:cTn id="106" dur="1" fill="hold">
                                          <p:stCondLst>
                                            <p:cond delay="0"/>
                                          </p:stCondLst>
                                        </p:cTn>
                                        <p:tgtEl>
                                          <p:spTgt spid="9"/>
                                        </p:tgtEl>
                                        <p:attrNameLst>
                                          <p:attrName>style.visibility</p:attrName>
                                        </p:attrNameLst>
                                      </p:cBhvr>
                                      <p:to>
                                        <p:strVal val="visible"/>
                                      </p:to>
                                    </p:set>
                                    <p:anim calcmode="lin" valueType="num">
                                      <p:cBhvr additive="base">
                                        <p:cTn id="107" dur="500" fill="hold"/>
                                        <p:tgtEl>
                                          <p:spTgt spid="9"/>
                                        </p:tgtEl>
                                        <p:attrNameLst>
                                          <p:attrName>ppt_x</p:attrName>
                                        </p:attrNameLst>
                                      </p:cBhvr>
                                      <p:tavLst>
                                        <p:tav tm="0">
                                          <p:val>
                                            <p:strVal val="0-#ppt_w/2"/>
                                          </p:val>
                                        </p:tav>
                                        <p:tav tm="100000">
                                          <p:val>
                                            <p:strVal val="#ppt_x"/>
                                          </p:val>
                                        </p:tav>
                                      </p:tavLst>
                                    </p:anim>
                                    <p:anim calcmode="lin" valueType="num">
                                      <p:cBhvr additive="base">
                                        <p:cTn id="108" dur="500" fill="hold"/>
                                        <p:tgtEl>
                                          <p:spTgt spid="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3"/>
                                        </p:tgtEl>
                                        <p:attrNameLst>
                                          <p:attrName>style.visibility</p:attrName>
                                        </p:attrNameLst>
                                      </p:cBhvr>
                                      <p:to>
                                        <p:strVal val="visible"/>
                                      </p:to>
                                    </p:set>
                                    <p:anim calcmode="lin" valueType="num">
                                      <p:cBhvr additive="base">
                                        <p:cTn id="111" dur="500" fill="hold"/>
                                        <p:tgtEl>
                                          <p:spTgt spid="13"/>
                                        </p:tgtEl>
                                        <p:attrNameLst>
                                          <p:attrName>ppt_x</p:attrName>
                                        </p:attrNameLst>
                                      </p:cBhvr>
                                      <p:tavLst>
                                        <p:tav tm="0">
                                          <p:val>
                                            <p:strVal val="#ppt_x"/>
                                          </p:val>
                                        </p:tav>
                                        <p:tav tm="100000">
                                          <p:val>
                                            <p:strVal val="#ppt_x"/>
                                          </p:val>
                                        </p:tav>
                                      </p:tavLst>
                                    </p:anim>
                                    <p:anim calcmode="lin" valueType="num">
                                      <p:cBhvr additive="base">
                                        <p:cTn id="112" dur="500" fill="hold"/>
                                        <p:tgtEl>
                                          <p:spTgt spid="1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additive="base">
                                        <p:cTn id="115" dur="500" fill="hold"/>
                                        <p:tgtEl>
                                          <p:spTgt spid="12"/>
                                        </p:tgtEl>
                                        <p:attrNameLst>
                                          <p:attrName>ppt_x</p:attrName>
                                        </p:attrNameLst>
                                      </p:cBhvr>
                                      <p:tavLst>
                                        <p:tav tm="0">
                                          <p:val>
                                            <p:strVal val="#ppt_x"/>
                                          </p:val>
                                        </p:tav>
                                        <p:tav tm="100000">
                                          <p:val>
                                            <p:strVal val="#ppt_x"/>
                                          </p:val>
                                        </p:tav>
                                      </p:tavLst>
                                    </p:anim>
                                    <p:anim calcmode="lin" valueType="num">
                                      <p:cBhvr additive="base">
                                        <p:cTn id="116" dur="500" fill="hold"/>
                                        <p:tgtEl>
                                          <p:spTgt spid="1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0"/>
                                        </p:tgtEl>
                                        <p:attrNameLst>
                                          <p:attrName>style.visibility</p:attrName>
                                        </p:attrNameLst>
                                      </p:cBhvr>
                                      <p:to>
                                        <p:strVal val="visible"/>
                                      </p:to>
                                    </p:set>
                                    <p:anim calcmode="lin" valueType="num">
                                      <p:cBhvr additive="base">
                                        <p:cTn id="119" dur="500" fill="hold"/>
                                        <p:tgtEl>
                                          <p:spTgt spid="30"/>
                                        </p:tgtEl>
                                        <p:attrNameLst>
                                          <p:attrName>ppt_x</p:attrName>
                                        </p:attrNameLst>
                                      </p:cBhvr>
                                      <p:tavLst>
                                        <p:tav tm="0">
                                          <p:val>
                                            <p:strVal val="#ppt_x"/>
                                          </p:val>
                                        </p:tav>
                                        <p:tav tm="100000">
                                          <p:val>
                                            <p:strVal val="#ppt_x"/>
                                          </p:val>
                                        </p:tav>
                                      </p:tavLst>
                                    </p:anim>
                                    <p:anim calcmode="lin" valueType="num">
                                      <p:cBhvr additive="base">
                                        <p:cTn id="120" dur="500" fill="hold"/>
                                        <p:tgtEl>
                                          <p:spTgt spid="30"/>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1"/>
                                        </p:tgtEl>
                                        <p:attrNameLst>
                                          <p:attrName>style.visibility</p:attrName>
                                        </p:attrNameLst>
                                      </p:cBhvr>
                                      <p:to>
                                        <p:strVal val="visible"/>
                                      </p:to>
                                    </p:set>
                                    <p:anim calcmode="lin" valueType="num">
                                      <p:cBhvr additive="base">
                                        <p:cTn id="123" dur="500" fill="hold"/>
                                        <p:tgtEl>
                                          <p:spTgt spid="11"/>
                                        </p:tgtEl>
                                        <p:attrNameLst>
                                          <p:attrName>ppt_x</p:attrName>
                                        </p:attrNameLst>
                                      </p:cBhvr>
                                      <p:tavLst>
                                        <p:tav tm="0">
                                          <p:val>
                                            <p:strVal val="#ppt_x"/>
                                          </p:val>
                                        </p:tav>
                                        <p:tav tm="100000">
                                          <p:val>
                                            <p:strVal val="#ppt_x"/>
                                          </p:val>
                                        </p:tav>
                                      </p:tavLst>
                                    </p:anim>
                                    <p:anim calcmode="lin" valueType="num">
                                      <p:cBhvr additive="base">
                                        <p:cTn id="124" dur="500" fill="hold"/>
                                        <p:tgtEl>
                                          <p:spTgt spid="11"/>
                                        </p:tgtEl>
                                        <p:attrNameLst>
                                          <p:attrName>ppt_y</p:attrName>
                                        </p:attrNameLst>
                                      </p:cBhvr>
                                      <p:tavLst>
                                        <p:tav tm="0">
                                          <p:val>
                                            <p:strVal val="1+#ppt_h/2"/>
                                          </p:val>
                                        </p:tav>
                                        <p:tav tm="100000">
                                          <p:val>
                                            <p:strVal val="#ppt_y"/>
                                          </p:val>
                                        </p:tav>
                                      </p:tavLst>
                                    </p:anim>
                                  </p:childTnLst>
                                </p:cTn>
                              </p:par>
                              <p:par>
                                <p:cTn id="125" presetID="2" presetClass="entr" presetSubtype="4" fill="hold" nodeType="withEffect">
                                  <p:stCondLst>
                                    <p:cond delay="0"/>
                                  </p:stCondLst>
                                  <p:childTnLst>
                                    <p:set>
                                      <p:cBhvr>
                                        <p:cTn id="126" dur="1" fill="hold">
                                          <p:stCondLst>
                                            <p:cond delay="0"/>
                                          </p:stCondLst>
                                        </p:cTn>
                                        <p:tgtEl>
                                          <p:spTgt spid="61"/>
                                        </p:tgtEl>
                                        <p:attrNameLst>
                                          <p:attrName>style.visibility</p:attrName>
                                        </p:attrNameLst>
                                      </p:cBhvr>
                                      <p:to>
                                        <p:strVal val="visible"/>
                                      </p:to>
                                    </p:set>
                                    <p:anim calcmode="lin" valueType="num">
                                      <p:cBhvr additive="base">
                                        <p:cTn id="127" dur="500" fill="hold"/>
                                        <p:tgtEl>
                                          <p:spTgt spid="61"/>
                                        </p:tgtEl>
                                        <p:attrNameLst>
                                          <p:attrName>ppt_x</p:attrName>
                                        </p:attrNameLst>
                                      </p:cBhvr>
                                      <p:tavLst>
                                        <p:tav tm="0">
                                          <p:val>
                                            <p:strVal val="#ppt_x"/>
                                          </p:val>
                                        </p:tav>
                                        <p:tav tm="100000">
                                          <p:val>
                                            <p:strVal val="#ppt_x"/>
                                          </p:val>
                                        </p:tav>
                                      </p:tavLst>
                                    </p:anim>
                                    <p:anim calcmode="lin" valueType="num">
                                      <p:cBhvr additive="base">
                                        <p:cTn id="128" dur="500" fill="hold"/>
                                        <p:tgtEl>
                                          <p:spTgt spid="6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fill="hold"/>
                                        <p:tgtEl>
                                          <p:spTgt spid="31"/>
                                        </p:tgtEl>
                                        <p:attrNameLst>
                                          <p:attrName>ppt_x</p:attrName>
                                        </p:attrNameLst>
                                      </p:cBhvr>
                                      <p:tavLst>
                                        <p:tav tm="0">
                                          <p:val>
                                            <p:strVal val="#ppt_x"/>
                                          </p:val>
                                        </p:tav>
                                        <p:tav tm="100000">
                                          <p:val>
                                            <p:strVal val="#ppt_x"/>
                                          </p:val>
                                        </p:tav>
                                      </p:tavLst>
                                    </p:anim>
                                    <p:anim calcmode="lin" valueType="num">
                                      <p:cBhvr additive="base">
                                        <p:cTn id="132" dur="500" fill="hold"/>
                                        <p:tgtEl>
                                          <p:spTgt spid="3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7"/>
                                        </p:tgtEl>
                                        <p:attrNameLst>
                                          <p:attrName>style.visibility</p:attrName>
                                        </p:attrNameLst>
                                      </p:cBhvr>
                                      <p:to>
                                        <p:strVal val="visible"/>
                                      </p:to>
                                    </p:set>
                                    <p:anim calcmode="lin" valueType="num">
                                      <p:cBhvr additive="base">
                                        <p:cTn id="135" dur="500" fill="hold"/>
                                        <p:tgtEl>
                                          <p:spTgt spid="17"/>
                                        </p:tgtEl>
                                        <p:attrNameLst>
                                          <p:attrName>ppt_x</p:attrName>
                                        </p:attrNameLst>
                                      </p:cBhvr>
                                      <p:tavLst>
                                        <p:tav tm="0">
                                          <p:val>
                                            <p:strVal val="#ppt_x"/>
                                          </p:val>
                                        </p:tav>
                                        <p:tav tm="100000">
                                          <p:val>
                                            <p:strVal val="#ppt_x"/>
                                          </p:val>
                                        </p:tav>
                                      </p:tavLst>
                                    </p:anim>
                                    <p:anim calcmode="lin" valueType="num">
                                      <p:cBhvr additive="base">
                                        <p:cTn id="136" dur="500" fill="hold"/>
                                        <p:tgtEl>
                                          <p:spTgt spid="1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5"/>
                                        </p:tgtEl>
                                        <p:attrNameLst>
                                          <p:attrName>style.visibility</p:attrName>
                                        </p:attrNameLst>
                                      </p:cBhvr>
                                      <p:to>
                                        <p:strVal val="visible"/>
                                      </p:to>
                                    </p:set>
                                    <p:anim calcmode="lin" valueType="num">
                                      <p:cBhvr additive="base">
                                        <p:cTn id="139" dur="500" fill="hold"/>
                                        <p:tgtEl>
                                          <p:spTgt spid="15"/>
                                        </p:tgtEl>
                                        <p:attrNameLst>
                                          <p:attrName>ppt_x</p:attrName>
                                        </p:attrNameLst>
                                      </p:cBhvr>
                                      <p:tavLst>
                                        <p:tav tm="0">
                                          <p:val>
                                            <p:strVal val="#ppt_x"/>
                                          </p:val>
                                        </p:tav>
                                        <p:tav tm="100000">
                                          <p:val>
                                            <p:strVal val="#ppt_x"/>
                                          </p:val>
                                        </p:tav>
                                      </p:tavLst>
                                    </p:anim>
                                    <p:anim calcmode="lin" valueType="num">
                                      <p:cBhvr additive="base">
                                        <p:cTn id="140" dur="500" fill="hold"/>
                                        <p:tgtEl>
                                          <p:spTgt spid="15"/>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6"/>
                                        </p:tgtEl>
                                        <p:attrNameLst>
                                          <p:attrName>style.visibility</p:attrName>
                                        </p:attrNameLst>
                                      </p:cBhvr>
                                      <p:to>
                                        <p:strVal val="visible"/>
                                      </p:to>
                                    </p:set>
                                    <p:anim calcmode="lin" valueType="num">
                                      <p:cBhvr additive="base">
                                        <p:cTn id="143" dur="500" fill="hold"/>
                                        <p:tgtEl>
                                          <p:spTgt spid="16"/>
                                        </p:tgtEl>
                                        <p:attrNameLst>
                                          <p:attrName>ppt_x</p:attrName>
                                        </p:attrNameLst>
                                      </p:cBhvr>
                                      <p:tavLst>
                                        <p:tav tm="0">
                                          <p:val>
                                            <p:strVal val="#ppt_x"/>
                                          </p:val>
                                        </p:tav>
                                        <p:tav tm="100000">
                                          <p:val>
                                            <p:strVal val="#ppt_x"/>
                                          </p:val>
                                        </p:tav>
                                      </p:tavLst>
                                    </p:anim>
                                    <p:anim calcmode="lin" valueType="num">
                                      <p:cBhvr additive="base">
                                        <p:cTn id="144" dur="500" fill="hold"/>
                                        <p:tgtEl>
                                          <p:spTgt spid="16"/>
                                        </p:tgtEl>
                                        <p:attrNameLst>
                                          <p:attrName>ppt_y</p:attrName>
                                        </p:attrNameLst>
                                      </p:cBhvr>
                                      <p:tavLst>
                                        <p:tav tm="0">
                                          <p:val>
                                            <p:strVal val="1+#ppt_h/2"/>
                                          </p:val>
                                        </p:tav>
                                        <p:tav tm="100000">
                                          <p:val>
                                            <p:strVal val="#ppt_y"/>
                                          </p:val>
                                        </p:tav>
                                      </p:tavLst>
                                    </p:anim>
                                  </p:childTnLst>
                                </p:cTn>
                              </p:par>
                              <p:par>
                                <p:cTn id="145" presetID="2" presetClass="entr" presetSubtype="12" fill="hold" grpId="0" nodeType="withEffect">
                                  <p:stCondLst>
                                    <p:cond delay="0"/>
                                  </p:stCondLst>
                                  <p:childTnLst>
                                    <p:set>
                                      <p:cBhvr>
                                        <p:cTn id="146" dur="1" fill="hold">
                                          <p:stCondLst>
                                            <p:cond delay="0"/>
                                          </p:stCondLst>
                                        </p:cTn>
                                        <p:tgtEl>
                                          <p:spTgt spid="21"/>
                                        </p:tgtEl>
                                        <p:attrNameLst>
                                          <p:attrName>style.visibility</p:attrName>
                                        </p:attrNameLst>
                                      </p:cBhvr>
                                      <p:to>
                                        <p:strVal val="visible"/>
                                      </p:to>
                                    </p:set>
                                    <p:anim calcmode="lin" valueType="num">
                                      <p:cBhvr additive="base">
                                        <p:cTn id="147" dur="500" fill="hold"/>
                                        <p:tgtEl>
                                          <p:spTgt spid="21"/>
                                        </p:tgtEl>
                                        <p:attrNameLst>
                                          <p:attrName>ppt_x</p:attrName>
                                        </p:attrNameLst>
                                      </p:cBhvr>
                                      <p:tavLst>
                                        <p:tav tm="0">
                                          <p:val>
                                            <p:strVal val="0-#ppt_w/2"/>
                                          </p:val>
                                        </p:tav>
                                        <p:tav tm="100000">
                                          <p:val>
                                            <p:strVal val="#ppt_x"/>
                                          </p:val>
                                        </p:tav>
                                      </p:tavLst>
                                    </p:anim>
                                    <p:anim calcmode="lin" valueType="num">
                                      <p:cBhvr additive="base">
                                        <p:cTn id="148" dur="500" fill="hold"/>
                                        <p:tgtEl>
                                          <p:spTgt spid="21"/>
                                        </p:tgtEl>
                                        <p:attrNameLst>
                                          <p:attrName>ppt_y</p:attrName>
                                        </p:attrNameLst>
                                      </p:cBhvr>
                                      <p:tavLst>
                                        <p:tav tm="0">
                                          <p:val>
                                            <p:strVal val="1+#ppt_h/2"/>
                                          </p:val>
                                        </p:tav>
                                        <p:tav tm="100000">
                                          <p:val>
                                            <p:strVal val="#ppt_y"/>
                                          </p:val>
                                        </p:tav>
                                      </p:tavLst>
                                    </p:anim>
                                  </p:childTnLst>
                                </p:cTn>
                              </p:par>
                              <p:par>
                                <p:cTn id="149" presetID="2" presetClass="entr" presetSubtype="4" fill="hold" nodeType="withEffect">
                                  <p:stCondLst>
                                    <p:cond delay="0"/>
                                  </p:stCondLst>
                                  <p:childTnLst>
                                    <p:set>
                                      <p:cBhvr>
                                        <p:cTn id="150" dur="1" fill="hold">
                                          <p:stCondLst>
                                            <p:cond delay="0"/>
                                          </p:stCondLst>
                                        </p:cTn>
                                        <p:tgtEl>
                                          <p:spTgt spid="82"/>
                                        </p:tgtEl>
                                        <p:attrNameLst>
                                          <p:attrName>style.visibility</p:attrName>
                                        </p:attrNameLst>
                                      </p:cBhvr>
                                      <p:to>
                                        <p:strVal val="visible"/>
                                      </p:to>
                                    </p:set>
                                    <p:anim calcmode="lin" valueType="num">
                                      <p:cBhvr additive="base">
                                        <p:cTn id="151" dur="500" fill="hold"/>
                                        <p:tgtEl>
                                          <p:spTgt spid="82"/>
                                        </p:tgtEl>
                                        <p:attrNameLst>
                                          <p:attrName>ppt_x</p:attrName>
                                        </p:attrNameLst>
                                      </p:cBhvr>
                                      <p:tavLst>
                                        <p:tav tm="0">
                                          <p:val>
                                            <p:strVal val="#ppt_x"/>
                                          </p:val>
                                        </p:tav>
                                        <p:tav tm="100000">
                                          <p:val>
                                            <p:strVal val="#ppt_x"/>
                                          </p:val>
                                        </p:tav>
                                      </p:tavLst>
                                    </p:anim>
                                    <p:anim calcmode="lin" valueType="num">
                                      <p:cBhvr additive="base">
                                        <p:cTn id="152" dur="500" fill="hold"/>
                                        <p:tgtEl>
                                          <p:spTgt spid="82"/>
                                        </p:tgtEl>
                                        <p:attrNameLst>
                                          <p:attrName>ppt_y</p:attrName>
                                        </p:attrNameLst>
                                      </p:cBhvr>
                                      <p:tavLst>
                                        <p:tav tm="0">
                                          <p:val>
                                            <p:strVal val="1+#ppt_h/2"/>
                                          </p:val>
                                        </p:tav>
                                        <p:tav tm="100000">
                                          <p:val>
                                            <p:strVal val="#ppt_y"/>
                                          </p:val>
                                        </p:tav>
                                      </p:tavLst>
                                    </p:anim>
                                  </p:childTnLst>
                                </p:cTn>
                              </p:par>
                              <p:par>
                                <p:cTn id="153" presetID="2" presetClass="entr" presetSubtype="4" fill="hold" nodeType="withEffect">
                                  <p:stCondLst>
                                    <p:cond delay="0"/>
                                  </p:stCondLst>
                                  <p:childTnLst>
                                    <p:set>
                                      <p:cBhvr>
                                        <p:cTn id="154" dur="1" fill="hold">
                                          <p:stCondLst>
                                            <p:cond delay="0"/>
                                          </p:stCondLst>
                                        </p:cTn>
                                        <p:tgtEl>
                                          <p:spTgt spid="100"/>
                                        </p:tgtEl>
                                        <p:attrNameLst>
                                          <p:attrName>style.visibility</p:attrName>
                                        </p:attrNameLst>
                                      </p:cBhvr>
                                      <p:to>
                                        <p:strVal val="visible"/>
                                      </p:to>
                                    </p:set>
                                    <p:anim calcmode="lin" valueType="num">
                                      <p:cBhvr additive="base">
                                        <p:cTn id="155" dur="500" fill="hold"/>
                                        <p:tgtEl>
                                          <p:spTgt spid="100"/>
                                        </p:tgtEl>
                                        <p:attrNameLst>
                                          <p:attrName>ppt_x</p:attrName>
                                        </p:attrNameLst>
                                      </p:cBhvr>
                                      <p:tavLst>
                                        <p:tav tm="0">
                                          <p:val>
                                            <p:strVal val="#ppt_x"/>
                                          </p:val>
                                        </p:tav>
                                        <p:tav tm="100000">
                                          <p:val>
                                            <p:strVal val="#ppt_x"/>
                                          </p:val>
                                        </p:tav>
                                      </p:tavLst>
                                    </p:anim>
                                    <p:anim calcmode="lin" valueType="num">
                                      <p:cBhvr additive="base">
                                        <p:cTn id="156"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2" presetClass="entr" presetSubtype="8" fill="hold" grpId="0" nodeType="clickEffect">
                                  <p:stCondLst>
                                    <p:cond delay="0"/>
                                  </p:stCondLst>
                                  <p:childTnLst>
                                    <p:set>
                                      <p:cBhvr>
                                        <p:cTn id="160" dur="1" fill="hold">
                                          <p:stCondLst>
                                            <p:cond delay="0"/>
                                          </p:stCondLst>
                                        </p:cTn>
                                        <p:tgtEl>
                                          <p:spTgt spid="24"/>
                                        </p:tgtEl>
                                        <p:attrNameLst>
                                          <p:attrName>style.visibility</p:attrName>
                                        </p:attrNameLst>
                                      </p:cBhvr>
                                      <p:to>
                                        <p:strVal val="visible"/>
                                      </p:to>
                                    </p:set>
                                    <p:anim calcmode="lin" valueType="num">
                                      <p:cBhvr additive="base">
                                        <p:cTn id="161" dur="500" fill="hold"/>
                                        <p:tgtEl>
                                          <p:spTgt spid="24"/>
                                        </p:tgtEl>
                                        <p:attrNameLst>
                                          <p:attrName>ppt_x</p:attrName>
                                        </p:attrNameLst>
                                      </p:cBhvr>
                                      <p:tavLst>
                                        <p:tav tm="0">
                                          <p:val>
                                            <p:strVal val="0-#ppt_w/2"/>
                                          </p:val>
                                        </p:tav>
                                        <p:tav tm="100000">
                                          <p:val>
                                            <p:strVal val="#ppt_x"/>
                                          </p:val>
                                        </p:tav>
                                      </p:tavLst>
                                    </p:anim>
                                    <p:anim calcmode="lin" valueType="num">
                                      <p:cBhvr additive="base">
                                        <p:cTn id="162" dur="500" fill="hold"/>
                                        <p:tgtEl>
                                          <p:spTgt spid="24"/>
                                        </p:tgtEl>
                                        <p:attrNameLst>
                                          <p:attrName>ppt_y</p:attrName>
                                        </p:attrNameLst>
                                      </p:cBhvr>
                                      <p:tavLst>
                                        <p:tav tm="0">
                                          <p:val>
                                            <p:strVal val="#ppt_y"/>
                                          </p:val>
                                        </p:tav>
                                        <p:tav tm="100000">
                                          <p:val>
                                            <p:strVal val="#ppt_y"/>
                                          </p:val>
                                        </p:tav>
                                      </p:tavLst>
                                    </p:anim>
                                  </p:childTnLst>
                                </p:cTn>
                              </p:par>
                              <p:par>
                                <p:cTn id="163" presetID="2" presetClass="entr" presetSubtype="8" fill="hold" grpId="0" nodeType="withEffect">
                                  <p:stCondLst>
                                    <p:cond delay="0"/>
                                  </p:stCondLst>
                                  <p:childTnLst>
                                    <p:set>
                                      <p:cBhvr>
                                        <p:cTn id="164" dur="1" fill="hold">
                                          <p:stCondLst>
                                            <p:cond delay="0"/>
                                          </p:stCondLst>
                                        </p:cTn>
                                        <p:tgtEl>
                                          <p:spTgt spid="33"/>
                                        </p:tgtEl>
                                        <p:attrNameLst>
                                          <p:attrName>style.visibility</p:attrName>
                                        </p:attrNameLst>
                                      </p:cBhvr>
                                      <p:to>
                                        <p:strVal val="visible"/>
                                      </p:to>
                                    </p:set>
                                    <p:anim calcmode="lin" valueType="num">
                                      <p:cBhvr additive="base">
                                        <p:cTn id="165" dur="500" fill="hold"/>
                                        <p:tgtEl>
                                          <p:spTgt spid="33"/>
                                        </p:tgtEl>
                                        <p:attrNameLst>
                                          <p:attrName>ppt_x</p:attrName>
                                        </p:attrNameLst>
                                      </p:cBhvr>
                                      <p:tavLst>
                                        <p:tav tm="0">
                                          <p:val>
                                            <p:strVal val="0-#ppt_w/2"/>
                                          </p:val>
                                        </p:tav>
                                        <p:tav tm="100000">
                                          <p:val>
                                            <p:strVal val="#ppt_x"/>
                                          </p:val>
                                        </p:tav>
                                      </p:tavLst>
                                    </p:anim>
                                    <p:anim calcmode="lin" valueType="num">
                                      <p:cBhvr additive="base">
                                        <p:cTn id="166" dur="500" fill="hold"/>
                                        <p:tgtEl>
                                          <p:spTgt spid="33"/>
                                        </p:tgtEl>
                                        <p:attrNameLst>
                                          <p:attrName>ppt_y</p:attrName>
                                        </p:attrNameLst>
                                      </p:cBhvr>
                                      <p:tavLst>
                                        <p:tav tm="0">
                                          <p:val>
                                            <p:strVal val="#ppt_y"/>
                                          </p:val>
                                        </p:tav>
                                        <p:tav tm="100000">
                                          <p:val>
                                            <p:strVal val="#ppt_y"/>
                                          </p:val>
                                        </p:tav>
                                      </p:tavLst>
                                    </p:anim>
                                  </p:childTnLst>
                                </p:cTn>
                              </p:par>
                              <p:par>
                                <p:cTn id="167" presetID="2" presetClass="entr" presetSubtype="8" fill="hold" grpId="0" nodeType="withEffect">
                                  <p:stCondLst>
                                    <p:cond delay="0"/>
                                  </p:stCondLst>
                                  <p:childTnLst>
                                    <p:set>
                                      <p:cBhvr>
                                        <p:cTn id="168" dur="1" fill="hold">
                                          <p:stCondLst>
                                            <p:cond delay="0"/>
                                          </p:stCondLst>
                                        </p:cTn>
                                        <p:tgtEl>
                                          <p:spTgt spid="25"/>
                                        </p:tgtEl>
                                        <p:attrNameLst>
                                          <p:attrName>style.visibility</p:attrName>
                                        </p:attrNameLst>
                                      </p:cBhvr>
                                      <p:to>
                                        <p:strVal val="visible"/>
                                      </p:to>
                                    </p:set>
                                    <p:anim calcmode="lin" valueType="num">
                                      <p:cBhvr additive="base">
                                        <p:cTn id="169" dur="500" fill="hold"/>
                                        <p:tgtEl>
                                          <p:spTgt spid="25"/>
                                        </p:tgtEl>
                                        <p:attrNameLst>
                                          <p:attrName>ppt_x</p:attrName>
                                        </p:attrNameLst>
                                      </p:cBhvr>
                                      <p:tavLst>
                                        <p:tav tm="0">
                                          <p:val>
                                            <p:strVal val="0-#ppt_w/2"/>
                                          </p:val>
                                        </p:tav>
                                        <p:tav tm="100000">
                                          <p:val>
                                            <p:strVal val="#ppt_x"/>
                                          </p:val>
                                        </p:tav>
                                      </p:tavLst>
                                    </p:anim>
                                    <p:anim calcmode="lin" valueType="num">
                                      <p:cBhvr additive="base">
                                        <p:cTn id="170" dur="500" fill="hold"/>
                                        <p:tgtEl>
                                          <p:spTgt spid="25"/>
                                        </p:tgtEl>
                                        <p:attrNameLst>
                                          <p:attrName>ppt_y</p:attrName>
                                        </p:attrNameLst>
                                      </p:cBhvr>
                                      <p:tavLst>
                                        <p:tav tm="0">
                                          <p:val>
                                            <p:strVal val="#ppt_y"/>
                                          </p:val>
                                        </p:tav>
                                        <p:tav tm="100000">
                                          <p:val>
                                            <p:strVal val="#ppt_y"/>
                                          </p:val>
                                        </p:tav>
                                      </p:tavLst>
                                    </p:anim>
                                  </p:childTnLst>
                                </p:cTn>
                              </p:par>
                              <p:par>
                                <p:cTn id="171" presetID="2" presetClass="entr" presetSubtype="8" fill="hold" grpId="0" nodeType="withEffect">
                                  <p:stCondLst>
                                    <p:cond delay="0"/>
                                  </p:stCondLst>
                                  <p:childTnLst>
                                    <p:set>
                                      <p:cBhvr>
                                        <p:cTn id="172" dur="1" fill="hold">
                                          <p:stCondLst>
                                            <p:cond delay="0"/>
                                          </p:stCondLst>
                                        </p:cTn>
                                        <p:tgtEl>
                                          <p:spTgt spid="18"/>
                                        </p:tgtEl>
                                        <p:attrNameLst>
                                          <p:attrName>style.visibility</p:attrName>
                                        </p:attrNameLst>
                                      </p:cBhvr>
                                      <p:to>
                                        <p:strVal val="visible"/>
                                      </p:to>
                                    </p:set>
                                    <p:anim calcmode="lin" valueType="num">
                                      <p:cBhvr additive="base">
                                        <p:cTn id="173" dur="500" fill="hold"/>
                                        <p:tgtEl>
                                          <p:spTgt spid="18"/>
                                        </p:tgtEl>
                                        <p:attrNameLst>
                                          <p:attrName>ppt_x</p:attrName>
                                        </p:attrNameLst>
                                      </p:cBhvr>
                                      <p:tavLst>
                                        <p:tav tm="0">
                                          <p:val>
                                            <p:strVal val="0-#ppt_w/2"/>
                                          </p:val>
                                        </p:tav>
                                        <p:tav tm="100000">
                                          <p:val>
                                            <p:strVal val="#ppt_x"/>
                                          </p:val>
                                        </p:tav>
                                      </p:tavLst>
                                    </p:anim>
                                    <p:anim calcmode="lin" valueType="num">
                                      <p:cBhvr additive="base">
                                        <p:cTn id="174" dur="500" fill="hold"/>
                                        <p:tgtEl>
                                          <p:spTgt spid="18"/>
                                        </p:tgtEl>
                                        <p:attrNameLst>
                                          <p:attrName>ppt_y</p:attrName>
                                        </p:attrNameLst>
                                      </p:cBhvr>
                                      <p:tavLst>
                                        <p:tav tm="0">
                                          <p:val>
                                            <p:strVal val="#ppt_y"/>
                                          </p:val>
                                        </p:tav>
                                        <p:tav tm="100000">
                                          <p:val>
                                            <p:strVal val="#ppt_y"/>
                                          </p:val>
                                        </p:tav>
                                      </p:tavLst>
                                    </p:anim>
                                  </p:childTnLst>
                                </p:cTn>
                              </p:par>
                              <p:par>
                                <p:cTn id="175" presetID="2" presetClass="entr" presetSubtype="8" fill="hold" grpId="0" nodeType="withEffect">
                                  <p:stCondLst>
                                    <p:cond delay="0"/>
                                  </p:stCondLst>
                                  <p:childTnLst>
                                    <p:set>
                                      <p:cBhvr>
                                        <p:cTn id="176" dur="1" fill="hold">
                                          <p:stCondLst>
                                            <p:cond delay="0"/>
                                          </p:stCondLst>
                                        </p:cTn>
                                        <p:tgtEl>
                                          <p:spTgt spid="23"/>
                                        </p:tgtEl>
                                        <p:attrNameLst>
                                          <p:attrName>style.visibility</p:attrName>
                                        </p:attrNameLst>
                                      </p:cBhvr>
                                      <p:to>
                                        <p:strVal val="visible"/>
                                      </p:to>
                                    </p:set>
                                    <p:anim calcmode="lin" valueType="num">
                                      <p:cBhvr additive="base">
                                        <p:cTn id="177" dur="500" fill="hold"/>
                                        <p:tgtEl>
                                          <p:spTgt spid="23"/>
                                        </p:tgtEl>
                                        <p:attrNameLst>
                                          <p:attrName>ppt_x</p:attrName>
                                        </p:attrNameLst>
                                      </p:cBhvr>
                                      <p:tavLst>
                                        <p:tav tm="0">
                                          <p:val>
                                            <p:strVal val="0-#ppt_w/2"/>
                                          </p:val>
                                        </p:tav>
                                        <p:tav tm="100000">
                                          <p:val>
                                            <p:strVal val="#ppt_x"/>
                                          </p:val>
                                        </p:tav>
                                      </p:tavLst>
                                    </p:anim>
                                    <p:anim calcmode="lin" valueType="num">
                                      <p:cBhvr additive="base">
                                        <p:cTn id="178" dur="500" fill="hold"/>
                                        <p:tgtEl>
                                          <p:spTgt spid="23"/>
                                        </p:tgtEl>
                                        <p:attrNameLst>
                                          <p:attrName>ppt_y</p:attrName>
                                        </p:attrNameLst>
                                      </p:cBhvr>
                                      <p:tavLst>
                                        <p:tav tm="0">
                                          <p:val>
                                            <p:strVal val="#ppt_y"/>
                                          </p:val>
                                        </p:tav>
                                        <p:tav tm="100000">
                                          <p:val>
                                            <p:strVal val="#ppt_y"/>
                                          </p:val>
                                        </p:tav>
                                      </p:tavLst>
                                    </p:anim>
                                  </p:childTnLst>
                                </p:cTn>
                              </p:par>
                              <p:par>
                                <p:cTn id="179" presetID="2" presetClass="entr" presetSubtype="8" fill="hold" nodeType="with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additive="base">
                                        <p:cTn id="181" dur="500" fill="hold"/>
                                        <p:tgtEl>
                                          <p:spTgt spid="56"/>
                                        </p:tgtEl>
                                        <p:attrNameLst>
                                          <p:attrName>ppt_x</p:attrName>
                                        </p:attrNameLst>
                                      </p:cBhvr>
                                      <p:tavLst>
                                        <p:tav tm="0">
                                          <p:val>
                                            <p:strVal val="0-#ppt_w/2"/>
                                          </p:val>
                                        </p:tav>
                                        <p:tav tm="100000">
                                          <p:val>
                                            <p:strVal val="#ppt_x"/>
                                          </p:val>
                                        </p:tav>
                                      </p:tavLst>
                                    </p:anim>
                                    <p:anim calcmode="lin" valueType="num">
                                      <p:cBhvr additive="base">
                                        <p:cTn id="182" dur="500" fill="hold"/>
                                        <p:tgtEl>
                                          <p:spTgt spid="56"/>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32"/>
                                        </p:tgtEl>
                                        <p:attrNameLst>
                                          <p:attrName>style.visibility</p:attrName>
                                        </p:attrNameLst>
                                      </p:cBhvr>
                                      <p:to>
                                        <p:strVal val="visible"/>
                                      </p:to>
                                    </p:set>
                                    <p:anim calcmode="lin" valueType="num">
                                      <p:cBhvr additive="base">
                                        <p:cTn id="185" dur="500" fill="hold"/>
                                        <p:tgtEl>
                                          <p:spTgt spid="32"/>
                                        </p:tgtEl>
                                        <p:attrNameLst>
                                          <p:attrName>ppt_x</p:attrName>
                                        </p:attrNameLst>
                                      </p:cBhvr>
                                      <p:tavLst>
                                        <p:tav tm="0">
                                          <p:val>
                                            <p:strVal val="0-#ppt_w/2"/>
                                          </p:val>
                                        </p:tav>
                                        <p:tav tm="100000">
                                          <p:val>
                                            <p:strVal val="#ppt_x"/>
                                          </p:val>
                                        </p:tav>
                                      </p:tavLst>
                                    </p:anim>
                                    <p:anim calcmode="lin" valueType="num">
                                      <p:cBhvr additive="base">
                                        <p:cTn id="186" dur="500" fill="hold"/>
                                        <p:tgtEl>
                                          <p:spTgt spid="32"/>
                                        </p:tgtEl>
                                        <p:attrNameLst>
                                          <p:attrName>ppt_y</p:attrName>
                                        </p:attrNameLst>
                                      </p:cBhvr>
                                      <p:tavLst>
                                        <p:tav tm="0">
                                          <p:val>
                                            <p:strVal val="#ppt_y"/>
                                          </p:val>
                                        </p:tav>
                                        <p:tav tm="100000">
                                          <p:val>
                                            <p:strVal val="#ppt_y"/>
                                          </p:val>
                                        </p:tav>
                                      </p:tavLst>
                                    </p:anim>
                                  </p:childTnLst>
                                </p:cTn>
                              </p:par>
                              <p:par>
                                <p:cTn id="187" presetID="2" presetClass="entr" presetSubtype="8"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additive="base">
                                        <p:cTn id="189" dur="500" fill="hold"/>
                                        <p:tgtEl>
                                          <p:spTgt spid="19"/>
                                        </p:tgtEl>
                                        <p:attrNameLst>
                                          <p:attrName>ppt_x</p:attrName>
                                        </p:attrNameLst>
                                      </p:cBhvr>
                                      <p:tavLst>
                                        <p:tav tm="0">
                                          <p:val>
                                            <p:strVal val="0-#ppt_w/2"/>
                                          </p:val>
                                        </p:tav>
                                        <p:tav tm="100000">
                                          <p:val>
                                            <p:strVal val="#ppt_x"/>
                                          </p:val>
                                        </p:tav>
                                      </p:tavLst>
                                    </p:anim>
                                    <p:anim calcmode="lin" valueType="num">
                                      <p:cBhvr additive="base">
                                        <p:cTn id="190" dur="500" fill="hold"/>
                                        <p:tgtEl>
                                          <p:spTgt spid="19"/>
                                        </p:tgtEl>
                                        <p:attrNameLst>
                                          <p:attrName>ppt_y</p:attrName>
                                        </p:attrNameLst>
                                      </p:cBhvr>
                                      <p:tavLst>
                                        <p:tav tm="0">
                                          <p:val>
                                            <p:strVal val="#ppt_y"/>
                                          </p:val>
                                        </p:tav>
                                        <p:tav tm="100000">
                                          <p:val>
                                            <p:strVal val="#ppt_y"/>
                                          </p:val>
                                        </p:tav>
                                      </p:tavLst>
                                    </p:anim>
                                  </p:childTnLst>
                                </p:cTn>
                              </p:par>
                              <p:par>
                                <p:cTn id="191" presetID="2" presetClass="entr" presetSubtype="8" fill="hold" grpId="0" nodeType="withEffect">
                                  <p:stCondLst>
                                    <p:cond delay="0"/>
                                  </p:stCondLst>
                                  <p:childTnLst>
                                    <p:set>
                                      <p:cBhvr>
                                        <p:cTn id="192" dur="1" fill="hold">
                                          <p:stCondLst>
                                            <p:cond delay="0"/>
                                          </p:stCondLst>
                                        </p:cTn>
                                        <p:tgtEl>
                                          <p:spTgt spid="20"/>
                                        </p:tgtEl>
                                        <p:attrNameLst>
                                          <p:attrName>style.visibility</p:attrName>
                                        </p:attrNameLst>
                                      </p:cBhvr>
                                      <p:to>
                                        <p:strVal val="visible"/>
                                      </p:to>
                                    </p:set>
                                    <p:anim calcmode="lin" valueType="num">
                                      <p:cBhvr additive="base">
                                        <p:cTn id="193" dur="500" fill="hold"/>
                                        <p:tgtEl>
                                          <p:spTgt spid="20"/>
                                        </p:tgtEl>
                                        <p:attrNameLst>
                                          <p:attrName>ppt_x</p:attrName>
                                        </p:attrNameLst>
                                      </p:cBhvr>
                                      <p:tavLst>
                                        <p:tav tm="0">
                                          <p:val>
                                            <p:strVal val="0-#ppt_w/2"/>
                                          </p:val>
                                        </p:tav>
                                        <p:tav tm="100000">
                                          <p:val>
                                            <p:strVal val="#ppt_x"/>
                                          </p:val>
                                        </p:tav>
                                      </p:tavLst>
                                    </p:anim>
                                    <p:anim calcmode="lin" valueType="num">
                                      <p:cBhvr additive="base">
                                        <p:cTn id="194" dur="500" fill="hold"/>
                                        <p:tgtEl>
                                          <p:spTgt spid="20"/>
                                        </p:tgtEl>
                                        <p:attrNameLst>
                                          <p:attrName>ppt_y</p:attrName>
                                        </p:attrNameLst>
                                      </p:cBhvr>
                                      <p:tavLst>
                                        <p:tav tm="0">
                                          <p:val>
                                            <p:strVal val="#ppt_y"/>
                                          </p:val>
                                        </p:tav>
                                        <p:tav tm="100000">
                                          <p:val>
                                            <p:strVal val="#ppt_y"/>
                                          </p:val>
                                        </p:tav>
                                      </p:tavLst>
                                    </p:anim>
                                  </p:childTnLst>
                                </p:cTn>
                              </p:par>
                              <p:par>
                                <p:cTn id="195" presetID="2" presetClass="entr" presetSubtype="8" fill="hold" nodeType="withEffect">
                                  <p:stCondLst>
                                    <p:cond delay="0"/>
                                  </p:stCondLst>
                                  <p:childTnLst>
                                    <p:set>
                                      <p:cBhvr>
                                        <p:cTn id="196" dur="1" fill="hold">
                                          <p:stCondLst>
                                            <p:cond delay="0"/>
                                          </p:stCondLst>
                                        </p:cTn>
                                        <p:tgtEl>
                                          <p:spTgt spid="128"/>
                                        </p:tgtEl>
                                        <p:attrNameLst>
                                          <p:attrName>style.visibility</p:attrName>
                                        </p:attrNameLst>
                                      </p:cBhvr>
                                      <p:to>
                                        <p:strVal val="visible"/>
                                      </p:to>
                                    </p:set>
                                    <p:anim calcmode="lin" valueType="num">
                                      <p:cBhvr additive="base">
                                        <p:cTn id="197" dur="500" fill="hold"/>
                                        <p:tgtEl>
                                          <p:spTgt spid="128"/>
                                        </p:tgtEl>
                                        <p:attrNameLst>
                                          <p:attrName>ppt_x</p:attrName>
                                        </p:attrNameLst>
                                      </p:cBhvr>
                                      <p:tavLst>
                                        <p:tav tm="0">
                                          <p:val>
                                            <p:strVal val="0-#ppt_w/2"/>
                                          </p:val>
                                        </p:tav>
                                        <p:tav tm="100000">
                                          <p:val>
                                            <p:strVal val="#ppt_x"/>
                                          </p:val>
                                        </p:tav>
                                      </p:tavLst>
                                    </p:anim>
                                    <p:anim calcmode="lin" valueType="num">
                                      <p:cBhvr additive="base">
                                        <p:cTn id="198" dur="500" fill="hold"/>
                                        <p:tgtEl>
                                          <p:spTgt spid="128"/>
                                        </p:tgtEl>
                                        <p:attrNameLst>
                                          <p:attrName>ppt_y</p:attrName>
                                        </p:attrNameLst>
                                      </p:cBhvr>
                                      <p:tavLst>
                                        <p:tav tm="0">
                                          <p:val>
                                            <p:strVal val="#ppt_y"/>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2" presetClass="entr" presetSubtype="1" fill="hold" grpId="0" nodeType="clickEffect">
                                  <p:stCondLst>
                                    <p:cond delay="0"/>
                                  </p:stCondLst>
                                  <p:childTnLst>
                                    <p:set>
                                      <p:cBhvr>
                                        <p:cTn id="202" dur="1" fill="hold">
                                          <p:stCondLst>
                                            <p:cond delay="0"/>
                                          </p:stCondLst>
                                        </p:cTn>
                                        <p:tgtEl>
                                          <p:spTgt spid="26"/>
                                        </p:tgtEl>
                                        <p:attrNameLst>
                                          <p:attrName>style.visibility</p:attrName>
                                        </p:attrNameLst>
                                      </p:cBhvr>
                                      <p:to>
                                        <p:strVal val="visible"/>
                                      </p:to>
                                    </p:set>
                                    <p:anim calcmode="lin" valueType="num">
                                      <p:cBhvr additive="base">
                                        <p:cTn id="203" dur="500" fill="hold"/>
                                        <p:tgtEl>
                                          <p:spTgt spid="26"/>
                                        </p:tgtEl>
                                        <p:attrNameLst>
                                          <p:attrName>ppt_x</p:attrName>
                                        </p:attrNameLst>
                                      </p:cBhvr>
                                      <p:tavLst>
                                        <p:tav tm="0">
                                          <p:val>
                                            <p:strVal val="#ppt_x"/>
                                          </p:val>
                                        </p:tav>
                                        <p:tav tm="100000">
                                          <p:val>
                                            <p:strVal val="#ppt_x"/>
                                          </p:val>
                                        </p:tav>
                                      </p:tavLst>
                                    </p:anim>
                                    <p:anim calcmode="lin" valueType="num">
                                      <p:cBhvr additive="base">
                                        <p:cTn id="204" dur="500" fill="hold"/>
                                        <p:tgtEl>
                                          <p:spTgt spid="26"/>
                                        </p:tgtEl>
                                        <p:attrNameLst>
                                          <p:attrName>ppt_y</p:attrName>
                                        </p:attrNameLst>
                                      </p:cBhvr>
                                      <p:tavLst>
                                        <p:tav tm="0">
                                          <p:val>
                                            <p:strVal val="0-#ppt_h/2"/>
                                          </p:val>
                                        </p:tav>
                                        <p:tav tm="100000">
                                          <p:val>
                                            <p:strVal val="#ppt_y"/>
                                          </p:val>
                                        </p:tav>
                                      </p:tavLst>
                                    </p:anim>
                                  </p:childTnLst>
                                </p:cTn>
                              </p:par>
                              <p:par>
                                <p:cTn id="205" presetID="2" presetClass="entr" presetSubtype="1" fill="hold" grpId="0" nodeType="withEffect">
                                  <p:stCondLst>
                                    <p:cond delay="0"/>
                                  </p:stCondLst>
                                  <p:childTnLst>
                                    <p:set>
                                      <p:cBhvr>
                                        <p:cTn id="206" dur="1" fill="hold">
                                          <p:stCondLst>
                                            <p:cond delay="0"/>
                                          </p:stCondLst>
                                        </p:cTn>
                                        <p:tgtEl>
                                          <p:spTgt spid="27"/>
                                        </p:tgtEl>
                                        <p:attrNameLst>
                                          <p:attrName>style.visibility</p:attrName>
                                        </p:attrNameLst>
                                      </p:cBhvr>
                                      <p:to>
                                        <p:strVal val="visible"/>
                                      </p:to>
                                    </p:set>
                                    <p:anim calcmode="lin" valueType="num">
                                      <p:cBhvr additive="base">
                                        <p:cTn id="207" dur="500" fill="hold"/>
                                        <p:tgtEl>
                                          <p:spTgt spid="27"/>
                                        </p:tgtEl>
                                        <p:attrNameLst>
                                          <p:attrName>ppt_x</p:attrName>
                                        </p:attrNameLst>
                                      </p:cBhvr>
                                      <p:tavLst>
                                        <p:tav tm="0">
                                          <p:val>
                                            <p:strVal val="#ppt_x"/>
                                          </p:val>
                                        </p:tav>
                                        <p:tav tm="100000">
                                          <p:val>
                                            <p:strVal val="#ppt_x"/>
                                          </p:val>
                                        </p:tav>
                                      </p:tavLst>
                                    </p:anim>
                                    <p:anim calcmode="lin" valueType="num">
                                      <p:cBhvr additive="base">
                                        <p:cTn id="208" dur="500" fill="hold"/>
                                        <p:tgtEl>
                                          <p:spTgt spid="27"/>
                                        </p:tgtEl>
                                        <p:attrNameLst>
                                          <p:attrName>ppt_y</p:attrName>
                                        </p:attrNameLst>
                                      </p:cBhvr>
                                      <p:tavLst>
                                        <p:tav tm="0">
                                          <p:val>
                                            <p:strVal val="0-#ppt_h/2"/>
                                          </p:val>
                                        </p:tav>
                                        <p:tav tm="100000">
                                          <p:val>
                                            <p:strVal val="#ppt_y"/>
                                          </p:val>
                                        </p:tav>
                                      </p:tavLst>
                                    </p:anim>
                                  </p:childTnLst>
                                </p:cTn>
                              </p:par>
                              <p:par>
                                <p:cTn id="209" presetID="2" presetClass="entr" presetSubtype="1" fill="hold" grpId="0" nodeType="withEffect">
                                  <p:stCondLst>
                                    <p:cond delay="0"/>
                                  </p:stCondLst>
                                  <p:childTnLst>
                                    <p:set>
                                      <p:cBhvr>
                                        <p:cTn id="210" dur="1" fill="hold">
                                          <p:stCondLst>
                                            <p:cond delay="0"/>
                                          </p:stCondLst>
                                        </p:cTn>
                                        <p:tgtEl>
                                          <p:spTgt spid="28"/>
                                        </p:tgtEl>
                                        <p:attrNameLst>
                                          <p:attrName>style.visibility</p:attrName>
                                        </p:attrNameLst>
                                      </p:cBhvr>
                                      <p:to>
                                        <p:strVal val="visible"/>
                                      </p:to>
                                    </p:set>
                                    <p:anim calcmode="lin" valueType="num">
                                      <p:cBhvr additive="base">
                                        <p:cTn id="211" dur="500" fill="hold"/>
                                        <p:tgtEl>
                                          <p:spTgt spid="28"/>
                                        </p:tgtEl>
                                        <p:attrNameLst>
                                          <p:attrName>ppt_x</p:attrName>
                                        </p:attrNameLst>
                                      </p:cBhvr>
                                      <p:tavLst>
                                        <p:tav tm="0">
                                          <p:val>
                                            <p:strVal val="#ppt_x"/>
                                          </p:val>
                                        </p:tav>
                                        <p:tav tm="100000">
                                          <p:val>
                                            <p:strVal val="#ppt_x"/>
                                          </p:val>
                                        </p:tav>
                                      </p:tavLst>
                                    </p:anim>
                                    <p:anim calcmode="lin" valueType="num">
                                      <p:cBhvr additive="base">
                                        <p:cTn id="212" dur="500" fill="hold"/>
                                        <p:tgtEl>
                                          <p:spTgt spid="28"/>
                                        </p:tgtEl>
                                        <p:attrNameLst>
                                          <p:attrName>ppt_y</p:attrName>
                                        </p:attrNameLst>
                                      </p:cBhvr>
                                      <p:tavLst>
                                        <p:tav tm="0">
                                          <p:val>
                                            <p:strVal val="0-#ppt_h/2"/>
                                          </p:val>
                                        </p:tav>
                                        <p:tav tm="100000">
                                          <p:val>
                                            <p:strVal val="#ppt_y"/>
                                          </p:val>
                                        </p:tav>
                                      </p:tavLst>
                                    </p:anim>
                                  </p:childTnLst>
                                </p:cTn>
                              </p:par>
                              <p:par>
                                <p:cTn id="213" presetID="2" presetClass="entr" presetSubtype="1" fill="hold" nodeType="withEffect">
                                  <p:stCondLst>
                                    <p:cond delay="0"/>
                                  </p:stCondLst>
                                  <p:childTnLst>
                                    <p:set>
                                      <p:cBhvr>
                                        <p:cTn id="214" dur="1" fill="hold">
                                          <p:stCondLst>
                                            <p:cond delay="0"/>
                                          </p:stCondLst>
                                        </p:cTn>
                                        <p:tgtEl>
                                          <p:spTgt spid="49"/>
                                        </p:tgtEl>
                                        <p:attrNameLst>
                                          <p:attrName>style.visibility</p:attrName>
                                        </p:attrNameLst>
                                      </p:cBhvr>
                                      <p:to>
                                        <p:strVal val="visible"/>
                                      </p:to>
                                    </p:set>
                                    <p:anim calcmode="lin" valueType="num">
                                      <p:cBhvr additive="base">
                                        <p:cTn id="215" dur="500" fill="hold"/>
                                        <p:tgtEl>
                                          <p:spTgt spid="49"/>
                                        </p:tgtEl>
                                        <p:attrNameLst>
                                          <p:attrName>ppt_x</p:attrName>
                                        </p:attrNameLst>
                                      </p:cBhvr>
                                      <p:tavLst>
                                        <p:tav tm="0">
                                          <p:val>
                                            <p:strVal val="#ppt_x"/>
                                          </p:val>
                                        </p:tav>
                                        <p:tav tm="100000">
                                          <p:val>
                                            <p:strVal val="#ppt_x"/>
                                          </p:val>
                                        </p:tav>
                                      </p:tavLst>
                                    </p:anim>
                                    <p:anim calcmode="lin" valueType="num">
                                      <p:cBhvr additive="base">
                                        <p:cTn id="216" dur="500" fill="hold"/>
                                        <p:tgtEl>
                                          <p:spTgt spid="49"/>
                                        </p:tgtEl>
                                        <p:attrNameLst>
                                          <p:attrName>ppt_y</p:attrName>
                                        </p:attrNameLst>
                                      </p:cBhvr>
                                      <p:tavLst>
                                        <p:tav tm="0">
                                          <p:val>
                                            <p:strVal val="0-#ppt_h/2"/>
                                          </p:val>
                                        </p:tav>
                                        <p:tav tm="100000">
                                          <p:val>
                                            <p:strVal val="#ppt_y"/>
                                          </p:val>
                                        </p:tav>
                                      </p:tavLst>
                                    </p:anim>
                                  </p:childTnLst>
                                </p:cTn>
                              </p:par>
                              <p:par>
                                <p:cTn id="217" presetID="2" presetClass="entr" presetSubtype="1" fill="hold" grpId="0" nodeType="withEffect">
                                  <p:stCondLst>
                                    <p:cond delay="0"/>
                                  </p:stCondLst>
                                  <p:childTnLst>
                                    <p:set>
                                      <p:cBhvr>
                                        <p:cTn id="218" dur="1" fill="hold">
                                          <p:stCondLst>
                                            <p:cond delay="0"/>
                                          </p:stCondLst>
                                        </p:cTn>
                                        <p:tgtEl>
                                          <p:spTgt spid="36"/>
                                        </p:tgtEl>
                                        <p:attrNameLst>
                                          <p:attrName>style.visibility</p:attrName>
                                        </p:attrNameLst>
                                      </p:cBhvr>
                                      <p:to>
                                        <p:strVal val="visible"/>
                                      </p:to>
                                    </p:set>
                                    <p:anim calcmode="lin" valueType="num">
                                      <p:cBhvr additive="base">
                                        <p:cTn id="219" dur="500" fill="hold"/>
                                        <p:tgtEl>
                                          <p:spTgt spid="36"/>
                                        </p:tgtEl>
                                        <p:attrNameLst>
                                          <p:attrName>ppt_x</p:attrName>
                                        </p:attrNameLst>
                                      </p:cBhvr>
                                      <p:tavLst>
                                        <p:tav tm="0">
                                          <p:val>
                                            <p:strVal val="#ppt_x"/>
                                          </p:val>
                                        </p:tav>
                                        <p:tav tm="100000">
                                          <p:val>
                                            <p:strVal val="#ppt_x"/>
                                          </p:val>
                                        </p:tav>
                                      </p:tavLst>
                                    </p:anim>
                                    <p:anim calcmode="lin" valueType="num">
                                      <p:cBhvr additive="base">
                                        <p:cTn id="220" dur="500" fill="hold"/>
                                        <p:tgtEl>
                                          <p:spTgt spid="36"/>
                                        </p:tgtEl>
                                        <p:attrNameLst>
                                          <p:attrName>ppt_y</p:attrName>
                                        </p:attrNameLst>
                                      </p:cBhvr>
                                      <p:tavLst>
                                        <p:tav tm="0">
                                          <p:val>
                                            <p:strVal val="0-#ppt_h/2"/>
                                          </p:val>
                                        </p:tav>
                                        <p:tav tm="100000">
                                          <p:val>
                                            <p:strVal val="#ppt_y"/>
                                          </p:val>
                                        </p:tav>
                                      </p:tavLst>
                                    </p:anim>
                                  </p:childTnLst>
                                </p:cTn>
                              </p:par>
                              <p:par>
                                <p:cTn id="221" presetID="2" presetClass="entr" presetSubtype="1" fill="hold" grpId="0" nodeType="withEffect">
                                  <p:stCondLst>
                                    <p:cond delay="0"/>
                                  </p:stCondLst>
                                  <p:childTnLst>
                                    <p:set>
                                      <p:cBhvr>
                                        <p:cTn id="222" dur="1" fill="hold">
                                          <p:stCondLst>
                                            <p:cond delay="0"/>
                                          </p:stCondLst>
                                        </p:cTn>
                                        <p:tgtEl>
                                          <p:spTgt spid="35"/>
                                        </p:tgtEl>
                                        <p:attrNameLst>
                                          <p:attrName>style.visibility</p:attrName>
                                        </p:attrNameLst>
                                      </p:cBhvr>
                                      <p:to>
                                        <p:strVal val="visible"/>
                                      </p:to>
                                    </p:set>
                                    <p:anim calcmode="lin" valueType="num">
                                      <p:cBhvr additive="base">
                                        <p:cTn id="223" dur="500" fill="hold"/>
                                        <p:tgtEl>
                                          <p:spTgt spid="35"/>
                                        </p:tgtEl>
                                        <p:attrNameLst>
                                          <p:attrName>ppt_x</p:attrName>
                                        </p:attrNameLst>
                                      </p:cBhvr>
                                      <p:tavLst>
                                        <p:tav tm="0">
                                          <p:val>
                                            <p:strVal val="#ppt_x"/>
                                          </p:val>
                                        </p:tav>
                                        <p:tav tm="100000">
                                          <p:val>
                                            <p:strVal val="#ppt_x"/>
                                          </p:val>
                                        </p:tav>
                                      </p:tavLst>
                                    </p:anim>
                                    <p:anim calcmode="lin" valueType="num">
                                      <p:cBhvr additive="base">
                                        <p:cTn id="224" dur="500" fill="hold"/>
                                        <p:tgtEl>
                                          <p:spTgt spid="35"/>
                                        </p:tgtEl>
                                        <p:attrNameLst>
                                          <p:attrName>ppt_y</p:attrName>
                                        </p:attrNameLst>
                                      </p:cBhvr>
                                      <p:tavLst>
                                        <p:tav tm="0">
                                          <p:val>
                                            <p:strVal val="0-#ppt_h/2"/>
                                          </p:val>
                                        </p:tav>
                                        <p:tav tm="100000">
                                          <p:val>
                                            <p:strVal val="#ppt_y"/>
                                          </p:val>
                                        </p:tav>
                                      </p:tavLst>
                                    </p:anim>
                                  </p:childTnLst>
                                </p:cTn>
                              </p:par>
                              <p:par>
                                <p:cTn id="225" presetID="2" presetClass="entr" presetSubtype="1" fill="hold" grpId="0" nodeType="withEffect">
                                  <p:stCondLst>
                                    <p:cond delay="0"/>
                                  </p:stCondLst>
                                  <p:childTnLst>
                                    <p:set>
                                      <p:cBhvr>
                                        <p:cTn id="226" dur="1" fill="hold">
                                          <p:stCondLst>
                                            <p:cond delay="0"/>
                                          </p:stCondLst>
                                        </p:cTn>
                                        <p:tgtEl>
                                          <p:spTgt spid="34"/>
                                        </p:tgtEl>
                                        <p:attrNameLst>
                                          <p:attrName>style.visibility</p:attrName>
                                        </p:attrNameLst>
                                      </p:cBhvr>
                                      <p:to>
                                        <p:strVal val="visible"/>
                                      </p:to>
                                    </p:set>
                                    <p:anim calcmode="lin" valueType="num">
                                      <p:cBhvr additive="base">
                                        <p:cTn id="227" dur="500" fill="hold"/>
                                        <p:tgtEl>
                                          <p:spTgt spid="34"/>
                                        </p:tgtEl>
                                        <p:attrNameLst>
                                          <p:attrName>ppt_x</p:attrName>
                                        </p:attrNameLst>
                                      </p:cBhvr>
                                      <p:tavLst>
                                        <p:tav tm="0">
                                          <p:val>
                                            <p:strVal val="#ppt_x"/>
                                          </p:val>
                                        </p:tav>
                                        <p:tav tm="100000">
                                          <p:val>
                                            <p:strVal val="#ppt_x"/>
                                          </p:val>
                                        </p:tav>
                                      </p:tavLst>
                                    </p:anim>
                                    <p:anim calcmode="lin" valueType="num">
                                      <p:cBhvr additive="base">
                                        <p:cTn id="228" dur="500" fill="hold"/>
                                        <p:tgtEl>
                                          <p:spTgt spid="34"/>
                                        </p:tgtEl>
                                        <p:attrNameLst>
                                          <p:attrName>ppt_y</p:attrName>
                                        </p:attrNameLst>
                                      </p:cBhvr>
                                      <p:tavLst>
                                        <p:tav tm="0">
                                          <p:val>
                                            <p:strVal val="0-#ppt_h/2"/>
                                          </p:val>
                                        </p:tav>
                                        <p:tav tm="100000">
                                          <p:val>
                                            <p:strVal val="#ppt_y"/>
                                          </p:val>
                                        </p:tav>
                                      </p:tavLst>
                                    </p:anim>
                                  </p:childTnLst>
                                </p:cTn>
                              </p:par>
                              <p:par>
                                <p:cTn id="229" presetID="2" presetClass="entr" presetSubtype="1" fill="hold" nodeType="withEffect">
                                  <p:stCondLst>
                                    <p:cond delay="0"/>
                                  </p:stCondLst>
                                  <p:childTnLst>
                                    <p:set>
                                      <p:cBhvr>
                                        <p:cTn id="230" dur="1" fill="hold">
                                          <p:stCondLst>
                                            <p:cond delay="0"/>
                                          </p:stCondLst>
                                        </p:cTn>
                                        <p:tgtEl>
                                          <p:spTgt spid="44"/>
                                        </p:tgtEl>
                                        <p:attrNameLst>
                                          <p:attrName>style.visibility</p:attrName>
                                        </p:attrNameLst>
                                      </p:cBhvr>
                                      <p:to>
                                        <p:strVal val="visible"/>
                                      </p:to>
                                    </p:set>
                                    <p:anim calcmode="lin" valueType="num">
                                      <p:cBhvr additive="base">
                                        <p:cTn id="231" dur="500" fill="hold"/>
                                        <p:tgtEl>
                                          <p:spTgt spid="44"/>
                                        </p:tgtEl>
                                        <p:attrNameLst>
                                          <p:attrName>ppt_x</p:attrName>
                                        </p:attrNameLst>
                                      </p:cBhvr>
                                      <p:tavLst>
                                        <p:tav tm="0">
                                          <p:val>
                                            <p:strVal val="#ppt_x"/>
                                          </p:val>
                                        </p:tav>
                                        <p:tav tm="100000">
                                          <p:val>
                                            <p:strVal val="#ppt_x"/>
                                          </p:val>
                                        </p:tav>
                                      </p:tavLst>
                                    </p:anim>
                                    <p:anim calcmode="lin" valueType="num">
                                      <p:cBhvr additive="base">
                                        <p:cTn id="232" dur="500" fill="hold"/>
                                        <p:tgtEl>
                                          <p:spTgt spid="44"/>
                                        </p:tgtEl>
                                        <p:attrNameLst>
                                          <p:attrName>ppt_y</p:attrName>
                                        </p:attrNameLst>
                                      </p:cBhvr>
                                      <p:tavLst>
                                        <p:tav tm="0">
                                          <p:val>
                                            <p:strVal val="0-#ppt_h/2"/>
                                          </p:val>
                                        </p:tav>
                                        <p:tav tm="100000">
                                          <p:val>
                                            <p:strVal val="#ppt_y"/>
                                          </p:val>
                                        </p:tav>
                                      </p:tavLst>
                                    </p:anim>
                                  </p:childTnLst>
                                </p:cTn>
                              </p:par>
                              <p:par>
                                <p:cTn id="233" presetID="2" presetClass="entr" presetSubtype="1" fill="hold" grpId="0" nodeType="withEffect">
                                  <p:stCondLst>
                                    <p:cond delay="0"/>
                                  </p:stCondLst>
                                  <p:childTnLst>
                                    <p:set>
                                      <p:cBhvr>
                                        <p:cTn id="234" dur="1" fill="hold">
                                          <p:stCondLst>
                                            <p:cond delay="0"/>
                                          </p:stCondLst>
                                        </p:cTn>
                                        <p:tgtEl>
                                          <p:spTgt spid="29"/>
                                        </p:tgtEl>
                                        <p:attrNameLst>
                                          <p:attrName>style.visibility</p:attrName>
                                        </p:attrNameLst>
                                      </p:cBhvr>
                                      <p:to>
                                        <p:strVal val="visible"/>
                                      </p:to>
                                    </p:set>
                                    <p:anim calcmode="lin" valueType="num">
                                      <p:cBhvr additive="base">
                                        <p:cTn id="235" dur="500" fill="hold"/>
                                        <p:tgtEl>
                                          <p:spTgt spid="29"/>
                                        </p:tgtEl>
                                        <p:attrNameLst>
                                          <p:attrName>ppt_x</p:attrName>
                                        </p:attrNameLst>
                                      </p:cBhvr>
                                      <p:tavLst>
                                        <p:tav tm="0">
                                          <p:val>
                                            <p:strVal val="#ppt_x"/>
                                          </p:val>
                                        </p:tav>
                                        <p:tav tm="100000">
                                          <p:val>
                                            <p:strVal val="#ppt_x"/>
                                          </p:val>
                                        </p:tav>
                                      </p:tavLst>
                                    </p:anim>
                                    <p:anim calcmode="lin" valueType="num">
                                      <p:cBhvr additive="base">
                                        <p:cTn id="236" dur="500" fill="hold"/>
                                        <p:tgtEl>
                                          <p:spTgt spid="29"/>
                                        </p:tgtEl>
                                        <p:attrNameLst>
                                          <p:attrName>ppt_y</p:attrName>
                                        </p:attrNameLst>
                                      </p:cBhvr>
                                      <p:tavLst>
                                        <p:tav tm="0">
                                          <p:val>
                                            <p:strVal val="0-#ppt_h/2"/>
                                          </p:val>
                                        </p:tav>
                                        <p:tav tm="100000">
                                          <p:val>
                                            <p:strVal val="#ppt_y"/>
                                          </p:val>
                                        </p:tav>
                                      </p:tavLst>
                                    </p:anim>
                                  </p:childTnLst>
                                </p:cTn>
                              </p:par>
                              <p:par>
                                <p:cTn id="237" presetID="2" presetClass="entr" presetSubtype="1" fill="hold" grpId="0" nodeType="withEffect">
                                  <p:stCondLst>
                                    <p:cond delay="0"/>
                                  </p:stCondLst>
                                  <p:childTnLst>
                                    <p:set>
                                      <p:cBhvr>
                                        <p:cTn id="238" dur="1" fill="hold">
                                          <p:stCondLst>
                                            <p:cond delay="0"/>
                                          </p:stCondLst>
                                        </p:cTn>
                                        <p:tgtEl>
                                          <p:spTgt spid="72"/>
                                        </p:tgtEl>
                                        <p:attrNameLst>
                                          <p:attrName>style.visibility</p:attrName>
                                        </p:attrNameLst>
                                      </p:cBhvr>
                                      <p:to>
                                        <p:strVal val="visible"/>
                                      </p:to>
                                    </p:set>
                                    <p:anim calcmode="lin" valueType="num">
                                      <p:cBhvr additive="base">
                                        <p:cTn id="239" dur="500" fill="hold"/>
                                        <p:tgtEl>
                                          <p:spTgt spid="72"/>
                                        </p:tgtEl>
                                        <p:attrNameLst>
                                          <p:attrName>ppt_x</p:attrName>
                                        </p:attrNameLst>
                                      </p:cBhvr>
                                      <p:tavLst>
                                        <p:tav tm="0">
                                          <p:val>
                                            <p:strVal val="#ppt_x"/>
                                          </p:val>
                                        </p:tav>
                                        <p:tav tm="100000">
                                          <p:val>
                                            <p:strVal val="#ppt_x"/>
                                          </p:val>
                                        </p:tav>
                                      </p:tavLst>
                                    </p:anim>
                                    <p:anim calcmode="lin" valueType="num">
                                      <p:cBhvr additive="base">
                                        <p:cTn id="240" dur="500" fill="hold"/>
                                        <p:tgtEl>
                                          <p:spTgt spid="72"/>
                                        </p:tgtEl>
                                        <p:attrNameLst>
                                          <p:attrName>ppt_y</p:attrName>
                                        </p:attrNameLst>
                                      </p:cBhvr>
                                      <p:tavLst>
                                        <p:tav tm="0">
                                          <p:val>
                                            <p:strVal val="0-#ppt_h/2"/>
                                          </p:val>
                                        </p:tav>
                                        <p:tav tm="100000">
                                          <p:val>
                                            <p:strVal val="#ppt_y"/>
                                          </p:val>
                                        </p:tav>
                                      </p:tavLst>
                                    </p:anim>
                                  </p:childTnLst>
                                </p:cTn>
                              </p:par>
                              <p:par>
                                <p:cTn id="241" presetID="2" presetClass="entr" presetSubtype="1" fill="hold" grpId="0" nodeType="withEffect">
                                  <p:stCondLst>
                                    <p:cond delay="0"/>
                                  </p:stCondLst>
                                  <p:childTnLst>
                                    <p:set>
                                      <p:cBhvr>
                                        <p:cTn id="242" dur="1" fill="hold">
                                          <p:stCondLst>
                                            <p:cond delay="0"/>
                                          </p:stCondLst>
                                        </p:cTn>
                                        <p:tgtEl>
                                          <p:spTgt spid="73"/>
                                        </p:tgtEl>
                                        <p:attrNameLst>
                                          <p:attrName>style.visibility</p:attrName>
                                        </p:attrNameLst>
                                      </p:cBhvr>
                                      <p:to>
                                        <p:strVal val="visible"/>
                                      </p:to>
                                    </p:set>
                                    <p:anim calcmode="lin" valueType="num">
                                      <p:cBhvr additive="base">
                                        <p:cTn id="243" dur="500" fill="hold"/>
                                        <p:tgtEl>
                                          <p:spTgt spid="73"/>
                                        </p:tgtEl>
                                        <p:attrNameLst>
                                          <p:attrName>ppt_x</p:attrName>
                                        </p:attrNameLst>
                                      </p:cBhvr>
                                      <p:tavLst>
                                        <p:tav tm="0">
                                          <p:val>
                                            <p:strVal val="#ppt_x"/>
                                          </p:val>
                                        </p:tav>
                                        <p:tav tm="100000">
                                          <p:val>
                                            <p:strVal val="#ppt_x"/>
                                          </p:val>
                                        </p:tav>
                                      </p:tavLst>
                                    </p:anim>
                                    <p:anim calcmode="lin" valueType="num">
                                      <p:cBhvr additive="base">
                                        <p:cTn id="244" dur="500" fill="hold"/>
                                        <p:tgtEl>
                                          <p:spTgt spid="73"/>
                                        </p:tgtEl>
                                        <p:attrNameLst>
                                          <p:attrName>ppt_y</p:attrName>
                                        </p:attrNameLst>
                                      </p:cBhvr>
                                      <p:tavLst>
                                        <p:tav tm="0">
                                          <p:val>
                                            <p:strVal val="0-#ppt_h/2"/>
                                          </p:val>
                                        </p:tav>
                                        <p:tav tm="100000">
                                          <p:val>
                                            <p:strVal val="#ppt_y"/>
                                          </p:val>
                                        </p:tav>
                                      </p:tavLst>
                                    </p:anim>
                                  </p:childTnLst>
                                </p:cTn>
                              </p:par>
                              <p:par>
                                <p:cTn id="245" presetID="2" presetClass="entr" presetSubtype="1" fill="hold" grpId="0" nodeType="withEffect">
                                  <p:stCondLst>
                                    <p:cond delay="0"/>
                                  </p:stCondLst>
                                  <p:childTnLst>
                                    <p:set>
                                      <p:cBhvr>
                                        <p:cTn id="246" dur="1" fill="hold">
                                          <p:stCondLst>
                                            <p:cond delay="0"/>
                                          </p:stCondLst>
                                        </p:cTn>
                                        <p:tgtEl>
                                          <p:spTgt spid="74"/>
                                        </p:tgtEl>
                                        <p:attrNameLst>
                                          <p:attrName>style.visibility</p:attrName>
                                        </p:attrNameLst>
                                      </p:cBhvr>
                                      <p:to>
                                        <p:strVal val="visible"/>
                                      </p:to>
                                    </p:set>
                                    <p:anim calcmode="lin" valueType="num">
                                      <p:cBhvr additive="base">
                                        <p:cTn id="247" dur="500" fill="hold"/>
                                        <p:tgtEl>
                                          <p:spTgt spid="74"/>
                                        </p:tgtEl>
                                        <p:attrNameLst>
                                          <p:attrName>ppt_x</p:attrName>
                                        </p:attrNameLst>
                                      </p:cBhvr>
                                      <p:tavLst>
                                        <p:tav tm="0">
                                          <p:val>
                                            <p:strVal val="#ppt_x"/>
                                          </p:val>
                                        </p:tav>
                                        <p:tav tm="100000">
                                          <p:val>
                                            <p:strVal val="#ppt_x"/>
                                          </p:val>
                                        </p:tav>
                                      </p:tavLst>
                                    </p:anim>
                                    <p:anim calcmode="lin" valueType="num">
                                      <p:cBhvr additive="base">
                                        <p:cTn id="248" dur="500" fill="hold"/>
                                        <p:tgtEl>
                                          <p:spTgt spid="74"/>
                                        </p:tgtEl>
                                        <p:attrNameLst>
                                          <p:attrName>ppt_y</p:attrName>
                                        </p:attrNameLst>
                                      </p:cBhvr>
                                      <p:tavLst>
                                        <p:tav tm="0">
                                          <p:val>
                                            <p:strVal val="0-#ppt_h/2"/>
                                          </p:val>
                                        </p:tav>
                                        <p:tav tm="100000">
                                          <p:val>
                                            <p:strVal val="#ppt_y"/>
                                          </p:val>
                                        </p:tav>
                                      </p:tavLst>
                                    </p:anim>
                                  </p:childTnLst>
                                </p:cTn>
                              </p:par>
                              <p:par>
                                <p:cTn id="249" presetID="2" presetClass="entr" presetSubtype="1" fill="hold" nodeType="withEffect">
                                  <p:stCondLst>
                                    <p:cond delay="0"/>
                                  </p:stCondLst>
                                  <p:childTnLst>
                                    <p:set>
                                      <p:cBhvr>
                                        <p:cTn id="250" dur="1" fill="hold">
                                          <p:stCondLst>
                                            <p:cond delay="0"/>
                                          </p:stCondLst>
                                        </p:cTn>
                                        <p:tgtEl>
                                          <p:spTgt spid="143"/>
                                        </p:tgtEl>
                                        <p:attrNameLst>
                                          <p:attrName>style.visibility</p:attrName>
                                        </p:attrNameLst>
                                      </p:cBhvr>
                                      <p:to>
                                        <p:strVal val="visible"/>
                                      </p:to>
                                    </p:set>
                                    <p:anim calcmode="lin" valueType="num">
                                      <p:cBhvr additive="base">
                                        <p:cTn id="251" dur="500" fill="hold"/>
                                        <p:tgtEl>
                                          <p:spTgt spid="143"/>
                                        </p:tgtEl>
                                        <p:attrNameLst>
                                          <p:attrName>ppt_x</p:attrName>
                                        </p:attrNameLst>
                                      </p:cBhvr>
                                      <p:tavLst>
                                        <p:tav tm="0">
                                          <p:val>
                                            <p:strVal val="#ppt_x"/>
                                          </p:val>
                                        </p:tav>
                                        <p:tav tm="100000">
                                          <p:val>
                                            <p:strVal val="#ppt_x"/>
                                          </p:val>
                                        </p:tav>
                                      </p:tavLst>
                                    </p:anim>
                                    <p:anim calcmode="lin" valueType="num">
                                      <p:cBhvr additive="base">
                                        <p:cTn id="252" dur="500" fill="hold"/>
                                        <p:tgtEl>
                                          <p:spTgt spid="14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animBg="1"/>
      <p:bldP spid="106" grpId="0" animBg="1"/>
      <p:bldP spid="105" grpId="0" animBg="1"/>
      <p:bldP spid="31" grpId="0" animBg="1"/>
      <p:bldP spid="30" grpId="0" animBg="1"/>
      <p:bldP spid="9" grpId="0"/>
      <p:bldP spid="11" grpId="0" animBg="1"/>
      <p:bldP spid="12" grpId="0"/>
      <p:bldP spid="13" grpId="0"/>
      <p:bldP spid="15" grpId="0" animBg="1"/>
      <p:bldP spid="16" grpId="0"/>
      <p:bldP spid="17" grpId="0"/>
      <p:bldP spid="18" grpId="0" animBg="1"/>
      <p:bldP spid="20" grpId="0"/>
      <p:bldP spid="21" grpId="0"/>
      <p:bldP spid="25" grpId="0" animBg="1"/>
      <p:bldP spid="23" grpId="0"/>
      <p:bldP spid="26" grpId="0" animBg="1"/>
      <p:bldP spid="27" grpId="0" animBg="1"/>
      <p:bldP spid="28" grpId="0"/>
      <p:bldP spid="29" grpId="0"/>
      <p:bldP spid="32" grpId="0" animBg="1"/>
      <p:bldP spid="33" grpId="0" animBg="1"/>
      <p:bldP spid="19" grpId="0" animBg="1"/>
      <p:bldP spid="24" grpId="0"/>
      <p:bldP spid="34" grpId="0" animBg="1"/>
      <p:bldP spid="35" grpId="0" animBg="1"/>
      <p:bldP spid="36" grpId="0"/>
      <p:bldP spid="41" grpId="0" animBg="1"/>
      <p:bldP spid="42" grpId="0"/>
      <p:bldP spid="96" grpId="0" animBg="1"/>
      <p:bldP spid="97" grpId="0"/>
      <p:bldP spid="108" grpId="0"/>
      <p:bldP spid="114" grpId="0"/>
      <p:bldP spid="122" grpId="0"/>
      <p:bldP spid="55" grpId="0" animBg="1"/>
      <p:bldP spid="57" grpId="0"/>
      <p:bldP spid="98" grpId="0" animBg="1"/>
      <p:bldP spid="99" grpId="0"/>
      <p:bldP spid="63" grpId="0"/>
      <p:bldP spid="64" grpId="0"/>
      <p:bldP spid="72" grpId="0" animBg="1"/>
      <p:bldP spid="73" grpId="0" animBg="1"/>
      <p:bldP spid="74" grpId="0"/>
      <p:bldP spid="7" grpId="0" animBg="1"/>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4343500" y="2900520"/>
            <a:ext cx="2959509" cy="1015663"/>
          </a:xfrm>
          <a:prstGeom prst="rect">
            <a:avLst/>
          </a:prstGeom>
          <a:noFill/>
        </p:spPr>
        <p:txBody>
          <a:bodyPr wrap="square" rtlCol="0">
            <a:spAutoFit/>
          </a:bodyPr>
          <a:lstStyle/>
          <a:p>
            <a:pPr algn="ctr"/>
            <a:r>
              <a:rPr lang="en-US" sz="2000" dirty="0">
                <a:solidFill>
                  <a:srgbClr val="FF0000"/>
                </a:solidFill>
                <a:latin typeface="Calibri" panose="020F0502020204030204" pitchFamily="34" charset="0"/>
              </a:rPr>
              <a:t>subcortex:</a:t>
            </a:r>
            <a:br>
              <a:rPr lang="en-US" sz="2000" dirty="0">
                <a:solidFill>
                  <a:srgbClr val="FF0000"/>
                </a:solidFill>
                <a:latin typeface="Calibri" panose="020F0502020204030204" pitchFamily="34" charset="0"/>
              </a:rPr>
            </a:br>
            <a:r>
              <a:rPr lang="en-US" sz="2000" dirty="0">
                <a:solidFill>
                  <a:srgbClr val="FF0000"/>
                </a:solidFill>
                <a:latin typeface="Calibri" panose="020F0502020204030204" pitchFamily="34" charset="0"/>
              </a:rPr>
              <a:t>motivation and </a:t>
            </a:r>
            <a:br>
              <a:rPr lang="en-US" sz="2000" dirty="0">
                <a:solidFill>
                  <a:srgbClr val="FF0000"/>
                </a:solidFill>
                <a:latin typeface="Calibri" panose="020F0502020204030204" pitchFamily="34" charset="0"/>
              </a:rPr>
            </a:br>
            <a:r>
              <a:rPr lang="en-US" sz="2000" dirty="0">
                <a:solidFill>
                  <a:srgbClr val="FF0000"/>
                </a:solidFill>
                <a:latin typeface="Calibri" panose="020F0502020204030204" pitchFamily="34" charset="0"/>
              </a:rPr>
              <a:t>emotion </a:t>
            </a:r>
            <a:r>
              <a:rPr lang="en-US" sz="2000" i="1" dirty="0">
                <a:solidFill>
                  <a:srgbClr val="FF0000"/>
                </a:solidFill>
                <a:latin typeface="Calibri" panose="020F0502020204030204" pitchFamily="34" charset="0"/>
              </a:rPr>
              <a:t>generation</a:t>
            </a:r>
            <a:endParaRPr lang="en-US" sz="2000" dirty="0">
              <a:solidFill>
                <a:srgbClr val="FF0000"/>
              </a:solidFill>
              <a:latin typeface="Calibri" panose="020F0502020204030204" pitchFamily="34" charset="0"/>
            </a:endParaRPr>
          </a:p>
        </p:txBody>
      </p:sp>
      <p:sp>
        <p:nvSpPr>
          <p:cNvPr id="9" name="TextBox 8"/>
          <p:cNvSpPr txBox="1"/>
          <p:nvPr/>
        </p:nvSpPr>
        <p:spPr>
          <a:xfrm>
            <a:off x="4313690" y="2896733"/>
            <a:ext cx="2959509" cy="1015663"/>
          </a:xfrm>
          <a:prstGeom prst="rect">
            <a:avLst/>
          </a:prstGeom>
          <a:noFill/>
        </p:spPr>
        <p:txBody>
          <a:bodyPr wrap="square" rtlCol="0">
            <a:spAutoFit/>
          </a:bodyPr>
          <a:lstStyle/>
          <a:p>
            <a:pPr algn="ctr"/>
            <a:r>
              <a:rPr lang="en-US" sz="2000" dirty="0">
                <a:solidFill>
                  <a:srgbClr val="0000FF"/>
                </a:solidFill>
                <a:latin typeface="Calibri" panose="020F0502020204030204" pitchFamily="34" charset="0"/>
              </a:rPr>
              <a:t>cortex:</a:t>
            </a:r>
            <a:br>
              <a:rPr lang="en-US" sz="2000" dirty="0">
                <a:solidFill>
                  <a:srgbClr val="0000FF"/>
                </a:solidFill>
                <a:latin typeface="Calibri" panose="020F0502020204030204" pitchFamily="34" charset="0"/>
              </a:rPr>
            </a:br>
            <a:r>
              <a:rPr lang="en-US" sz="2000" dirty="0">
                <a:solidFill>
                  <a:srgbClr val="0000FF"/>
                </a:solidFill>
                <a:latin typeface="Calibri" panose="020F0502020204030204" pitchFamily="34" charset="0"/>
              </a:rPr>
              <a:t>behavior and </a:t>
            </a:r>
            <a:br>
              <a:rPr lang="en-US" sz="2000" dirty="0">
                <a:solidFill>
                  <a:srgbClr val="0000FF"/>
                </a:solidFill>
                <a:latin typeface="Calibri" panose="020F0502020204030204" pitchFamily="34" charset="0"/>
              </a:rPr>
            </a:br>
            <a:r>
              <a:rPr lang="en-US" sz="2000" dirty="0">
                <a:solidFill>
                  <a:srgbClr val="0000FF"/>
                </a:solidFill>
                <a:latin typeface="Calibri" panose="020F0502020204030204" pitchFamily="34" charset="0"/>
              </a:rPr>
              <a:t>emotion </a:t>
            </a:r>
            <a:r>
              <a:rPr lang="en-US" sz="2000" i="1" dirty="0">
                <a:solidFill>
                  <a:srgbClr val="0000FF"/>
                </a:solidFill>
                <a:latin typeface="Calibri" panose="020F0502020204030204" pitchFamily="34" charset="0"/>
              </a:rPr>
              <a:t>regulation</a:t>
            </a:r>
            <a:endParaRPr lang="en-US" sz="2000" dirty="0">
              <a:solidFill>
                <a:srgbClr val="0000FF"/>
              </a:solidFill>
              <a:latin typeface="Calibri" panose="020F0502020204030204" pitchFamily="34" charset="0"/>
            </a:endParaRPr>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16540" y="1363840"/>
            <a:ext cx="4213337" cy="3473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550551" y="1317322"/>
            <a:ext cx="4331684" cy="35898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black">
          <a:xfrm>
            <a:off x="1549630" y="344"/>
            <a:ext cx="9018559" cy="75713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a:defRPr/>
            </a:pPr>
            <a:r>
              <a:rPr sz="4800" b="0" kern="0" dirty="0">
                <a:solidFill>
                  <a:srgbClr val="C00000"/>
                </a:solidFill>
                <a:latin typeface="Calibri" pitchFamily="34" charset="0"/>
              </a:rPr>
              <a:t>Cortical Contributions</a:t>
            </a:r>
          </a:p>
        </p:txBody>
      </p:sp>
      <p:sp>
        <p:nvSpPr>
          <p:cNvPr id="4" name="TextBox 3"/>
          <p:cNvSpPr txBox="1"/>
          <p:nvPr/>
        </p:nvSpPr>
        <p:spPr>
          <a:xfrm>
            <a:off x="-9001" y="6611780"/>
            <a:ext cx="6075846" cy="246221"/>
          </a:xfrm>
          <a:prstGeom prst="rect">
            <a:avLst/>
          </a:prstGeom>
          <a:noFill/>
        </p:spPr>
        <p:txBody>
          <a:bodyPr wrap="square" rtlCol="0">
            <a:spAutoFit/>
          </a:bodyPr>
          <a:lstStyle/>
          <a:p>
            <a:r>
              <a:rPr lang="en-US" sz="1000" dirty="0">
                <a:solidFill>
                  <a:srgbClr val="000000"/>
                </a:solidFill>
              </a:rPr>
              <a:t>e.g., Beauchaine, 2015; Heller…Casey; 2016; Nelson et al., 2014; NIMH, 2017; </a:t>
            </a:r>
            <a:r>
              <a:rPr lang="en-US" sz="1000" dirty="0" err="1">
                <a:solidFill>
                  <a:srgbClr val="000000"/>
                </a:solidFill>
              </a:rPr>
              <a:t>Wenjing</a:t>
            </a:r>
            <a:r>
              <a:rPr lang="en-US" sz="1000" dirty="0">
                <a:solidFill>
                  <a:srgbClr val="000000"/>
                </a:solidFill>
              </a:rPr>
              <a:t> et al., 2014 </a:t>
            </a:r>
          </a:p>
        </p:txBody>
      </p:sp>
      <p:sp>
        <p:nvSpPr>
          <p:cNvPr id="3" name="Curved Right Arrow 2"/>
          <p:cNvSpPr/>
          <p:nvPr/>
        </p:nvSpPr>
        <p:spPr>
          <a:xfrm rot="4785484">
            <a:off x="4738476" y="-475423"/>
            <a:ext cx="984453" cy="4612751"/>
          </a:xfrm>
          <a:prstGeom prst="curvedRightArrow">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Curved Right Arrow 10"/>
          <p:cNvSpPr/>
          <p:nvPr/>
        </p:nvSpPr>
        <p:spPr>
          <a:xfrm rot="5980523" flipH="1">
            <a:off x="4676384" y="2764134"/>
            <a:ext cx="1020168" cy="4604266"/>
          </a:xfrm>
          <a:prstGeom prst="curvedRightArrow">
            <a:avLst/>
          </a:prstGeom>
          <a:solidFill>
            <a:srgbClr val="0192FF"/>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Slide Number Placeholder 4"/>
          <p:cNvSpPr>
            <a:spLocks noGrp="1"/>
          </p:cNvSpPr>
          <p:nvPr>
            <p:ph type="sldNum" sz="quarter" idx="12"/>
          </p:nvPr>
        </p:nvSpPr>
        <p:spPr/>
        <p:txBody>
          <a:bodyPr/>
          <a:lstStyle/>
          <a:p>
            <a:pPr>
              <a:defRPr/>
            </a:pPr>
            <a:fld id="{7BEBEE19-94F8-40C1-B52A-1C6D98107259}" type="slidenum">
              <a:rPr lang="en-US" smtClean="0">
                <a:solidFill>
                  <a:srgbClr val="000000"/>
                </a:solidFill>
              </a:rPr>
              <a:pPr>
                <a:defRPr/>
              </a:pPr>
              <a:t>11</a:t>
            </a:fld>
            <a:endParaRPr lang="en-US" dirty="0">
              <a:solidFill>
                <a:srgbClr val="000000"/>
              </a:solidFill>
            </a:endParaRPr>
          </a:p>
        </p:txBody>
      </p:sp>
    </p:spTree>
    <p:extLst>
      <p:ext uri="{BB962C8B-B14F-4D97-AF65-F5344CB8AC3E}">
        <p14:creationId xmlns:p14="http://schemas.microsoft.com/office/powerpoint/2010/main" val="20684007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08333E-6 -3.33333E-6 L -0.21198 0.0007 " pathEditMode="relative" rAng="0" ptsTypes="AA">
                                      <p:cBhvr>
                                        <p:cTn id="6" dur="2000" fill="hold"/>
                                        <p:tgtEl>
                                          <p:spTgt spid="2052"/>
                                        </p:tgtEl>
                                        <p:attrNameLst>
                                          <p:attrName>ppt_x</p:attrName>
                                          <p:attrName>ppt_y</p:attrName>
                                        </p:attrNameLst>
                                      </p:cBhvr>
                                      <p:rCtr x="-10599" y="23"/>
                                    </p:animMotion>
                                  </p:childTnLst>
                                </p:cTn>
                              </p:par>
                              <p:par>
                                <p:cTn id="7" presetID="42" presetClass="path" presetSubtype="0" accel="50000" decel="50000" fill="hold" nodeType="withEffect">
                                  <p:stCondLst>
                                    <p:cond delay="0"/>
                                  </p:stCondLst>
                                  <p:childTnLst>
                                    <p:animMotion origin="layout" path="M -0.00742 -3.7037E-6 L 0.26667 0.0007 " pathEditMode="relative" rAng="0" ptsTypes="AA">
                                      <p:cBhvr>
                                        <p:cTn id="8" dur="2000" fill="hold"/>
                                        <p:tgtEl>
                                          <p:spTgt spid="2050"/>
                                        </p:tgtEl>
                                        <p:attrNameLst>
                                          <p:attrName>ppt_x</p:attrName>
                                          <p:attrName>ppt_y</p:attrName>
                                        </p:attrNameLst>
                                      </p:cBhvr>
                                      <p:rCtr x="13698" y="23"/>
                                    </p:animMotion>
                                  </p:childTnLst>
                                </p:cTn>
                              </p:par>
                              <p:par>
                                <p:cTn id="9" presetID="42" presetClass="path" presetSubtype="0" accel="50000" decel="50000" fill="hold" grpId="0" nodeType="withEffect">
                                  <p:stCondLst>
                                    <p:cond delay="0"/>
                                  </p:stCondLst>
                                  <p:childTnLst>
                                    <p:animMotion origin="layout" path="M -4.16667E-6 -0.00116 L -0.26731 0.29722 " pathEditMode="relative" rAng="0" ptsTypes="AA">
                                      <p:cBhvr>
                                        <p:cTn id="10" dur="2000" fill="hold"/>
                                        <p:tgtEl>
                                          <p:spTgt spid="2"/>
                                        </p:tgtEl>
                                        <p:attrNameLst>
                                          <p:attrName>ppt_x</p:attrName>
                                          <p:attrName>ppt_y</p:attrName>
                                        </p:attrNameLst>
                                      </p:cBhvr>
                                      <p:rCtr x="-13372" y="14907"/>
                                    </p:animMotion>
                                  </p:childTnLst>
                                </p:cTn>
                              </p:par>
                              <p:par>
                                <p:cTn id="11" presetID="42" presetClass="path" presetSubtype="0" accel="50000" decel="50000" fill="hold" grpId="0" nodeType="withEffect">
                                  <p:stCondLst>
                                    <p:cond delay="0"/>
                                  </p:stCondLst>
                                  <p:childTnLst>
                                    <p:animMotion origin="layout" path="M -2.08333E-7 2.22222E-6 L 0.36042 0.30139 " pathEditMode="relative" rAng="0" ptsTypes="AA">
                                      <p:cBhvr>
                                        <p:cTn id="12" dur="2000" fill="hold"/>
                                        <p:tgtEl>
                                          <p:spTgt spid="9"/>
                                        </p:tgtEl>
                                        <p:attrNameLst>
                                          <p:attrName>ppt_x</p:attrName>
                                          <p:attrName>ppt_y</p:attrName>
                                        </p:attrNameLst>
                                      </p:cBhvr>
                                      <p:rCtr x="18021" y="15069"/>
                                    </p:animMotion>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dissolve">
                                      <p:cBhvr>
                                        <p:cTn id="17" dur="2000"/>
                                        <p:tgtEl>
                                          <p:spTgt spid="3"/>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3"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414152" y="4184682"/>
            <a:ext cx="2295525" cy="2381250"/>
          </a:xfrm>
          <a:prstGeom prst="rect">
            <a:avLst/>
          </a:prstGeom>
        </p:spPr>
      </p:pic>
      <p:pic>
        <p:nvPicPr>
          <p:cNvPr id="5" name="Picture 4"/>
          <p:cNvPicPr>
            <a:picLocks noChangeAspect="1"/>
          </p:cNvPicPr>
          <p:nvPr/>
        </p:nvPicPr>
        <p:blipFill>
          <a:blip r:embed="rId4"/>
          <a:stretch>
            <a:fillRect/>
          </a:stretch>
        </p:blipFill>
        <p:spPr>
          <a:xfrm>
            <a:off x="3693051" y="4184683"/>
            <a:ext cx="2057400" cy="2398996"/>
          </a:xfrm>
          <a:prstGeom prst="rect">
            <a:avLst/>
          </a:prstGeom>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971101" y="712579"/>
            <a:ext cx="3654446" cy="3012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bwMode="black">
          <a:xfrm>
            <a:off x="0" y="-34352"/>
            <a:ext cx="12192000" cy="757130"/>
          </a:xfrm>
          <a:prstGeom prst="rect">
            <a:avLst/>
          </a:prstGeom>
          <a:noFill/>
          <a:ln w="9525">
            <a:noFill/>
            <a:miter lim="800000"/>
            <a:headEnd/>
            <a:tailEnd/>
          </a:ln>
        </p:spPr>
        <p:txBody>
          <a:bodyPr vert="horz" wrap="square" lIns="91440" tIns="45720" rIns="91440" bIns="45720" numCol="1" anchor="b" anchorCtr="0" compatLnSpc="1">
            <a:prstTxWarp prst="textNoShape">
              <a:avLst/>
            </a:prstTxWarp>
            <a:spAutoFit/>
          </a:bodyPr>
          <a:lstStyle>
            <a:lvl1pPr algn="l" rtl="0" eaLnBrk="0" fontAlgn="base" hangingPunct="0">
              <a:lnSpc>
                <a:spcPct val="90000"/>
              </a:lnSpc>
              <a:spcBef>
                <a:spcPct val="0"/>
              </a:spcBef>
              <a:spcAft>
                <a:spcPct val="0"/>
              </a:spcAft>
              <a:defRPr lang="en-US" sz="2800" b="1" dirty="0">
                <a:solidFill>
                  <a:schemeClr val="tx1"/>
                </a:solidFill>
                <a:effectLst/>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a:defRPr/>
            </a:pPr>
            <a:r>
              <a:rPr sz="4800" b="0" kern="0" dirty="0">
                <a:solidFill>
                  <a:srgbClr val="C00000"/>
                </a:solidFill>
                <a:latin typeface="Calibri" pitchFamily="34" charset="0"/>
              </a:rPr>
              <a:t>Cortical vs. Subcortical Neuromaturation</a:t>
            </a:r>
          </a:p>
        </p:txBody>
      </p:sp>
      <p:pic>
        <p:nvPicPr>
          <p:cNvPr id="14" name="Picture 13"/>
          <p:cNvPicPr>
            <a:picLocks noChangeAspect="1"/>
          </p:cNvPicPr>
          <p:nvPr/>
        </p:nvPicPr>
        <p:blipFill>
          <a:blip r:embed="rId6"/>
          <a:stretch>
            <a:fillRect/>
          </a:stretch>
        </p:blipFill>
        <p:spPr>
          <a:xfrm>
            <a:off x="8505650" y="4167496"/>
            <a:ext cx="2145750" cy="2415621"/>
          </a:xfrm>
          <a:prstGeom prst="rect">
            <a:avLst/>
          </a:prstGeom>
        </p:spPr>
      </p:pic>
      <p:pic>
        <p:nvPicPr>
          <p:cNvPr id="15" name="Picture 14"/>
          <p:cNvPicPr>
            <a:picLocks noChangeAspect="1"/>
          </p:cNvPicPr>
          <p:nvPr/>
        </p:nvPicPr>
        <p:blipFill>
          <a:blip r:embed="rId7"/>
          <a:stretch>
            <a:fillRect/>
          </a:stretch>
        </p:blipFill>
        <p:spPr>
          <a:xfrm>
            <a:off x="6203310" y="4184682"/>
            <a:ext cx="2338318" cy="2407119"/>
          </a:xfrm>
          <a:prstGeom prst="rect">
            <a:avLst/>
          </a:prstGeom>
        </p:spPr>
      </p:pic>
      <p:sp>
        <p:nvSpPr>
          <p:cNvPr id="7" name="TextBox 6"/>
          <p:cNvSpPr txBox="1"/>
          <p:nvPr/>
        </p:nvSpPr>
        <p:spPr>
          <a:xfrm>
            <a:off x="633289" y="3188893"/>
            <a:ext cx="3542647" cy="646331"/>
          </a:xfrm>
          <a:prstGeom prst="rect">
            <a:avLst/>
          </a:prstGeom>
          <a:noFill/>
        </p:spPr>
        <p:txBody>
          <a:bodyPr wrap="square" rtlCol="0">
            <a:spAutoFit/>
          </a:bodyPr>
          <a:lstStyle/>
          <a:p>
            <a:r>
              <a:rPr lang="en-US" dirty="0">
                <a:solidFill>
                  <a:srgbClr val="FF0000"/>
                </a:solidFill>
              </a:rPr>
              <a:t>subcortex</a:t>
            </a:r>
          </a:p>
          <a:p>
            <a:r>
              <a:rPr lang="en-US" dirty="0">
                <a:solidFill>
                  <a:srgbClr val="FF0000"/>
                </a:solidFill>
              </a:rPr>
              <a:t>(emotion </a:t>
            </a:r>
            <a:r>
              <a:rPr lang="en-US" i="1" dirty="0">
                <a:solidFill>
                  <a:srgbClr val="FF0000"/>
                </a:solidFill>
              </a:rPr>
              <a:t>generation</a:t>
            </a:r>
            <a:r>
              <a:rPr lang="en-US" dirty="0">
                <a:solidFill>
                  <a:srgbClr val="FF0000"/>
                </a:solidFill>
              </a:rPr>
              <a:t>)</a:t>
            </a:r>
          </a:p>
        </p:txBody>
      </p:sp>
      <p:sp>
        <p:nvSpPr>
          <p:cNvPr id="19" name="TextBox 16"/>
          <p:cNvSpPr txBox="1">
            <a:spLocks noChangeArrowheads="1"/>
          </p:cNvSpPr>
          <p:nvPr/>
        </p:nvSpPr>
        <p:spPr bwMode="auto">
          <a:xfrm>
            <a:off x="5883" y="6615437"/>
            <a:ext cx="4215887" cy="246221"/>
          </a:xfrm>
          <a:prstGeom prst="rect">
            <a:avLst/>
          </a:prstGeom>
          <a:noFill/>
          <a:ln w="9525">
            <a:noFill/>
            <a:miter lim="800000"/>
            <a:headEnd/>
            <a:tailEnd/>
          </a:ln>
        </p:spPr>
        <p:txBody>
          <a:bodyPr wrap="square">
            <a:spAutoFit/>
          </a:bodyPr>
          <a:lstStyle/>
          <a:p>
            <a:r>
              <a:rPr lang="en-US" sz="1000" dirty="0">
                <a:solidFill>
                  <a:schemeClr val="bg2"/>
                </a:solidFill>
                <a:latin typeface="Arial" panose="020B0604020202020204" pitchFamily="34" charset="0"/>
                <a:cs typeface="Arial" panose="020B0604020202020204" pitchFamily="34" charset="0"/>
              </a:rPr>
              <a:t>Brain Development Cooperative Group, 2012</a:t>
            </a:r>
          </a:p>
        </p:txBody>
      </p:sp>
      <p:sp>
        <p:nvSpPr>
          <p:cNvPr id="16" name="Rectangle 15"/>
          <p:cNvSpPr/>
          <p:nvPr/>
        </p:nvSpPr>
        <p:spPr>
          <a:xfrm>
            <a:off x="1424790" y="4184682"/>
            <a:ext cx="4399540" cy="2381251"/>
          </a:xfrm>
          <a:prstGeom prst="rect">
            <a:avLst/>
          </a:prstGeom>
          <a:noFill/>
          <a:ln w="38100">
            <a:solidFill>
              <a:srgbClr val="4D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84727" y="4190468"/>
            <a:ext cx="4489947" cy="2381251"/>
          </a:xfrm>
          <a:prstGeom prst="rect">
            <a:avLst/>
          </a:prstGeom>
          <a:noFill/>
          <a:ln w="38100">
            <a:solidFill>
              <a:srgbClr val="4DF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pPr>
              <a:defRPr/>
            </a:pPr>
            <a:fld id="{7BEBEE19-94F8-40C1-B52A-1C6D98107259}" type="slidenum">
              <a:rPr lang="en-US" smtClean="0">
                <a:solidFill>
                  <a:srgbClr val="000000"/>
                </a:solidFill>
              </a:rPr>
              <a:pPr>
                <a:defRPr/>
              </a:pPr>
              <a:t>12</a:t>
            </a:fld>
            <a:endParaRPr lang="en-US" dirty="0">
              <a:solidFill>
                <a:srgbClr val="000000"/>
              </a:solidFill>
            </a:endParaRPr>
          </a:p>
        </p:txBody>
      </p:sp>
      <p:pic>
        <p:nvPicPr>
          <p:cNvPr id="17"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170952" y="722778"/>
            <a:ext cx="3658848" cy="30322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7981570" y="3174601"/>
            <a:ext cx="3542647" cy="646331"/>
          </a:xfrm>
          <a:prstGeom prst="rect">
            <a:avLst/>
          </a:prstGeom>
          <a:noFill/>
        </p:spPr>
        <p:txBody>
          <a:bodyPr wrap="square" rtlCol="0">
            <a:spAutoFit/>
          </a:bodyPr>
          <a:lstStyle/>
          <a:p>
            <a:pPr algn="r"/>
            <a:r>
              <a:rPr lang="en-US" dirty="0">
                <a:solidFill>
                  <a:srgbClr val="0000FF"/>
                </a:solidFill>
              </a:rPr>
              <a:t>cortex</a:t>
            </a:r>
          </a:p>
          <a:p>
            <a:pPr algn="r"/>
            <a:r>
              <a:rPr lang="en-US" dirty="0">
                <a:solidFill>
                  <a:srgbClr val="0000FF"/>
                </a:solidFill>
              </a:rPr>
              <a:t>(emotion </a:t>
            </a:r>
            <a:r>
              <a:rPr lang="en-US" i="1" dirty="0">
                <a:solidFill>
                  <a:srgbClr val="0000FF"/>
                </a:solidFill>
              </a:rPr>
              <a:t>regulation</a:t>
            </a:r>
            <a:r>
              <a:rPr lang="en-US" dirty="0">
                <a:solidFill>
                  <a:srgbClr val="0000FF"/>
                </a:solidFill>
              </a:rPr>
              <a:t>)</a:t>
            </a:r>
          </a:p>
        </p:txBody>
      </p:sp>
    </p:spTree>
    <p:extLst>
      <p:ext uri="{BB962C8B-B14F-4D97-AF65-F5344CB8AC3E}">
        <p14:creationId xmlns:p14="http://schemas.microsoft.com/office/powerpoint/2010/main" val="263889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ppt_x"/>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1" presetClass="exit" presetSubtype="0" fill="hold" grpId="1"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par>
                                <p:cTn id="33" presetID="2" presetClass="entr" presetSubtype="4"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6" grpId="0" animBg="1"/>
      <p:bldP spid="16" grpId="1" animBg="1"/>
      <p:bldP spid="21" grpId="0" animBg="1"/>
      <p:bldP spid="21" grpId="1"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461956" y="2014296"/>
            <a:ext cx="5550980" cy="4211729"/>
          </a:xfrm>
          <a:prstGeom prst="rect">
            <a:avLst/>
          </a:prstGeom>
        </p:spPr>
      </p:pic>
      <p:sp>
        <p:nvSpPr>
          <p:cNvPr id="8" name="Title 6"/>
          <p:cNvSpPr txBox="1">
            <a:spLocks/>
          </p:cNvSpPr>
          <p:nvPr/>
        </p:nvSpPr>
        <p:spPr>
          <a:xfrm>
            <a:off x="1295400" y="1000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cs typeface="Calibri" panose="020F0502020204030204" pitchFamily="34" charset="0"/>
              </a:rPr>
              <a:t>Neuromaturation: Subcortex vs. PFC</a:t>
            </a:r>
          </a:p>
        </p:txBody>
      </p:sp>
      <p:sp>
        <p:nvSpPr>
          <p:cNvPr id="17" name="TextBox 16"/>
          <p:cNvSpPr txBox="1"/>
          <p:nvPr/>
        </p:nvSpPr>
        <p:spPr>
          <a:xfrm>
            <a:off x="1060228" y="1002396"/>
            <a:ext cx="10869433" cy="892552"/>
          </a:xfrm>
          <a:prstGeom prst="rect">
            <a:avLst/>
          </a:prstGeom>
          <a:noFill/>
        </p:spPr>
        <p:txBody>
          <a:bodyPr wrap="square" rtlCol="0">
            <a:spAutoFit/>
          </a:bodyPr>
          <a:lstStyle/>
          <a:p>
            <a:r>
              <a:rPr lang="en-US" sz="2600" dirty="0">
                <a:solidFill>
                  <a:schemeClr val="bg2"/>
                </a:solidFill>
                <a:latin typeface="Calibri" panose="020F0502020204030204" pitchFamily="34" charset="0"/>
                <a:cs typeface="Calibri" panose="020F0502020204030204" pitchFamily="34" charset="0"/>
              </a:rPr>
              <a:t>Differential neuromaturation is one explanation for engagement </a:t>
            </a:r>
            <a:br>
              <a:rPr lang="en-US" sz="2600" dirty="0">
                <a:solidFill>
                  <a:schemeClr val="bg2"/>
                </a:solidFill>
                <a:latin typeface="Calibri" panose="020F0502020204030204" pitchFamily="34" charset="0"/>
                <a:cs typeface="Calibri" panose="020F0502020204030204" pitchFamily="34" charset="0"/>
              </a:rPr>
            </a:br>
            <a:r>
              <a:rPr lang="en-US" sz="2600" dirty="0">
                <a:solidFill>
                  <a:schemeClr val="bg2"/>
                </a:solidFill>
                <a:latin typeface="Calibri" panose="020F0502020204030204" pitchFamily="34" charset="0"/>
                <a:cs typeface="Calibri" panose="020F0502020204030204" pitchFamily="34" charset="0"/>
              </a:rPr>
              <a:t>in normative risky behaviors in adolescence:</a:t>
            </a:r>
          </a:p>
        </p:txBody>
      </p:sp>
      <p:sp>
        <p:nvSpPr>
          <p:cNvPr id="23" name="TextBox 22"/>
          <p:cNvSpPr txBox="1"/>
          <p:nvPr/>
        </p:nvSpPr>
        <p:spPr>
          <a:xfrm rot="16200000">
            <a:off x="850735" y="3260907"/>
            <a:ext cx="5167424" cy="369332"/>
          </a:xfrm>
          <a:prstGeom prst="rect">
            <a:avLst/>
          </a:prstGeom>
          <a:noFill/>
        </p:spPr>
        <p:txBody>
          <a:bodyPr wrap="square" rtlCol="0">
            <a:spAutoFit/>
          </a:bodyPr>
          <a:lstStyle/>
          <a:p>
            <a:r>
              <a:rPr lang="en-US" dirty="0">
                <a:solidFill>
                  <a:prstClr val="black"/>
                </a:solidFill>
                <a:latin typeface="Calibri" panose="020F0502020204030204" pitchFamily="34" charset="0"/>
                <a:cs typeface="Calibri" panose="020F0502020204030204" pitchFamily="34" charset="0"/>
              </a:rPr>
              <a:t>neuroanatomical, functional maturation</a:t>
            </a:r>
          </a:p>
        </p:txBody>
      </p:sp>
      <p:sp>
        <p:nvSpPr>
          <p:cNvPr id="4" name="TextBox 3"/>
          <p:cNvSpPr txBox="1"/>
          <p:nvPr/>
        </p:nvSpPr>
        <p:spPr>
          <a:xfrm>
            <a:off x="3366516" y="2023458"/>
            <a:ext cx="3172968" cy="584775"/>
          </a:xfrm>
          <a:prstGeom prst="rect">
            <a:avLst/>
          </a:prstGeom>
          <a:noFill/>
        </p:spPr>
        <p:txBody>
          <a:bodyPr wrap="square" rtlCol="0">
            <a:spAutoFit/>
          </a:bodyPr>
          <a:lstStyle/>
          <a:p>
            <a:pPr algn="ctr"/>
            <a:r>
              <a:rPr lang="en-US" dirty="0">
                <a:solidFill>
                  <a:srgbClr val="0000FF"/>
                </a:solidFill>
              </a:rPr>
              <a:t>subcortex</a:t>
            </a:r>
            <a:br>
              <a:rPr lang="en-US" dirty="0">
                <a:solidFill>
                  <a:srgbClr val="0000FF"/>
                </a:solidFill>
              </a:rPr>
            </a:br>
            <a:r>
              <a:rPr lang="en-US" sz="1400" dirty="0">
                <a:solidFill>
                  <a:srgbClr val="0000FF"/>
                </a:solidFill>
              </a:rPr>
              <a:t>(emotion generation)</a:t>
            </a:r>
          </a:p>
        </p:txBody>
      </p:sp>
      <p:sp>
        <p:nvSpPr>
          <p:cNvPr id="11" name="TextBox 10"/>
          <p:cNvSpPr txBox="1"/>
          <p:nvPr/>
        </p:nvSpPr>
        <p:spPr>
          <a:xfrm>
            <a:off x="5969508" y="3016240"/>
            <a:ext cx="3172968" cy="584775"/>
          </a:xfrm>
          <a:prstGeom prst="rect">
            <a:avLst/>
          </a:prstGeom>
          <a:noFill/>
        </p:spPr>
        <p:txBody>
          <a:bodyPr wrap="square" rtlCol="0">
            <a:spAutoFit/>
          </a:bodyPr>
          <a:lstStyle/>
          <a:p>
            <a:pPr algn="ctr"/>
            <a:r>
              <a:rPr lang="en-US" dirty="0">
                <a:solidFill>
                  <a:srgbClr val="FF0000"/>
                </a:solidFill>
              </a:rPr>
              <a:t>cortex</a:t>
            </a:r>
            <a:br>
              <a:rPr lang="en-US" dirty="0">
                <a:solidFill>
                  <a:srgbClr val="FF0000"/>
                </a:solidFill>
              </a:rPr>
            </a:br>
            <a:r>
              <a:rPr lang="en-US" sz="1400" dirty="0">
                <a:solidFill>
                  <a:srgbClr val="FF0000"/>
                </a:solidFill>
              </a:rPr>
              <a:t>(emotion regulation)</a:t>
            </a:r>
          </a:p>
        </p:txBody>
      </p:sp>
      <p:sp>
        <p:nvSpPr>
          <p:cNvPr id="12" name="TextBox 11"/>
          <p:cNvSpPr txBox="1"/>
          <p:nvPr/>
        </p:nvSpPr>
        <p:spPr>
          <a:xfrm>
            <a:off x="3632358" y="6088010"/>
            <a:ext cx="6989922" cy="584775"/>
          </a:xfrm>
          <a:prstGeom prst="rect">
            <a:avLst/>
          </a:prstGeom>
          <a:noFill/>
        </p:spPr>
        <p:txBody>
          <a:bodyPr wrap="square" rtlCol="0">
            <a:spAutoFit/>
          </a:bodyPr>
          <a:lstStyle/>
          <a:p>
            <a:r>
              <a:rPr lang="en-US" dirty="0">
                <a:solidFill>
                  <a:schemeClr val="bg2"/>
                </a:solidFill>
              </a:rPr>
              <a:t>childhood         adolescence         early adulthood</a:t>
            </a:r>
            <a:br>
              <a:rPr lang="en-US" dirty="0">
                <a:solidFill>
                  <a:schemeClr val="bg2"/>
                </a:solidFill>
              </a:rPr>
            </a:br>
            <a:endParaRPr lang="en-US" sz="1400" dirty="0">
              <a:solidFill>
                <a:schemeClr val="bg2"/>
              </a:solidFill>
            </a:endParaRPr>
          </a:p>
        </p:txBody>
      </p:sp>
      <p:sp>
        <p:nvSpPr>
          <p:cNvPr id="13" name="TextBox 12"/>
          <p:cNvSpPr txBox="1"/>
          <p:nvPr/>
        </p:nvSpPr>
        <p:spPr>
          <a:xfrm rot="19934131">
            <a:off x="4602434" y="2990705"/>
            <a:ext cx="1964088" cy="369332"/>
          </a:xfrm>
          <a:prstGeom prst="rect">
            <a:avLst/>
          </a:prstGeom>
          <a:noFill/>
        </p:spPr>
        <p:txBody>
          <a:bodyPr wrap="square" rtlCol="0">
            <a:spAutoFit/>
          </a:bodyPr>
          <a:lstStyle/>
          <a:p>
            <a:r>
              <a:rPr lang="en-US" b="1" dirty="0">
                <a:solidFill>
                  <a:schemeClr val="bg2"/>
                </a:solidFill>
              </a:rPr>
              <a:t>RISKY PERIOD</a:t>
            </a:r>
            <a:endParaRPr lang="en-US" sz="1400" b="1" dirty="0">
              <a:solidFill>
                <a:schemeClr val="bg2"/>
              </a:solidFill>
            </a:endParaRPr>
          </a:p>
        </p:txBody>
      </p:sp>
      <p:sp>
        <p:nvSpPr>
          <p:cNvPr id="2" name="Slide Number Placeholder 1"/>
          <p:cNvSpPr>
            <a:spLocks noGrp="1"/>
          </p:cNvSpPr>
          <p:nvPr>
            <p:ph type="sldNum" sz="quarter" idx="12"/>
          </p:nvPr>
        </p:nvSpPr>
        <p:spPr/>
        <p:txBody>
          <a:bodyPr/>
          <a:lstStyle/>
          <a:p>
            <a:pPr>
              <a:defRPr/>
            </a:pPr>
            <a:fld id="{993D126B-FE58-41BD-B064-FF5E64C7CD59}" type="slidenum">
              <a:rPr lang="en-US" smtClean="0">
                <a:solidFill>
                  <a:srgbClr val="000000"/>
                </a:solidFill>
              </a:rPr>
              <a:pPr>
                <a:defRPr/>
              </a:pPr>
              <a:t>13</a:t>
            </a:fld>
            <a:endParaRPr lang="en-US">
              <a:solidFill>
                <a:srgbClr val="000000"/>
              </a:solidFill>
            </a:endParaRPr>
          </a:p>
        </p:txBody>
      </p:sp>
      <p:pic>
        <p:nvPicPr>
          <p:cNvPr id="5" name="Picture 4"/>
          <p:cNvPicPr>
            <a:picLocks noChangeAspect="1"/>
          </p:cNvPicPr>
          <p:nvPr/>
        </p:nvPicPr>
        <p:blipFill>
          <a:blip r:embed="rId3"/>
          <a:stretch>
            <a:fillRect/>
          </a:stretch>
        </p:blipFill>
        <p:spPr>
          <a:xfrm>
            <a:off x="1165555" y="1134332"/>
            <a:ext cx="8885703" cy="4503822"/>
          </a:xfrm>
          <a:prstGeom prst="rect">
            <a:avLst/>
          </a:prstGeom>
        </p:spPr>
      </p:pic>
      <p:sp>
        <p:nvSpPr>
          <p:cNvPr id="14" name="TextBox 13"/>
          <p:cNvSpPr txBox="1"/>
          <p:nvPr/>
        </p:nvSpPr>
        <p:spPr>
          <a:xfrm>
            <a:off x="1223266" y="5638154"/>
            <a:ext cx="9547016" cy="1138773"/>
          </a:xfrm>
          <a:prstGeom prst="rect">
            <a:avLst/>
          </a:prstGeom>
          <a:solidFill>
            <a:schemeClr val="tx1"/>
          </a:solidFill>
        </p:spPr>
        <p:txBody>
          <a:bodyPr wrap="square" rtlCol="0">
            <a:spAutoFit/>
          </a:bodyPr>
          <a:lstStyle/>
          <a:p>
            <a:r>
              <a:rPr lang="en-US" dirty="0">
                <a:solidFill>
                  <a:schemeClr val="bg2"/>
                </a:solidFill>
              </a:rPr>
              <a:t>birth                        childhood                         adolescence                          adulthood</a:t>
            </a:r>
          </a:p>
          <a:p>
            <a:endParaRPr lang="en-US" dirty="0">
              <a:solidFill>
                <a:schemeClr val="bg2"/>
              </a:solidFill>
            </a:endParaRPr>
          </a:p>
          <a:p>
            <a:br>
              <a:rPr lang="en-US" dirty="0">
                <a:solidFill>
                  <a:schemeClr val="bg2"/>
                </a:solidFill>
              </a:rPr>
            </a:br>
            <a:endParaRPr lang="en-US" sz="1400" dirty="0">
              <a:solidFill>
                <a:schemeClr val="bg2"/>
              </a:solidFill>
            </a:endParaRPr>
          </a:p>
        </p:txBody>
      </p:sp>
      <p:sp>
        <p:nvSpPr>
          <p:cNvPr id="24" name="TextBox 23"/>
          <p:cNvSpPr txBox="1"/>
          <p:nvPr/>
        </p:nvSpPr>
        <p:spPr>
          <a:xfrm>
            <a:off x="5305" y="6581717"/>
            <a:ext cx="3429000" cy="276999"/>
          </a:xfrm>
          <a:prstGeom prst="rect">
            <a:avLst/>
          </a:prstGeom>
          <a:noFill/>
        </p:spPr>
        <p:txBody>
          <a:bodyPr wrap="square" rtlCol="0">
            <a:spAutoFit/>
          </a:bodyPr>
          <a:lstStyle/>
          <a:p>
            <a:r>
              <a:rPr lang="en-US" sz="1200" dirty="0">
                <a:solidFill>
                  <a:schemeClr val="bg2"/>
                </a:solidFill>
                <a:latin typeface="Calibri"/>
                <a:cs typeface="Calibri" pitchFamily="34" charset="0"/>
              </a:rPr>
              <a:t>Casey et al., 2008; Hauser et al. 2019 </a:t>
            </a:r>
          </a:p>
        </p:txBody>
      </p:sp>
    </p:spTree>
    <p:extLst>
      <p:ext uri="{BB962C8B-B14F-4D97-AF65-F5344CB8AC3E}">
        <p14:creationId xmlns:p14="http://schemas.microsoft.com/office/powerpoint/2010/main" val="34732344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1+#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1+#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1+#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1+#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fill="hold"/>
                                        <p:tgtEl>
                                          <p:spTgt spid="23"/>
                                        </p:tgtEl>
                                        <p:attrNameLst>
                                          <p:attrName>ppt_x</p:attrName>
                                        </p:attrNameLst>
                                      </p:cBhvr>
                                      <p:tavLst>
                                        <p:tav tm="0">
                                          <p:val>
                                            <p:strVal val="1+#ppt_w/2"/>
                                          </p:val>
                                        </p:tav>
                                        <p:tav tm="100000">
                                          <p:val>
                                            <p:strVal val="#ppt_x"/>
                                          </p:val>
                                        </p:tav>
                                      </p:tavLst>
                                    </p:anim>
                                    <p:anim calcmode="lin" valueType="num">
                                      <p:cBhvr additive="base">
                                        <p:cTn id="28" dur="500" fill="hold"/>
                                        <p:tgtEl>
                                          <p:spTgt spid="23"/>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1+#ppt_w/2"/>
                                          </p:val>
                                        </p:tav>
                                        <p:tav tm="100000">
                                          <p:val>
                                            <p:strVal val="#ppt_x"/>
                                          </p:val>
                                        </p:tav>
                                      </p:tavLst>
                                    </p:anim>
                                    <p:anim calcmode="lin" valueType="num">
                                      <p:cBhvr additive="base">
                                        <p:cTn id="32"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1"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1+#ppt_w/2"/>
                                          </p:val>
                                        </p:tav>
                                        <p:tav tm="100000">
                                          <p:val>
                                            <p:strVal val="#ppt_x"/>
                                          </p:val>
                                        </p:tav>
                                      </p:tavLst>
                                    </p:anim>
                                    <p:anim calcmode="lin" valueType="num">
                                      <p:cBhvr additive="base">
                                        <p:cTn id="42"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4" grpId="0"/>
      <p:bldP spid="11" grpId="0"/>
      <p:bldP spid="12" grpId="0"/>
      <p:bldP spid="13" grpId="0"/>
      <p:bldP spid="14" grpId="1" animBg="1"/>
      <p:bldP spid="24"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Picture 2"/>
          <p:cNvPicPr>
            <a:picLocks noChangeAspect="1" noChangeArrowheads="1"/>
          </p:cNvPicPr>
          <p:nvPr/>
        </p:nvPicPr>
        <p:blipFill>
          <a:blip r:embed="rId3" cstate="print"/>
          <a:srcRect/>
          <a:stretch>
            <a:fillRect/>
          </a:stretch>
        </p:blipFill>
        <p:spPr bwMode="auto">
          <a:xfrm>
            <a:off x="1965880" y="1933865"/>
            <a:ext cx="8088627" cy="4747672"/>
          </a:xfrm>
          <a:prstGeom prst="rect">
            <a:avLst/>
          </a:prstGeom>
          <a:noFill/>
          <a:ln w="9525">
            <a:noFill/>
            <a:miter lim="800000"/>
            <a:headEnd/>
            <a:tailEnd/>
          </a:ln>
        </p:spPr>
      </p:pic>
      <p:sp>
        <p:nvSpPr>
          <p:cNvPr id="8" name="Title 6"/>
          <p:cNvSpPr txBox="1">
            <a:spLocks/>
          </p:cNvSpPr>
          <p:nvPr/>
        </p:nvSpPr>
        <p:spPr>
          <a:xfrm>
            <a:off x="0" y="12738"/>
            <a:ext cx="121920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a:rPr>
              <a:t>Delayed Neuromaturation in Conduct Disorder</a:t>
            </a:r>
          </a:p>
        </p:txBody>
      </p:sp>
      <p:sp>
        <p:nvSpPr>
          <p:cNvPr id="26" name="TextBox 16"/>
          <p:cNvSpPr txBox="1">
            <a:spLocks noChangeArrowheads="1"/>
          </p:cNvSpPr>
          <p:nvPr/>
        </p:nvSpPr>
        <p:spPr bwMode="auto">
          <a:xfrm>
            <a:off x="-9031" y="6582316"/>
            <a:ext cx="2133600" cy="276999"/>
          </a:xfrm>
          <a:prstGeom prst="rect">
            <a:avLst/>
          </a:prstGeom>
          <a:noFill/>
          <a:ln w="9525">
            <a:noFill/>
            <a:miter lim="800000"/>
            <a:headEnd/>
            <a:tailEnd/>
          </a:ln>
        </p:spPr>
        <p:txBody>
          <a:bodyPr>
            <a:spAutoFit/>
          </a:bodyPr>
          <a:lstStyle/>
          <a:p>
            <a:pPr>
              <a:defRPr/>
            </a:pPr>
            <a:r>
              <a:rPr lang="en-US" sz="1200" dirty="0">
                <a:latin typeface="Calibri"/>
              </a:rPr>
              <a:t> De </a:t>
            </a:r>
            <a:r>
              <a:rPr lang="en-US" sz="1200" dirty="0" err="1">
                <a:latin typeface="Calibri"/>
              </a:rPr>
              <a:t>Brito</a:t>
            </a:r>
            <a:r>
              <a:rPr lang="en-US" sz="1200" dirty="0">
                <a:latin typeface="Calibri"/>
              </a:rPr>
              <a:t> et al., 2009</a:t>
            </a:r>
          </a:p>
        </p:txBody>
      </p:sp>
      <p:sp>
        <p:nvSpPr>
          <p:cNvPr id="27" name="TextBox 26"/>
          <p:cNvSpPr txBox="1"/>
          <p:nvPr/>
        </p:nvSpPr>
        <p:spPr>
          <a:xfrm rot="16200000">
            <a:off x="554998" y="3718137"/>
            <a:ext cx="3579223" cy="400110"/>
          </a:xfrm>
          <a:prstGeom prst="rect">
            <a:avLst/>
          </a:prstGeom>
          <a:noFill/>
        </p:spPr>
        <p:txBody>
          <a:bodyPr wrap="square" rtlCol="0">
            <a:spAutoFit/>
          </a:bodyPr>
          <a:lstStyle/>
          <a:p>
            <a:pPr>
              <a:defRPr/>
            </a:pPr>
            <a:r>
              <a:rPr lang="en-US" sz="2000" dirty="0" err="1">
                <a:solidFill>
                  <a:prstClr val="black"/>
                </a:solidFill>
              </a:rPr>
              <a:t>OFC</a:t>
            </a:r>
            <a:r>
              <a:rPr lang="en-US" sz="2000" dirty="0">
                <a:solidFill>
                  <a:prstClr val="black"/>
                </a:solidFill>
              </a:rPr>
              <a:t>/ACC gray matter volume</a:t>
            </a:r>
          </a:p>
        </p:txBody>
      </p:sp>
      <p:sp>
        <p:nvSpPr>
          <p:cNvPr id="28" name="TextBox 27"/>
          <p:cNvSpPr txBox="1"/>
          <p:nvPr/>
        </p:nvSpPr>
        <p:spPr>
          <a:xfrm>
            <a:off x="5460928" y="6353672"/>
            <a:ext cx="829339" cy="400110"/>
          </a:xfrm>
          <a:prstGeom prst="rect">
            <a:avLst/>
          </a:prstGeom>
          <a:noFill/>
        </p:spPr>
        <p:txBody>
          <a:bodyPr wrap="square" rtlCol="0">
            <a:spAutoFit/>
          </a:bodyPr>
          <a:lstStyle/>
          <a:p>
            <a:pPr>
              <a:defRPr/>
            </a:pPr>
            <a:r>
              <a:rPr lang="en-US" sz="2000" dirty="0">
                <a:solidFill>
                  <a:prstClr val="black"/>
                </a:solidFill>
              </a:rPr>
              <a:t>Age</a:t>
            </a:r>
          </a:p>
        </p:txBody>
      </p:sp>
      <p:sp>
        <p:nvSpPr>
          <p:cNvPr id="29" name="TextBox 28"/>
          <p:cNvSpPr txBox="1"/>
          <p:nvPr/>
        </p:nvSpPr>
        <p:spPr>
          <a:xfrm>
            <a:off x="8070051" y="3412717"/>
            <a:ext cx="2017149" cy="430887"/>
          </a:xfrm>
          <a:prstGeom prst="rect">
            <a:avLst/>
          </a:prstGeom>
          <a:noFill/>
        </p:spPr>
        <p:txBody>
          <a:bodyPr wrap="square" rtlCol="0">
            <a:spAutoFit/>
          </a:bodyPr>
          <a:lstStyle/>
          <a:p>
            <a:pPr>
              <a:defRPr/>
            </a:pPr>
            <a:r>
              <a:rPr lang="en-US" sz="2200" dirty="0">
                <a:solidFill>
                  <a:srgbClr val="FF0000"/>
                </a:solidFill>
              </a:rPr>
              <a:t>externalizing</a:t>
            </a:r>
          </a:p>
        </p:txBody>
      </p:sp>
      <p:sp>
        <p:nvSpPr>
          <p:cNvPr id="30" name="TextBox 29"/>
          <p:cNvSpPr txBox="1"/>
          <p:nvPr/>
        </p:nvSpPr>
        <p:spPr>
          <a:xfrm>
            <a:off x="8446964" y="4847178"/>
            <a:ext cx="2017149" cy="430887"/>
          </a:xfrm>
          <a:prstGeom prst="rect">
            <a:avLst/>
          </a:prstGeom>
          <a:noFill/>
        </p:spPr>
        <p:txBody>
          <a:bodyPr wrap="square" rtlCol="0">
            <a:spAutoFit/>
          </a:bodyPr>
          <a:lstStyle/>
          <a:p>
            <a:pPr>
              <a:defRPr/>
            </a:pPr>
            <a:r>
              <a:rPr lang="en-US" sz="2200" dirty="0">
                <a:solidFill>
                  <a:srgbClr val="0033CC"/>
                </a:solidFill>
              </a:rPr>
              <a:t>control</a:t>
            </a:r>
          </a:p>
        </p:txBody>
      </p:sp>
      <p:sp>
        <p:nvSpPr>
          <p:cNvPr id="2" name="Rectangle 1"/>
          <p:cNvSpPr/>
          <p:nvPr/>
        </p:nvSpPr>
        <p:spPr>
          <a:xfrm>
            <a:off x="731519" y="954477"/>
            <a:ext cx="10988702" cy="892552"/>
          </a:xfrm>
          <a:prstGeom prst="rect">
            <a:avLst/>
          </a:prstGeom>
        </p:spPr>
        <p:txBody>
          <a:bodyPr wrap="square">
            <a:spAutoFit/>
          </a:bodyPr>
          <a:lstStyle/>
          <a:p>
            <a:r>
              <a:rPr lang="en-US" sz="2600" dirty="0">
                <a:latin typeface="Calibri" panose="020F0502020204030204" pitchFamily="34" charset="0"/>
                <a:cs typeface="Lucida Sans" panose="020B0602040502020204" pitchFamily="34" charset="0"/>
              </a:rPr>
              <a:t>Among males who progress to conduct disorder, frontal neuromaturation </a:t>
            </a:r>
            <a:br>
              <a:rPr lang="en-US" sz="2600" dirty="0">
                <a:latin typeface="Calibri" panose="020F0502020204030204" pitchFamily="34" charset="0"/>
                <a:cs typeface="Lucida Sans" panose="020B0602040502020204" pitchFamily="34" charset="0"/>
              </a:rPr>
            </a:br>
            <a:r>
              <a:rPr lang="en-US" sz="2600" dirty="0">
                <a:latin typeface="Calibri" panose="020F0502020204030204" pitchFamily="34" charset="0"/>
                <a:cs typeface="Lucida Sans" panose="020B0602040502020204" pitchFamily="34" charset="0"/>
              </a:rPr>
              <a:t>is compromised:</a:t>
            </a:r>
            <a:endParaRPr lang="en-US" sz="2600" dirty="0"/>
          </a:p>
        </p:txBody>
      </p:sp>
      <p:sp>
        <p:nvSpPr>
          <p:cNvPr id="3" name="Slide Number Placeholder 2"/>
          <p:cNvSpPr>
            <a:spLocks noGrp="1"/>
          </p:cNvSpPr>
          <p:nvPr>
            <p:ph type="sldNum" sz="quarter" idx="12"/>
          </p:nvPr>
        </p:nvSpPr>
        <p:spPr/>
        <p:txBody>
          <a:bodyPr/>
          <a:lstStyle/>
          <a:p>
            <a:fld id="{7B3804E3-5C4D-4C86-A852-99C47DDA09F4}" type="slidenum">
              <a:rPr lang="en-US" smtClean="0">
                <a:solidFill>
                  <a:prstClr val="black">
                    <a:tint val="75000"/>
                  </a:prstClr>
                </a:solidFill>
              </a:rPr>
              <a:pPr/>
              <a:t>14</a:t>
            </a:fld>
            <a:endParaRPr lang="en-US">
              <a:solidFill>
                <a:prstClr val="black">
                  <a:tint val="75000"/>
                </a:prstClr>
              </a:solidFill>
            </a:endParaRPr>
          </a:p>
        </p:txBody>
      </p:sp>
    </p:spTree>
    <p:extLst>
      <p:ext uri="{BB962C8B-B14F-4D97-AF65-F5344CB8AC3E}">
        <p14:creationId xmlns:p14="http://schemas.microsoft.com/office/powerpoint/2010/main" val="3278827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1+#ppt_w/2"/>
                                          </p:val>
                                        </p:tav>
                                        <p:tav tm="100000">
                                          <p:val>
                                            <p:strVal val="#ppt_x"/>
                                          </p:val>
                                        </p:tav>
                                      </p:tavLst>
                                    </p:anim>
                                    <p:anim calcmode="lin" valueType="num">
                                      <p:cBhvr additive="base">
                                        <p:cTn id="16" dur="500" fill="hold"/>
                                        <p:tgtEl>
                                          <p:spTgt spid="27"/>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1+#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500" fill="hold"/>
                                        <p:tgtEl>
                                          <p:spTgt spid="30"/>
                                        </p:tgtEl>
                                        <p:attrNameLst>
                                          <p:attrName>ppt_x</p:attrName>
                                        </p:attrNameLst>
                                      </p:cBhvr>
                                      <p:tavLst>
                                        <p:tav tm="0">
                                          <p:val>
                                            <p:strVal val="1+#ppt_w/2"/>
                                          </p:val>
                                        </p:tav>
                                        <p:tav tm="100000">
                                          <p:val>
                                            <p:strVal val="#ppt_x"/>
                                          </p:val>
                                        </p:tav>
                                      </p:tavLst>
                                    </p:anim>
                                    <p:anim calcmode="lin" valueType="num">
                                      <p:cBhvr additive="base">
                                        <p:cTn id="24" dur="500" fill="hold"/>
                                        <p:tgtEl>
                                          <p:spTgt spid="3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fill="hold"/>
                                        <p:tgtEl>
                                          <p:spTgt spid="29"/>
                                        </p:tgtEl>
                                        <p:attrNameLst>
                                          <p:attrName>ppt_x</p:attrName>
                                        </p:attrNameLst>
                                      </p:cBhvr>
                                      <p:tavLst>
                                        <p:tav tm="0">
                                          <p:val>
                                            <p:strVal val="1+#ppt_w/2"/>
                                          </p:val>
                                        </p:tav>
                                        <p:tav tm="100000">
                                          <p:val>
                                            <p:strVal val="#ppt_x"/>
                                          </p:val>
                                        </p:tav>
                                      </p:tavLst>
                                    </p:anim>
                                    <p:anim calcmode="lin" valueType="num">
                                      <p:cBhvr additive="base">
                                        <p:cTn id="2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305433" y="1669256"/>
            <a:ext cx="3548129" cy="3039651"/>
          </a:xfrm>
          <a:prstGeom prst="rect">
            <a:avLst/>
          </a:prstGeom>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088530" y="1660208"/>
            <a:ext cx="3622544" cy="3025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urved Right Arrow 2"/>
          <p:cNvSpPr/>
          <p:nvPr/>
        </p:nvSpPr>
        <p:spPr>
          <a:xfrm rot="5400000">
            <a:off x="5277897" y="-161417"/>
            <a:ext cx="842504" cy="4661383"/>
          </a:xfrm>
          <a:prstGeom prst="curvedRightArrow">
            <a:avLst/>
          </a:prstGeom>
          <a:solidFill>
            <a:srgbClr val="0000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11" name="Curved Right Arrow 10"/>
          <p:cNvSpPr/>
          <p:nvPr/>
        </p:nvSpPr>
        <p:spPr>
          <a:xfrm rot="5202686" flipH="1">
            <a:off x="5345364" y="1297521"/>
            <a:ext cx="894037" cy="4804473"/>
          </a:xfrm>
          <a:prstGeom prst="curvedRightArrow">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17" name="Rectangle 16">
            <a:extLst>
              <a:ext uri="{FF2B5EF4-FFF2-40B4-BE49-F238E27FC236}">
                <a16:creationId xmlns:a16="http://schemas.microsoft.com/office/drawing/2014/main" id="{3E577A60-991C-4F71-BA66-A4620C23AE03}"/>
              </a:ext>
            </a:extLst>
          </p:cNvPr>
          <p:cNvSpPr/>
          <p:nvPr/>
        </p:nvSpPr>
        <p:spPr>
          <a:xfrm>
            <a:off x="27141" y="6619428"/>
            <a:ext cx="2765501" cy="253916"/>
          </a:xfrm>
          <a:prstGeom prst="rect">
            <a:avLst/>
          </a:prstGeom>
        </p:spPr>
        <p:txBody>
          <a:bodyPr wrap="none">
            <a:spAutoFit/>
          </a:bodyPr>
          <a:lstStyle/>
          <a:p>
            <a:r>
              <a:rPr lang="en-US" sz="1050" dirty="0">
                <a:solidFill>
                  <a:prstClr val="black"/>
                </a:solidFill>
                <a:latin typeface="Arial" panose="020B0604020202020204" pitchFamily="34" charset="0"/>
                <a:cs typeface="Arial" panose="020B0604020202020204" pitchFamily="34" charset="0"/>
              </a:rPr>
              <a:t>Shannon, Sauder, Beauchaine et al., 2009 </a:t>
            </a:r>
          </a:p>
        </p:txBody>
      </p:sp>
      <p:sp>
        <p:nvSpPr>
          <p:cNvPr id="20" name="Text Box 24">
            <a:extLst>
              <a:ext uri="{FF2B5EF4-FFF2-40B4-BE49-F238E27FC236}">
                <a16:creationId xmlns:a16="http://schemas.microsoft.com/office/drawing/2014/main" id="{27D7D8AE-37DC-4EE8-AAC3-17EBE7EE836E}"/>
              </a:ext>
            </a:extLst>
          </p:cNvPr>
          <p:cNvSpPr txBox="1">
            <a:spLocks noChangeArrowheads="1"/>
          </p:cNvSpPr>
          <p:nvPr/>
        </p:nvSpPr>
        <p:spPr bwMode="auto">
          <a:xfrm>
            <a:off x="6042405" y="4217723"/>
            <a:ext cx="1042879" cy="369332"/>
          </a:xfrm>
          <a:prstGeom prst="rect">
            <a:avLst/>
          </a:prstGeom>
          <a:noFill/>
          <a:ln w="9525">
            <a:noFill/>
            <a:miter lim="800000"/>
            <a:headEnd/>
            <a:tailEnd/>
          </a:ln>
        </p:spPr>
        <p:txBody>
          <a:bodyPr wrap="square">
            <a:spAutoFit/>
          </a:bodyPr>
          <a:lstStyle/>
          <a:p>
            <a:pPr defTabSz="685800" fontAlgn="auto">
              <a:spcBef>
                <a:spcPts val="0"/>
              </a:spcBef>
              <a:spcAft>
                <a:spcPts val="0"/>
              </a:spcAft>
              <a:defRPr/>
            </a:pPr>
            <a:r>
              <a:rPr lang="en-US" b="1" kern="0" dirty="0">
                <a:solidFill>
                  <a:srgbClr val="FF0000"/>
                </a:solidFill>
              </a:rPr>
              <a:t>-.02</a:t>
            </a:r>
          </a:p>
        </p:txBody>
      </p:sp>
      <p:sp>
        <p:nvSpPr>
          <p:cNvPr id="22" name="Curved Right Arrow 2">
            <a:extLst>
              <a:ext uri="{FF2B5EF4-FFF2-40B4-BE49-F238E27FC236}">
                <a16:creationId xmlns:a16="http://schemas.microsoft.com/office/drawing/2014/main" id="{7EEBFE27-8419-4408-998F-A0DE97880682}"/>
              </a:ext>
            </a:extLst>
          </p:cNvPr>
          <p:cNvSpPr/>
          <p:nvPr/>
        </p:nvSpPr>
        <p:spPr>
          <a:xfrm rot="5400000" flipV="1">
            <a:off x="5328112" y="164526"/>
            <a:ext cx="731534" cy="4120467"/>
          </a:xfrm>
          <a:prstGeom prst="curvedRightArrow">
            <a:avLst/>
          </a:prstGeom>
          <a:solidFill>
            <a:srgbClr val="0000FF"/>
          </a:solidFill>
          <a:ln w="127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24" name="Text Box 23">
            <a:extLst>
              <a:ext uri="{FF2B5EF4-FFF2-40B4-BE49-F238E27FC236}">
                <a16:creationId xmlns:a16="http://schemas.microsoft.com/office/drawing/2014/main" id="{0474993E-6336-4035-B2DF-A112DE9F09A3}"/>
              </a:ext>
            </a:extLst>
          </p:cNvPr>
          <p:cNvSpPr txBox="1">
            <a:spLocks noChangeArrowheads="1"/>
          </p:cNvSpPr>
          <p:nvPr/>
        </p:nvSpPr>
        <p:spPr bwMode="auto">
          <a:xfrm>
            <a:off x="5046427" y="1901972"/>
            <a:ext cx="832505" cy="369332"/>
          </a:xfrm>
          <a:prstGeom prst="rect">
            <a:avLst/>
          </a:prstGeom>
          <a:noFill/>
          <a:ln w="9525">
            <a:noFill/>
            <a:miter lim="800000"/>
            <a:headEnd/>
            <a:tailEnd/>
          </a:ln>
        </p:spPr>
        <p:txBody>
          <a:bodyPr wrap="square">
            <a:spAutoFit/>
          </a:bodyPr>
          <a:lstStyle/>
          <a:p>
            <a:pPr defTabSz="685800" fontAlgn="auto">
              <a:spcBef>
                <a:spcPts val="0"/>
              </a:spcBef>
              <a:spcAft>
                <a:spcPts val="0"/>
              </a:spcAft>
              <a:defRPr/>
            </a:pPr>
            <a:r>
              <a:rPr lang="en-US" b="1" kern="0" dirty="0">
                <a:solidFill>
                  <a:srgbClr val="0000FF"/>
                </a:solidFill>
              </a:rPr>
              <a:t>-.38**</a:t>
            </a:r>
          </a:p>
        </p:txBody>
      </p:sp>
      <p:sp>
        <p:nvSpPr>
          <p:cNvPr id="25" name="Text Box 24">
            <a:extLst>
              <a:ext uri="{FF2B5EF4-FFF2-40B4-BE49-F238E27FC236}">
                <a16:creationId xmlns:a16="http://schemas.microsoft.com/office/drawing/2014/main" id="{6BBDA592-B276-43E9-BC0D-D396562ED45E}"/>
              </a:ext>
            </a:extLst>
          </p:cNvPr>
          <p:cNvSpPr txBox="1">
            <a:spLocks noChangeArrowheads="1"/>
          </p:cNvSpPr>
          <p:nvPr/>
        </p:nvSpPr>
        <p:spPr bwMode="auto">
          <a:xfrm>
            <a:off x="6378654" y="1400990"/>
            <a:ext cx="671979" cy="369332"/>
          </a:xfrm>
          <a:prstGeom prst="rect">
            <a:avLst/>
          </a:prstGeom>
          <a:noFill/>
          <a:ln w="9525">
            <a:noFill/>
            <a:miter lim="800000"/>
            <a:headEnd/>
            <a:tailEnd/>
          </a:ln>
        </p:spPr>
        <p:txBody>
          <a:bodyPr wrap="none">
            <a:spAutoFit/>
          </a:bodyPr>
          <a:lstStyle/>
          <a:p>
            <a:r>
              <a:rPr lang="en-US" b="1" dirty="0">
                <a:solidFill>
                  <a:srgbClr val="0000FF"/>
                </a:solidFill>
              </a:rPr>
              <a:t>-.12*</a:t>
            </a:r>
          </a:p>
        </p:txBody>
      </p:sp>
      <p:sp>
        <p:nvSpPr>
          <p:cNvPr id="26" name="Curved Right Arrow 10">
            <a:extLst>
              <a:ext uri="{FF2B5EF4-FFF2-40B4-BE49-F238E27FC236}">
                <a16:creationId xmlns:a16="http://schemas.microsoft.com/office/drawing/2014/main" id="{BA5C5A0F-E78A-46CF-A356-40EB4616D160}"/>
              </a:ext>
            </a:extLst>
          </p:cNvPr>
          <p:cNvSpPr/>
          <p:nvPr/>
        </p:nvSpPr>
        <p:spPr>
          <a:xfrm rot="16200000">
            <a:off x="5430191" y="1405857"/>
            <a:ext cx="710260" cy="4303349"/>
          </a:xfrm>
          <a:prstGeom prst="curvedRightArrow">
            <a:avLst>
              <a:gd name="adj1" fmla="val 25000"/>
              <a:gd name="adj2" fmla="val 50000"/>
              <a:gd name="adj3" fmla="val 34878"/>
            </a:avLst>
          </a:prstGeom>
          <a:solidFill>
            <a:srgbClr val="FF0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28" name="Text Box 23">
            <a:extLst>
              <a:ext uri="{FF2B5EF4-FFF2-40B4-BE49-F238E27FC236}">
                <a16:creationId xmlns:a16="http://schemas.microsoft.com/office/drawing/2014/main" id="{B1C0AC61-0652-4A4C-830B-60A6958D39E4}"/>
              </a:ext>
            </a:extLst>
          </p:cNvPr>
          <p:cNvSpPr txBox="1">
            <a:spLocks noChangeArrowheads="1"/>
          </p:cNvSpPr>
          <p:nvPr/>
        </p:nvSpPr>
        <p:spPr bwMode="auto">
          <a:xfrm>
            <a:off x="5710802" y="3507462"/>
            <a:ext cx="671979" cy="369332"/>
          </a:xfrm>
          <a:prstGeom prst="rect">
            <a:avLst/>
          </a:prstGeom>
          <a:noFill/>
          <a:ln w="9525">
            <a:noFill/>
            <a:miter lim="800000"/>
            <a:headEnd/>
            <a:tailEnd/>
          </a:ln>
        </p:spPr>
        <p:txBody>
          <a:bodyPr wrap="none">
            <a:spAutoFit/>
          </a:bodyPr>
          <a:lstStyle/>
          <a:p>
            <a:pPr defTabSz="685800" fontAlgn="auto">
              <a:spcBef>
                <a:spcPts val="0"/>
              </a:spcBef>
              <a:spcAft>
                <a:spcPts val="0"/>
              </a:spcAft>
              <a:defRPr/>
            </a:pPr>
            <a:r>
              <a:rPr lang="en-US" b="1" kern="0" dirty="0">
                <a:solidFill>
                  <a:srgbClr val="FF0000"/>
                </a:solidFill>
              </a:rPr>
              <a:t>-.17*</a:t>
            </a:r>
          </a:p>
        </p:txBody>
      </p:sp>
      <p:sp>
        <p:nvSpPr>
          <p:cNvPr id="29" name="Text Box 7">
            <a:extLst>
              <a:ext uri="{FF2B5EF4-FFF2-40B4-BE49-F238E27FC236}">
                <a16:creationId xmlns:a16="http://schemas.microsoft.com/office/drawing/2014/main" id="{1BEA70EB-E9BD-4779-A5DD-2D8D7FD3EDFD}"/>
              </a:ext>
            </a:extLst>
          </p:cNvPr>
          <p:cNvSpPr txBox="1">
            <a:spLocks noChangeArrowheads="1"/>
          </p:cNvSpPr>
          <p:nvPr/>
        </p:nvSpPr>
        <p:spPr bwMode="auto">
          <a:xfrm>
            <a:off x="4926346" y="964407"/>
            <a:ext cx="1452308" cy="738664"/>
          </a:xfrm>
          <a:prstGeom prst="rect">
            <a:avLst/>
          </a:prstGeom>
          <a:noFill/>
          <a:ln w="9525">
            <a:noFill/>
            <a:miter lim="800000"/>
            <a:headEnd/>
            <a:tailEnd/>
          </a:ln>
        </p:spPr>
        <p:txBody>
          <a:bodyPr wrap="square">
            <a:spAutoFit/>
          </a:bodyPr>
          <a:lstStyle/>
          <a:p>
            <a:pPr>
              <a:spcBef>
                <a:spcPct val="50000"/>
              </a:spcBef>
            </a:pPr>
            <a:r>
              <a:rPr lang="en-US" sz="2100" dirty="0">
                <a:solidFill>
                  <a:srgbClr val="FF0000"/>
                </a:solidFill>
                <a:latin typeface="Calibri" pitchFamily="34" charset="0"/>
              </a:rPr>
              <a:t>        </a:t>
            </a:r>
            <a:r>
              <a:rPr lang="en-US" sz="2100" dirty="0">
                <a:solidFill>
                  <a:srgbClr val="0000FF"/>
                </a:solidFill>
                <a:latin typeface="Arial" panose="020B0604020202020204" pitchFamily="34" charset="0"/>
                <a:cs typeface="Arial" panose="020B0604020202020204" pitchFamily="34" charset="0"/>
              </a:rPr>
              <a:t>control</a:t>
            </a:r>
            <a:r>
              <a:rPr lang="en-US" sz="2100" dirty="0">
                <a:solidFill>
                  <a:prstClr val="black"/>
                </a:solidFill>
                <a:latin typeface="Calibri" pitchFamily="34" charset="0"/>
              </a:rPr>
              <a:t>     </a:t>
            </a:r>
            <a:r>
              <a:rPr lang="en-US" sz="2100" dirty="0">
                <a:solidFill>
                  <a:srgbClr val="FF0000"/>
                </a:solidFill>
                <a:latin typeface="Calibri" pitchFamily="34" charset="0"/>
              </a:rPr>
              <a:t>                   </a:t>
            </a:r>
          </a:p>
        </p:txBody>
      </p:sp>
      <p:sp>
        <p:nvSpPr>
          <p:cNvPr id="30" name="Text Box 10">
            <a:extLst>
              <a:ext uri="{FF2B5EF4-FFF2-40B4-BE49-F238E27FC236}">
                <a16:creationId xmlns:a16="http://schemas.microsoft.com/office/drawing/2014/main" id="{DA0F8CD1-480F-4A4A-A5B0-F9E6C9C25C17}"/>
              </a:ext>
            </a:extLst>
          </p:cNvPr>
          <p:cNvSpPr txBox="1">
            <a:spLocks noChangeArrowheads="1"/>
          </p:cNvSpPr>
          <p:nvPr/>
        </p:nvSpPr>
        <p:spPr bwMode="auto">
          <a:xfrm>
            <a:off x="4931292" y="4357104"/>
            <a:ext cx="1840712" cy="692497"/>
          </a:xfrm>
          <a:prstGeom prst="rect">
            <a:avLst/>
          </a:prstGeom>
          <a:noFill/>
          <a:ln w="9525">
            <a:noFill/>
            <a:miter lim="800000"/>
            <a:headEnd/>
            <a:tailEnd/>
          </a:ln>
        </p:spPr>
        <p:txBody>
          <a:bodyPr wrap="square">
            <a:spAutoFit/>
          </a:bodyPr>
          <a:lstStyle/>
          <a:p>
            <a:pPr defTabSz="685800" fontAlgn="auto">
              <a:spcBef>
                <a:spcPct val="50000"/>
              </a:spcBef>
              <a:spcAft>
                <a:spcPts val="0"/>
              </a:spcAft>
              <a:defRPr/>
            </a:pPr>
            <a:r>
              <a:rPr lang="en-US" kern="0" dirty="0">
                <a:solidFill>
                  <a:srgbClr val="00FF00"/>
                </a:solidFill>
              </a:rPr>
              <a:t>                                              </a:t>
            </a:r>
            <a:r>
              <a:rPr lang="en-US" sz="2100" kern="0" dirty="0">
                <a:solidFill>
                  <a:srgbClr val="FF0000"/>
                </a:solidFill>
                <a:latin typeface="Arial" panose="020B0604020202020204" pitchFamily="34" charset="0"/>
                <a:cs typeface="Arial" panose="020B0604020202020204" pitchFamily="34" charset="0"/>
              </a:rPr>
              <a:t>ADHD/CD</a:t>
            </a:r>
          </a:p>
        </p:txBody>
      </p:sp>
      <p:sp>
        <p:nvSpPr>
          <p:cNvPr id="16" name="Title 6"/>
          <p:cNvSpPr txBox="1">
            <a:spLocks/>
          </p:cNvSpPr>
          <p:nvPr/>
        </p:nvSpPr>
        <p:spPr>
          <a:xfrm>
            <a:off x="0" y="12063"/>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rPr>
              <a:t>Subcortical-Cortical Connectivity</a:t>
            </a:r>
          </a:p>
        </p:txBody>
      </p:sp>
      <p:sp>
        <p:nvSpPr>
          <p:cNvPr id="5" name="Slide Number Placeholder 4"/>
          <p:cNvSpPr>
            <a:spLocks noGrp="1"/>
          </p:cNvSpPr>
          <p:nvPr>
            <p:ph type="sldNum" sz="quarter" idx="12"/>
          </p:nvPr>
        </p:nvSpPr>
        <p:spPr/>
        <p:txBody>
          <a:bodyPr/>
          <a:lstStyle/>
          <a:p>
            <a:fld id="{7B3804E3-5C4D-4C86-A852-99C47DDA09F4}" type="slidenum">
              <a:rPr lang="en-US" smtClean="0">
                <a:solidFill>
                  <a:prstClr val="black">
                    <a:tint val="75000"/>
                  </a:prstClr>
                </a:solidFill>
              </a:rPr>
              <a:pPr/>
              <a:t>15</a:t>
            </a:fld>
            <a:endParaRPr lang="en-US">
              <a:solidFill>
                <a:prstClr val="black">
                  <a:tint val="75000"/>
                </a:prstClr>
              </a:solidFill>
            </a:endParaRPr>
          </a:p>
        </p:txBody>
      </p:sp>
    </p:spTree>
    <p:extLst>
      <p:ext uri="{BB962C8B-B14F-4D97-AF65-F5344CB8AC3E}">
        <p14:creationId xmlns:p14="http://schemas.microsoft.com/office/powerpoint/2010/main" val="146059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2" fill="hold" grpId="1"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1+#ppt_w/2"/>
                                          </p:val>
                                        </p:tav>
                                        <p:tav tm="100000">
                                          <p:val>
                                            <p:strVal val="#ppt_x"/>
                                          </p:val>
                                        </p:tav>
                                      </p:tavLst>
                                    </p:anim>
                                    <p:anim calcmode="lin" valueType="num">
                                      <p:cBhvr additive="base">
                                        <p:cTn id="16"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1+#ppt_w/2"/>
                                          </p:val>
                                        </p:tav>
                                        <p:tav tm="100000">
                                          <p:val>
                                            <p:strVal val="#ppt_x"/>
                                          </p:val>
                                        </p:tav>
                                      </p:tavLst>
                                    </p:anim>
                                    <p:anim calcmode="lin" valueType="num">
                                      <p:cBhvr additive="base">
                                        <p:cTn id="22" dur="500" fill="hold"/>
                                        <p:tgtEl>
                                          <p:spTgt spid="26"/>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additive="base">
                                        <p:cTn id="25" dur="500" fill="hold"/>
                                        <p:tgtEl>
                                          <p:spTgt spid="28"/>
                                        </p:tgtEl>
                                        <p:attrNameLst>
                                          <p:attrName>ppt_x</p:attrName>
                                        </p:attrNameLst>
                                      </p:cBhvr>
                                      <p:tavLst>
                                        <p:tav tm="0">
                                          <p:val>
                                            <p:strVal val="1+#ppt_w/2"/>
                                          </p:val>
                                        </p:tav>
                                        <p:tav tm="100000">
                                          <p:val>
                                            <p:strVal val="#ppt_x"/>
                                          </p:val>
                                        </p:tav>
                                      </p:tavLst>
                                    </p:anim>
                                    <p:anim calcmode="lin" valueType="num">
                                      <p:cBhvr additive="base">
                                        <p:cTn id="26" dur="500" fill="hold"/>
                                        <p:tgtEl>
                                          <p:spTgt spid="2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 calcmode="lin" valueType="num">
                                      <p:cBhvr additive="base">
                                        <p:cTn id="29" dur="500" fill="hold"/>
                                        <p:tgtEl>
                                          <p:spTgt spid="30"/>
                                        </p:tgtEl>
                                        <p:attrNameLst>
                                          <p:attrName>ppt_x</p:attrName>
                                        </p:attrNameLst>
                                      </p:cBhvr>
                                      <p:tavLst>
                                        <p:tav tm="0">
                                          <p:val>
                                            <p:strVal val="1+#ppt_w/2"/>
                                          </p:val>
                                        </p:tav>
                                        <p:tav tm="100000">
                                          <p:val>
                                            <p:strVal val="#ppt_x"/>
                                          </p:val>
                                        </p:tav>
                                      </p:tavLst>
                                    </p:anim>
                                    <p:anim calcmode="lin" valueType="num">
                                      <p:cBhvr additive="base">
                                        <p:cTn id="30"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xit" presetSubtype="8" fill="hold" grpId="1" nodeType="clickEffect">
                                  <p:stCondLst>
                                    <p:cond delay="0"/>
                                  </p:stCondLst>
                                  <p:childTnLst>
                                    <p:anim calcmode="lin" valueType="num">
                                      <p:cBhvr additive="base">
                                        <p:cTn id="34" dur="500"/>
                                        <p:tgtEl>
                                          <p:spTgt spid="22"/>
                                        </p:tgtEl>
                                        <p:attrNameLst>
                                          <p:attrName>ppt_x</p:attrName>
                                        </p:attrNameLst>
                                      </p:cBhvr>
                                      <p:tavLst>
                                        <p:tav tm="0">
                                          <p:val>
                                            <p:strVal val="ppt_x"/>
                                          </p:val>
                                        </p:tav>
                                        <p:tav tm="100000">
                                          <p:val>
                                            <p:strVal val="0-ppt_w/2"/>
                                          </p:val>
                                        </p:tav>
                                      </p:tavLst>
                                    </p:anim>
                                    <p:anim calcmode="lin" valueType="num">
                                      <p:cBhvr additive="base">
                                        <p:cTn id="35" dur="500"/>
                                        <p:tgtEl>
                                          <p:spTgt spid="22"/>
                                        </p:tgtEl>
                                        <p:attrNameLst>
                                          <p:attrName>ppt_y</p:attrName>
                                        </p:attrNameLst>
                                      </p:cBhvr>
                                      <p:tavLst>
                                        <p:tav tm="0">
                                          <p:val>
                                            <p:strVal val="ppt_y"/>
                                          </p:val>
                                        </p:tav>
                                        <p:tav tm="100000">
                                          <p:val>
                                            <p:strVal val="ppt_y"/>
                                          </p:val>
                                        </p:tav>
                                      </p:tavLst>
                                    </p:anim>
                                    <p:set>
                                      <p:cBhvr>
                                        <p:cTn id="36" dur="1" fill="hold">
                                          <p:stCondLst>
                                            <p:cond delay="499"/>
                                          </p:stCondLst>
                                        </p:cTn>
                                        <p:tgtEl>
                                          <p:spTgt spid="22"/>
                                        </p:tgtEl>
                                        <p:attrNameLst>
                                          <p:attrName>style.visibility</p:attrName>
                                        </p:attrNameLst>
                                      </p:cBhvr>
                                      <p:to>
                                        <p:strVal val="hidden"/>
                                      </p:to>
                                    </p:set>
                                  </p:childTnLst>
                                </p:cTn>
                              </p:par>
                              <p:par>
                                <p:cTn id="37" presetID="2" presetClass="exit" presetSubtype="8" fill="hold" grpId="1" nodeType="withEffect">
                                  <p:stCondLst>
                                    <p:cond delay="0"/>
                                  </p:stCondLst>
                                  <p:childTnLst>
                                    <p:anim calcmode="lin" valueType="num">
                                      <p:cBhvr additive="base">
                                        <p:cTn id="38" dur="500"/>
                                        <p:tgtEl>
                                          <p:spTgt spid="26"/>
                                        </p:tgtEl>
                                        <p:attrNameLst>
                                          <p:attrName>ppt_x</p:attrName>
                                        </p:attrNameLst>
                                      </p:cBhvr>
                                      <p:tavLst>
                                        <p:tav tm="0">
                                          <p:val>
                                            <p:strVal val="ppt_x"/>
                                          </p:val>
                                        </p:tav>
                                        <p:tav tm="100000">
                                          <p:val>
                                            <p:strVal val="0-ppt_w/2"/>
                                          </p:val>
                                        </p:tav>
                                      </p:tavLst>
                                    </p:anim>
                                    <p:anim calcmode="lin" valueType="num">
                                      <p:cBhvr additive="base">
                                        <p:cTn id="39" dur="500"/>
                                        <p:tgtEl>
                                          <p:spTgt spid="26"/>
                                        </p:tgtEl>
                                        <p:attrNameLst>
                                          <p:attrName>ppt_y</p:attrName>
                                        </p:attrNameLst>
                                      </p:cBhvr>
                                      <p:tavLst>
                                        <p:tav tm="0">
                                          <p:val>
                                            <p:strVal val="ppt_y"/>
                                          </p:val>
                                        </p:tav>
                                        <p:tav tm="100000">
                                          <p:val>
                                            <p:strVal val="ppt_y"/>
                                          </p:val>
                                        </p:tav>
                                      </p:tavLst>
                                    </p:anim>
                                    <p:set>
                                      <p:cBhvr>
                                        <p:cTn id="40" dur="1" fill="hold">
                                          <p:stCondLst>
                                            <p:cond delay="499"/>
                                          </p:stCondLst>
                                        </p:cTn>
                                        <p:tgtEl>
                                          <p:spTgt spid="26"/>
                                        </p:tgtEl>
                                        <p:attrNameLst>
                                          <p:attrName>style.visibility</p:attrName>
                                        </p:attrNameLst>
                                      </p:cBhvr>
                                      <p:to>
                                        <p:strVal val="hidden"/>
                                      </p:to>
                                    </p:set>
                                  </p:childTnLst>
                                </p:cTn>
                              </p:par>
                              <p:par>
                                <p:cTn id="41" presetID="2" presetClass="exit" presetSubtype="8" fill="hold" grpId="1" nodeType="withEffect">
                                  <p:stCondLst>
                                    <p:cond delay="0"/>
                                  </p:stCondLst>
                                  <p:childTnLst>
                                    <p:anim calcmode="lin" valueType="num">
                                      <p:cBhvr additive="base">
                                        <p:cTn id="42" dur="500"/>
                                        <p:tgtEl>
                                          <p:spTgt spid="28"/>
                                        </p:tgtEl>
                                        <p:attrNameLst>
                                          <p:attrName>ppt_x</p:attrName>
                                        </p:attrNameLst>
                                      </p:cBhvr>
                                      <p:tavLst>
                                        <p:tav tm="0">
                                          <p:val>
                                            <p:strVal val="ppt_x"/>
                                          </p:val>
                                        </p:tav>
                                        <p:tav tm="100000">
                                          <p:val>
                                            <p:strVal val="0-ppt_w/2"/>
                                          </p:val>
                                        </p:tav>
                                      </p:tavLst>
                                    </p:anim>
                                    <p:anim calcmode="lin" valueType="num">
                                      <p:cBhvr additive="base">
                                        <p:cTn id="43" dur="500"/>
                                        <p:tgtEl>
                                          <p:spTgt spid="28"/>
                                        </p:tgtEl>
                                        <p:attrNameLst>
                                          <p:attrName>ppt_y</p:attrName>
                                        </p:attrNameLst>
                                      </p:cBhvr>
                                      <p:tavLst>
                                        <p:tav tm="0">
                                          <p:val>
                                            <p:strVal val="ppt_y"/>
                                          </p:val>
                                        </p:tav>
                                        <p:tav tm="100000">
                                          <p:val>
                                            <p:strVal val="ppt_y"/>
                                          </p:val>
                                        </p:tav>
                                      </p:tavLst>
                                    </p:anim>
                                    <p:set>
                                      <p:cBhvr>
                                        <p:cTn id="44" dur="1" fill="hold">
                                          <p:stCondLst>
                                            <p:cond delay="499"/>
                                          </p:stCondLst>
                                        </p:cTn>
                                        <p:tgtEl>
                                          <p:spTgt spid="28"/>
                                        </p:tgtEl>
                                        <p:attrNameLst>
                                          <p:attrName>style.visibility</p:attrName>
                                        </p:attrNameLst>
                                      </p:cBhvr>
                                      <p:to>
                                        <p:strVal val="hidden"/>
                                      </p:to>
                                    </p:set>
                                  </p:childTnLst>
                                </p:cTn>
                              </p:par>
                              <p:par>
                                <p:cTn id="45" presetID="2" presetClass="exit" presetSubtype="8" fill="hold" grpId="0" nodeType="withEffect">
                                  <p:stCondLst>
                                    <p:cond delay="0"/>
                                  </p:stCondLst>
                                  <p:childTnLst>
                                    <p:anim calcmode="lin" valueType="num">
                                      <p:cBhvr additive="base">
                                        <p:cTn id="46" dur="500"/>
                                        <p:tgtEl>
                                          <p:spTgt spid="24"/>
                                        </p:tgtEl>
                                        <p:attrNameLst>
                                          <p:attrName>ppt_x</p:attrName>
                                        </p:attrNameLst>
                                      </p:cBhvr>
                                      <p:tavLst>
                                        <p:tav tm="0">
                                          <p:val>
                                            <p:strVal val="ppt_x"/>
                                          </p:val>
                                        </p:tav>
                                        <p:tav tm="100000">
                                          <p:val>
                                            <p:strVal val="0-ppt_w/2"/>
                                          </p:val>
                                        </p:tav>
                                      </p:tavLst>
                                    </p:anim>
                                    <p:anim calcmode="lin" valueType="num">
                                      <p:cBhvr additive="base">
                                        <p:cTn id="47" dur="500"/>
                                        <p:tgtEl>
                                          <p:spTgt spid="24"/>
                                        </p:tgtEl>
                                        <p:attrNameLst>
                                          <p:attrName>ppt_y</p:attrName>
                                        </p:attrNameLst>
                                      </p:cBhvr>
                                      <p:tavLst>
                                        <p:tav tm="0">
                                          <p:val>
                                            <p:strVal val="ppt_y"/>
                                          </p:val>
                                        </p:tav>
                                        <p:tav tm="100000">
                                          <p:val>
                                            <p:strVal val="ppt_y"/>
                                          </p:val>
                                        </p:tav>
                                      </p:tavLst>
                                    </p:anim>
                                    <p:set>
                                      <p:cBhvr>
                                        <p:cTn id="48" dur="1" fill="hold">
                                          <p:stCondLst>
                                            <p:cond delay="499"/>
                                          </p:stCondLst>
                                        </p:cTn>
                                        <p:tgtEl>
                                          <p:spTgt spid="24"/>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 presetClass="entr" presetSubtype="1" fill="hold" grpId="0" nodeType="click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additive="base">
                                        <p:cTn id="53" dur="500" fill="hold"/>
                                        <p:tgtEl>
                                          <p:spTgt spid="3"/>
                                        </p:tgtEl>
                                        <p:attrNameLst>
                                          <p:attrName>ppt_x</p:attrName>
                                        </p:attrNameLst>
                                      </p:cBhvr>
                                      <p:tavLst>
                                        <p:tav tm="0">
                                          <p:val>
                                            <p:strVal val="#ppt_x"/>
                                          </p:val>
                                        </p:tav>
                                        <p:tav tm="100000">
                                          <p:val>
                                            <p:strVal val="#ppt_x"/>
                                          </p:val>
                                        </p:tav>
                                      </p:tavLst>
                                    </p:anim>
                                    <p:anim calcmode="lin" valueType="num">
                                      <p:cBhvr additive="base">
                                        <p:cTn id="54" dur="500" fill="hold"/>
                                        <p:tgtEl>
                                          <p:spTgt spid="3"/>
                                        </p:tgtEl>
                                        <p:attrNameLst>
                                          <p:attrName>ppt_y</p:attrName>
                                        </p:attrNameLst>
                                      </p:cBhvr>
                                      <p:tavLst>
                                        <p:tav tm="0">
                                          <p:val>
                                            <p:strVal val="0-#ppt_h/2"/>
                                          </p:val>
                                        </p:tav>
                                        <p:tav tm="100000">
                                          <p:val>
                                            <p:strVal val="#ppt_y"/>
                                          </p:val>
                                        </p:tav>
                                      </p:tavLst>
                                    </p:anim>
                                  </p:childTnLst>
                                </p:cTn>
                              </p:par>
                              <p:par>
                                <p:cTn id="55" presetID="2" presetClass="entr" presetSubtype="1"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additive="base">
                                        <p:cTn id="57" dur="500" fill="hold"/>
                                        <p:tgtEl>
                                          <p:spTgt spid="25"/>
                                        </p:tgtEl>
                                        <p:attrNameLst>
                                          <p:attrName>ppt_x</p:attrName>
                                        </p:attrNameLst>
                                      </p:cBhvr>
                                      <p:tavLst>
                                        <p:tav tm="0">
                                          <p:val>
                                            <p:strVal val="#ppt_x"/>
                                          </p:val>
                                        </p:tav>
                                        <p:tav tm="100000">
                                          <p:val>
                                            <p:strVal val="#ppt_x"/>
                                          </p:val>
                                        </p:tav>
                                      </p:tavLst>
                                    </p:anim>
                                    <p:anim calcmode="lin" valueType="num">
                                      <p:cBhvr additive="base">
                                        <p:cTn id="58" dur="500" fill="hold"/>
                                        <p:tgtEl>
                                          <p:spTgt spid="25"/>
                                        </p:tgtEl>
                                        <p:attrNameLst>
                                          <p:attrName>ppt_y</p:attrName>
                                        </p:attrNameLst>
                                      </p:cBhvr>
                                      <p:tavLst>
                                        <p:tav tm="0">
                                          <p:val>
                                            <p:strVal val="0-#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additive="base">
                                        <p:cTn id="67" dur="500" fill="hold"/>
                                        <p:tgtEl>
                                          <p:spTgt spid="11"/>
                                        </p:tgtEl>
                                        <p:attrNameLst>
                                          <p:attrName>ppt_x</p:attrName>
                                        </p:attrNameLst>
                                      </p:cBhvr>
                                      <p:tavLst>
                                        <p:tav tm="0">
                                          <p:val>
                                            <p:strVal val="#ppt_x"/>
                                          </p:val>
                                        </p:tav>
                                        <p:tav tm="100000">
                                          <p:val>
                                            <p:strVal val="#ppt_x"/>
                                          </p:val>
                                        </p:tav>
                                      </p:tavLst>
                                    </p:anim>
                                    <p:anim calcmode="lin" valueType="num">
                                      <p:cBhvr additive="base">
                                        <p:cTn id="6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20" grpId="0"/>
      <p:bldP spid="22" grpId="0" animBg="1"/>
      <p:bldP spid="22" grpId="1" animBg="1"/>
      <p:bldP spid="24" grpId="0"/>
      <p:bldP spid="24" grpId="1"/>
      <p:bldP spid="25" grpId="0"/>
      <p:bldP spid="26" grpId="0" animBg="1"/>
      <p:bldP spid="26" grpId="1" animBg="1"/>
      <p:bldP spid="28" grpId="0"/>
      <p:bldP spid="28" grpId="1"/>
      <p:bldP spid="29" grpId="0"/>
      <p:bldP spid="3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318" y="708391"/>
            <a:ext cx="12440626" cy="5471272"/>
          </a:xfrm>
        </p:spPr>
        <p:txBody>
          <a:bodyPr>
            <a:normAutofit/>
          </a:bodyPr>
          <a:lstStyle/>
          <a:p>
            <a:pPr marL="0" lvl="2" indent="0">
              <a:buNone/>
            </a:pPr>
            <a:endParaRPr lang="en-US" sz="900" dirty="0">
              <a:solidFill>
                <a:srgbClr val="C00000"/>
              </a:solidFill>
            </a:endParaRPr>
          </a:p>
          <a:p>
            <a:pPr marL="0" lvl="2" indent="0">
              <a:spcAft>
                <a:spcPts val="700"/>
              </a:spcAft>
              <a:buNone/>
            </a:pPr>
            <a:r>
              <a:rPr lang="en-US" sz="2800" dirty="0"/>
              <a:t>Environmental adversities affect PFC neuromaturation strongly </a:t>
            </a:r>
            <a:r>
              <a:rPr lang="en-US" sz="1300" dirty="0"/>
              <a:t>(e.g., </a:t>
            </a:r>
            <a:r>
              <a:rPr lang="en-US" sz="1300" dirty="0" err="1"/>
              <a:t>Luby</a:t>
            </a:r>
            <a:r>
              <a:rPr lang="en-US" sz="1300" dirty="0"/>
              <a:t>, 2015)</a:t>
            </a:r>
            <a:r>
              <a:rPr lang="en-US" sz="1800" dirty="0"/>
              <a:t>: </a:t>
            </a:r>
            <a:endParaRPr lang="en-US" sz="2400" i="1" dirty="0"/>
          </a:p>
          <a:p>
            <a:pPr marL="800100" lvl="4" indent="-342900">
              <a:spcAft>
                <a:spcPts val="700"/>
              </a:spcAft>
              <a:buFont typeface="Arial" panose="020B0604020202020204" pitchFamily="34" charset="0"/>
              <a:buChar char="•"/>
            </a:pPr>
            <a:r>
              <a:rPr lang="en-US" sz="2400" i="1" dirty="0"/>
              <a:t>poverty</a:t>
            </a:r>
            <a:r>
              <a:rPr lang="en-US" sz="2400" dirty="0"/>
              <a:t>—children who live below FPL show a 7-10% reduction in frontal volumes </a:t>
            </a:r>
            <a:br>
              <a:rPr lang="en-US" sz="2400" dirty="0"/>
            </a:br>
            <a:r>
              <a:rPr lang="en-US" sz="2400" dirty="0"/>
              <a:t>compared with controls </a:t>
            </a:r>
            <a:r>
              <a:rPr lang="en-US" sz="1300" dirty="0"/>
              <a:t>(Hair, NIH Study of Normal Brain Development, 2015; Hanson et al., 2010)</a:t>
            </a:r>
            <a:br>
              <a:rPr lang="en-US" sz="1300" dirty="0"/>
            </a:br>
            <a:endParaRPr lang="en-US" sz="1300" dirty="0"/>
          </a:p>
          <a:p>
            <a:pPr marL="800100" lvl="4" indent="-342900">
              <a:spcAft>
                <a:spcPts val="700"/>
              </a:spcAft>
              <a:buFont typeface="Arial" panose="020B0604020202020204" pitchFamily="34" charset="0"/>
              <a:buChar char="•"/>
            </a:pPr>
            <a:r>
              <a:rPr lang="en-US" sz="2400" i="1" dirty="0"/>
              <a:t>child abuse/neglect</a:t>
            </a:r>
            <a:r>
              <a:rPr lang="en-US" sz="2400" dirty="0"/>
              <a:t>—which is common in externalizing samples—is associated </a:t>
            </a:r>
            <a:br>
              <a:rPr lang="en-US" sz="2400" dirty="0"/>
            </a:br>
            <a:r>
              <a:rPr lang="en-US" sz="2400" dirty="0"/>
              <a:t>with dose-response reductions in OFC volumes </a:t>
            </a:r>
            <a:r>
              <a:rPr lang="en-US" sz="1400" dirty="0"/>
              <a:t>(Hanson et al., 2013)</a:t>
            </a:r>
            <a:br>
              <a:rPr lang="en-US" sz="1400" dirty="0"/>
            </a:br>
            <a:endParaRPr lang="en-US" sz="1400" dirty="0"/>
          </a:p>
          <a:p>
            <a:pPr marL="800100" lvl="4" indent="-342900">
              <a:spcAft>
                <a:spcPts val="700"/>
              </a:spcAft>
              <a:buFont typeface="Arial" panose="020B0604020202020204" pitchFamily="34" charset="0"/>
              <a:buChar char="•"/>
            </a:pPr>
            <a:r>
              <a:rPr lang="en-US" sz="2400" i="1" dirty="0"/>
              <a:t>institutionalization</a:t>
            </a:r>
            <a:r>
              <a:rPr lang="en-US" sz="2400" dirty="0"/>
              <a:t>—children reared in Romanian orphanages exhibit smaller </a:t>
            </a:r>
            <a:br>
              <a:rPr lang="en-US" sz="2400" dirty="0"/>
            </a:br>
            <a:r>
              <a:rPr lang="en-US" sz="2400" dirty="0"/>
              <a:t>cortical volumes than controls </a:t>
            </a:r>
            <a:r>
              <a:rPr lang="en-US" sz="1400" dirty="0"/>
              <a:t>(Sheridan et al., 2012)</a:t>
            </a:r>
            <a:endParaRPr lang="en-US" sz="2400" dirty="0"/>
          </a:p>
          <a:p>
            <a:pPr marL="457200" lvl="4" indent="0">
              <a:buNone/>
            </a:pPr>
            <a:br>
              <a:rPr lang="en-US" sz="1300" dirty="0"/>
            </a:br>
            <a:endParaRPr lang="en-US" sz="1300" dirty="0"/>
          </a:p>
        </p:txBody>
      </p:sp>
      <p:sp>
        <p:nvSpPr>
          <p:cNvPr id="8" name="Title 6"/>
          <p:cNvSpPr txBox="1">
            <a:spLocks/>
          </p:cNvSpPr>
          <p:nvPr/>
        </p:nvSpPr>
        <p:spPr>
          <a:xfrm>
            <a:off x="1295400" y="5965"/>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a:rPr>
              <a:t>Adversity and PFC Neuromaturation</a:t>
            </a:r>
          </a:p>
        </p:txBody>
      </p:sp>
      <p:sp>
        <p:nvSpPr>
          <p:cNvPr id="4" name="Slide Number Placeholder 3"/>
          <p:cNvSpPr>
            <a:spLocks noGrp="1"/>
          </p:cNvSpPr>
          <p:nvPr>
            <p:ph type="sldNum" sz="quarter" idx="12"/>
          </p:nvPr>
        </p:nvSpPr>
        <p:spPr/>
        <p:txBody>
          <a:bodyPr/>
          <a:lstStyle/>
          <a:p>
            <a:fld id="{7B3804E3-5C4D-4C86-A852-99C47DDA09F4}" type="slidenum">
              <a:rPr lang="en-US" smtClean="0"/>
              <a:t>16</a:t>
            </a:fld>
            <a:endParaRPr lang="en-US"/>
          </a:p>
        </p:txBody>
      </p:sp>
      <p:sp>
        <p:nvSpPr>
          <p:cNvPr id="2" name="Rectangle 1"/>
          <p:cNvSpPr/>
          <p:nvPr/>
        </p:nvSpPr>
        <p:spPr>
          <a:xfrm>
            <a:off x="-368596" y="793255"/>
            <a:ext cx="12769703" cy="635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1338" y="847340"/>
            <a:ext cx="9313971" cy="5973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73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1+#ppt_w/2"/>
                                          </p:val>
                                        </p:tav>
                                        <p:tav tm="100000">
                                          <p:val>
                                            <p:strVal val="#ppt_x"/>
                                          </p:val>
                                        </p:tav>
                                      </p:tavLst>
                                    </p:anim>
                                    <p:anim calcmode="lin" valueType="num">
                                      <p:cBhvr additive="base">
                                        <p:cTn id="2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8" fill="hold" nodeType="click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0-ppt_w/2"/>
                                          </p:val>
                                        </p:tav>
                                      </p:tavLst>
                                    </p:anim>
                                    <p:anim calcmode="lin" valueType="num">
                                      <p:cBhvr additive="base">
                                        <p:cTn id="29" dur="500"/>
                                        <p:tgtEl>
                                          <p:spTgt spid="5"/>
                                        </p:tgtEl>
                                        <p:attrNameLst>
                                          <p:attrName>ppt_y</p:attrName>
                                        </p:attrNameLst>
                                      </p:cBhvr>
                                      <p:tavLst>
                                        <p:tav tm="0">
                                          <p:val>
                                            <p:strVal val="ppt_y"/>
                                          </p:val>
                                        </p:tav>
                                        <p:tav tm="100000">
                                          <p:val>
                                            <p:strVal val="ppt_y"/>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8" fill="hold" grpId="1" nodeType="with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0-ppt_w/2"/>
                                          </p:val>
                                        </p:tav>
                                      </p:tavLst>
                                    </p:anim>
                                    <p:anim calcmode="lin" valueType="num">
                                      <p:cBhvr additive="base">
                                        <p:cTn id="33" dur="500"/>
                                        <p:tgtEl>
                                          <p:spTgt spid="2"/>
                                        </p:tgtEl>
                                        <p:attrNameLst>
                                          <p:attrName>ppt_y</p:attrName>
                                        </p:attrNameLst>
                                      </p:cBhvr>
                                      <p:tavLst>
                                        <p:tav tm="0">
                                          <p:val>
                                            <p:strVal val="ppt_y"/>
                                          </p:val>
                                        </p:tav>
                                        <p:tav tm="100000">
                                          <p:val>
                                            <p:strVal val="ppt_y"/>
                                          </p:val>
                                        </p:tav>
                                      </p:tavLst>
                                    </p:anim>
                                    <p:set>
                                      <p:cBhvr>
                                        <p:cTn id="34" dur="1" fill="hold">
                                          <p:stCondLst>
                                            <p:cond delay="499"/>
                                          </p:stCondLst>
                                        </p:cTn>
                                        <p:tgtEl>
                                          <p:spTgt spid="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additive="base">
                                        <p:cTn id="39"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anim calcmode="lin" valueType="num">
                                      <p:cBhvr additive="base">
                                        <p:cTn id="45"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A15C155B-76A4-40FF-BD47-00EE7E4C4B63}"/>
              </a:ext>
            </a:extLst>
          </p:cNvPr>
          <p:cNvPicPr>
            <a:picLocks noChangeAspect="1"/>
          </p:cNvPicPr>
          <p:nvPr/>
        </p:nvPicPr>
        <p:blipFill>
          <a:blip r:embed="rId3"/>
          <a:stretch>
            <a:fillRect/>
          </a:stretch>
        </p:blipFill>
        <p:spPr>
          <a:xfrm>
            <a:off x="2060337" y="2963746"/>
            <a:ext cx="1800795" cy="2345773"/>
          </a:xfrm>
          <a:prstGeom prst="rect">
            <a:avLst/>
          </a:prstGeom>
        </p:spPr>
      </p:pic>
      <p:pic>
        <p:nvPicPr>
          <p:cNvPr id="23" name="Picture 22">
            <a:extLst>
              <a:ext uri="{FF2B5EF4-FFF2-40B4-BE49-F238E27FC236}">
                <a16:creationId xmlns:a16="http://schemas.microsoft.com/office/drawing/2014/main" id="{2D2BC9AC-9C67-4F64-9735-46EA5FBC909B}"/>
              </a:ext>
            </a:extLst>
          </p:cNvPr>
          <p:cNvPicPr>
            <a:picLocks noChangeAspect="1"/>
          </p:cNvPicPr>
          <p:nvPr/>
        </p:nvPicPr>
        <p:blipFill>
          <a:blip r:embed="rId4"/>
          <a:stretch>
            <a:fillRect/>
          </a:stretch>
        </p:blipFill>
        <p:spPr>
          <a:xfrm>
            <a:off x="3913706" y="2972499"/>
            <a:ext cx="1333312" cy="2339284"/>
          </a:xfrm>
          <a:prstGeom prst="rect">
            <a:avLst/>
          </a:prstGeom>
        </p:spPr>
      </p:pic>
      <p:pic>
        <p:nvPicPr>
          <p:cNvPr id="24" name="Picture 23">
            <a:extLst>
              <a:ext uri="{FF2B5EF4-FFF2-40B4-BE49-F238E27FC236}">
                <a16:creationId xmlns:a16="http://schemas.microsoft.com/office/drawing/2014/main" id="{5B974D08-CC2E-4971-A820-A2D7B74AA364}"/>
              </a:ext>
            </a:extLst>
          </p:cNvPr>
          <p:cNvPicPr>
            <a:picLocks noChangeAspect="1"/>
          </p:cNvPicPr>
          <p:nvPr/>
        </p:nvPicPr>
        <p:blipFill>
          <a:blip r:embed="rId5"/>
          <a:stretch>
            <a:fillRect/>
          </a:stretch>
        </p:blipFill>
        <p:spPr>
          <a:xfrm>
            <a:off x="5276337" y="2997307"/>
            <a:ext cx="1333312" cy="2330259"/>
          </a:xfrm>
          <a:prstGeom prst="rect">
            <a:avLst/>
          </a:prstGeom>
        </p:spPr>
      </p:pic>
      <p:pic>
        <p:nvPicPr>
          <p:cNvPr id="27" name="Picture 26">
            <a:extLst>
              <a:ext uri="{FF2B5EF4-FFF2-40B4-BE49-F238E27FC236}">
                <a16:creationId xmlns:a16="http://schemas.microsoft.com/office/drawing/2014/main" id="{5CFC458F-BA93-43A9-AFCB-327C4C128462}"/>
              </a:ext>
            </a:extLst>
          </p:cNvPr>
          <p:cNvPicPr>
            <a:picLocks noChangeAspect="1"/>
          </p:cNvPicPr>
          <p:nvPr/>
        </p:nvPicPr>
        <p:blipFill>
          <a:blip r:embed="rId6"/>
          <a:stretch>
            <a:fillRect/>
          </a:stretch>
        </p:blipFill>
        <p:spPr>
          <a:xfrm>
            <a:off x="8128221" y="2979724"/>
            <a:ext cx="1907182" cy="2386007"/>
          </a:xfrm>
          <a:prstGeom prst="rect">
            <a:avLst/>
          </a:prstGeom>
        </p:spPr>
      </p:pic>
      <p:pic>
        <p:nvPicPr>
          <p:cNvPr id="29" name="Picture 28">
            <a:extLst>
              <a:ext uri="{FF2B5EF4-FFF2-40B4-BE49-F238E27FC236}">
                <a16:creationId xmlns:a16="http://schemas.microsoft.com/office/drawing/2014/main" id="{1A2FE91A-5B02-4A41-95BF-EDF01A5E3301}"/>
              </a:ext>
            </a:extLst>
          </p:cNvPr>
          <p:cNvPicPr>
            <a:picLocks noChangeAspect="1"/>
          </p:cNvPicPr>
          <p:nvPr/>
        </p:nvPicPr>
        <p:blipFill>
          <a:blip r:embed="rId7"/>
          <a:stretch>
            <a:fillRect/>
          </a:stretch>
        </p:blipFill>
        <p:spPr>
          <a:xfrm>
            <a:off x="6749491" y="3829450"/>
            <a:ext cx="1293019" cy="614363"/>
          </a:xfrm>
          <a:prstGeom prst="rect">
            <a:avLst/>
          </a:prstGeom>
        </p:spPr>
      </p:pic>
      <p:sp>
        <p:nvSpPr>
          <p:cNvPr id="30" name="Left Brace 29">
            <a:extLst>
              <a:ext uri="{FF2B5EF4-FFF2-40B4-BE49-F238E27FC236}">
                <a16:creationId xmlns:a16="http://schemas.microsoft.com/office/drawing/2014/main" id="{690DEDD4-6978-42B3-9171-544E0B21B958}"/>
              </a:ext>
            </a:extLst>
          </p:cNvPr>
          <p:cNvSpPr/>
          <p:nvPr/>
        </p:nvSpPr>
        <p:spPr>
          <a:xfrm rot="16200000">
            <a:off x="4454344" y="3348912"/>
            <a:ext cx="230831" cy="4025637"/>
          </a:xfrm>
          <a:prstGeom prst="leftBrace">
            <a:avLst>
              <a:gd name="adj1" fmla="val 8333"/>
              <a:gd name="adj2" fmla="val 50896"/>
            </a:avLst>
          </a:prstGeom>
          <a:ln w="25400">
            <a:solidFill>
              <a:schemeClr val="bg2">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685800"/>
            <a:endParaRPr lang="en-US" sz="1350">
              <a:solidFill>
                <a:srgbClr val="FFFFFF"/>
              </a:solidFill>
              <a:latin typeface="Arial"/>
            </a:endParaRPr>
          </a:p>
        </p:txBody>
      </p:sp>
      <p:sp>
        <p:nvSpPr>
          <p:cNvPr id="31" name="TextBox 30">
            <a:extLst>
              <a:ext uri="{FF2B5EF4-FFF2-40B4-BE49-F238E27FC236}">
                <a16:creationId xmlns:a16="http://schemas.microsoft.com/office/drawing/2014/main" id="{11DE1B16-4921-412F-912C-37EF7D08C704}"/>
              </a:ext>
            </a:extLst>
          </p:cNvPr>
          <p:cNvSpPr txBox="1"/>
          <p:nvPr/>
        </p:nvSpPr>
        <p:spPr>
          <a:xfrm>
            <a:off x="3618224" y="5468122"/>
            <a:ext cx="2686050" cy="369332"/>
          </a:xfrm>
          <a:prstGeom prst="rect">
            <a:avLst/>
          </a:prstGeom>
          <a:noFill/>
        </p:spPr>
        <p:txBody>
          <a:bodyPr wrap="square" rtlCol="0">
            <a:spAutoFit/>
          </a:bodyPr>
          <a:lstStyle/>
          <a:p>
            <a:pPr defTabSz="685800"/>
            <a:r>
              <a:rPr lang="en-US" dirty="0">
                <a:solidFill>
                  <a:srgbClr val="000000">
                    <a:lumMod val="50000"/>
                    <a:lumOff val="50000"/>
                  </a:srgbClr>
                </a:solidFill>
              </a:rPr>
              <a:t>gray matter change</a:t>
            </a:r>
          </a:p>
        </p:txBody>
      </p:sp>
      <p:sp>
        <p:nvSpPr>
          <p:cNvPr id="20" name="Text Box 5">
            <a:extLst>
              <a:ext uri="{FF2B5EF4-FFF2-40B4-BE49-F238E27FC236}">
                <a16:creationId xmlns:a16="http://schemas.microsoft.com/office/drawing/2014/main" id="{88E6D34F-E358-4EC8-B54F-167F68821D5F}"/>
              </a:ext>
            </a:extLst>
          </p:cNvPr>
          <p:cNvSpPr txBox="1">
            <a:spLocks noChangeArrowheads="1"/>
          </p:cNvSpPr>
          <p:nvPr/>
        </p:nvSpPr>
        <p:spPr bwMode="auto">
          <a:xfrm>
            <a:off x="6097" y="6600180"/>
            <a:ext cx="4354109" cy="253916"/>
          </a:xfrm>
          <a:prstGeom prst="rect">
            <a:avLst/>
          </a:prstGeom>
          <a:noFill/>
          <a:ln w="9525">
            <a:noFill/>
            <a:miter lim="800000"/>
            <a:headEnd/>
            <a:tailEnd/>
          </a:ln>
        </p:spPr>
        <p:txBody>
          <a:bodyPr wrap="square">
            <a:spAutoFit/>
          </a:bodyPr>
          <a:lstStyle/>
          <a:p>
            <a:pPr defTabSz="685800">
              <a:spcBef>
                <a:spcPct val="50000"/>
              </a:spcBef>
            </a:pPr>
            <a:r>
              <a:rPr lang="en-US" sz="1050" dirty="0">
                <a:solidFill>
                  <a:srgbClr val="000000"/>
                </a:solidFill>
                <a:latin typeface="Helvetica" panose="020B0604020202020204" pitchFamily="34" charset="0"/>
              </a:rPr>
              <a:t>Blair et al., 2018; Nguyen-Louie et al., 2018; Pfefferbaum et al., 2018 </a:t>
            </a:r>
            <a:endParaRPr lang="en-US" sz="1050" dirty="0">
              <a:solidFill>
                <a:prstClr val="black"/>
              </a:solidFill>
              <a:latin typeface="Arial" panose="020B0604020202020204" pitchFamily="34" charset="0"/>
              <a:cs typeface="Arial" panose="020B0604020202020204" pitchFamily="34" charset="0"/>
            </a:endParaRPr>
          </a:p>
        </p:txBody>
      </p:sp>
      <p:sp>
        <p:nvSpPr>
          <p:cNvPr id="2" name="Rectangle 1"/>
          <p:cNvSpPr/>
          <p:nvPr/>
        </p:nvSpPr>
        <p:spPr>
          <a:xfrm>
            <a:off x="457200" y="964954"/>
            <a:ext cx="11228832" cy="4331955"/>
          </a:xfrm>
          <a:prstGeom prst="rect">
            <a:avLst/>
          </a:prstGeom>
        </p:spPr>
        <p:txBody>
          <a:bodyPr wrap="square">
            <a:spAutoFit/>
          </a:bodyPr>
          <a:lstStyle/>
          <a:p>
            <a:pPr marL="394335" indent="-240030" defTabSz="685800">
              <a:buFont typeface="Arial" panose="020B0604020202020204" pitchFamily="34" charset="0"/>
              <a:buChar char="•"/>
              <a:defRPr/>
            </a:pPr>
            <a:r>
              <a:rPr lang="en-US" sz="2400" spc="-20" dirty="0">
                <a:solidFill>
                  <a:srgbClr val="000000"/>
                </a:solidFill>
                <a:latin typeface="Calibri" panose="020F0502020204030204" pitchFamily="34" charset="0"/>
                <a:cs typeface="Lucida Sans" panose="020B0602040502020204" pitchFamily="34" charset="0"/>
              </a:rPr>
              <a:t>Blunted striatal responses to reward are associated with vulnerability to marijuana, cocaine, methamphetamine abuse and addiction three years later</a:t>
            </a:r>
            <a:br>
              <a:rPr lang="en-US" sz="900" dirty="0">
                <a:solidFill>
                  <a:srgbClr val="000000"/>
                </a:solidFill>
                <a:latin typeface="Calibri" panose="020F0502020204030204" pitchFamily="34" charset="0"/>
                <a:cs typeface="Lucida Sans" panose="020B0602040502020204" pitchFamily="34" charset="0"/>
              </a:rPr>
            </a:br>
            <a:endParaRPr lang="en-US" sz="900" dirty="0">
              <a:solidFill>
                <a:srgbClr val="000000"/>
              </a:solidFill>
              <a:latin typeface="Calibri" panose="020F0502020204030204" pitchFamily="34" charset="0"/>
              <a:cs typeface="Lucida Sans" panose="020B0602040502020204" pitchFamily="34" charset="0"/>
            </a:endParaRPr>
          </a:p>
          <a:p>
            <a:pPr marL="394335" indent="-240030" defTabSz="685800">
              <a:buFont typeface="Arial" panose="020B0604020202020204" pitchFamily="34" charset="0"/>
              <a:buChar char="•"/>
              <a:defRPr/>
            </a:pPr>
            <a:r>
              <a:rPr lang="en-US" sz="2400" dirty="0">
                <a:solidFill>
                  <a:schemeClr val="bg2"/>
                </a:solidFill>
                <a:latin typeface="Calibri" panose="020F0502020204030204" pitchFamily="34" charset="0"/>
                <a:cs typeface="Lucida Sans" panose="020B0602040502020204" pitchFamily="34" charset="0"/>
              </a:rPr>
              <a:t>Heavy drinking in adolescence is associated with </a:t>
            </a:r>
            <a:r>
              <a:rPr lang="en-US" sz="2400" i="1" dirty="0">
                <a:solidFill>
                  <a:schemeClr val="bg2"/>
                </a:solidFill>
                <a:latin typeface="Calibri" panose="020F0502020204030204" pitchFamily="34" charset="0"/>
                <a:cs typeface="Lucida Sans" panose="020B0602040502020204" pitchFamily="34" charset="0"/>
              </a:rPr>
              <a:t>faster gray matter loss</a:t>
            </a:r>
            <a:r>
              <a:rPr lang="en-US" sz="2400" dirty="0">
                <a:solidFill>
                  <a:schemeClr val="bg2"/>
                </a:solidFill>
                <a:latin typeface="Calibri" panose="020F0502020204030204" pitchFamily="34" charset="0"/>
                <a:cs typeface="Lucida Sans" panose="020B0602040502020204" pitchFamily="34" charset="0"/>
              </a:rPr>
              <a:t> and </a:t>
            </a:r>
            <a:r>
              <a:rPr lang="en-US" sz="2400" i="1" dirty="0">
                <a:solidFill>
                  <a:schemeClr val="bg2"/>
                </a:solidFill>
                <a:latin typeface="Calibri" panose="020F0502020204030204" pitchFamily="34" charset="0"/>
                <a:cs typeface="Lucida Sans" panose="020B0602040502020204" pitchFamily="34" charset="0"/>
              </a:rPr>
              <a:t>slower white matter growth</a:t>
            </a:r>
            <a:r>
              <a:rPr lang="en-US" sz="2400" dirty="0">
                <a:solidFill>
                  <a:schemeClr val="bg2"/>
                </a:solidFill>
                <a:latin typeface="Calibri" panose="020F0502020204030204" pitchFamily="34" charset="0"/>
                <a:cs typeface="Lucida Sans" panose="020B0602040502020204" pitchFamily="34" charset="0"/>
              </a:rPr>
              <a:t> in the cortex over two years:</a:t>
            </a:r>
            <a:br>
              <a:rPr lang="en-US" sz="900" dirty="0">
                <a:solidFill>
                  <a:schemeClr val="bg2"/>
                </a:solidFill>
                <a:latin typeface="Calibri" panose="020F0502020204030204" pitchFamily="34" charset="0"/>
                <a:cs typeface="Lucida Sans" panose="020B0602040502020204" pitchFamily="34" charset="0"/>
              </a:rPr>
            </a:br>
            <a:endParaRPr lang="en-US" sz="900" dirty="0">
              <a:solidFill>
                <a:schemeClr val="bg2"/>
              </a:solidFill>
              <a:latin typeface="Calibri" panose="020F0502020204030204" pitchFamily="34" charset="0"/>
              <a:cs typeface="Lucida Sans" panose="020B0602040502020204" pitchFamily="34" charset="0"/>
            </a:endParaRPr>
          </a:p>
          <a:p>
            <a:pPr marL="394335" indent="-240030" defTabSz="685800">
              <a:buFont typeface="Arial" panose="020B0604020202020204" pitchFamily="34" charset="0"/>
              <a:buChar char="•"/>
              <a:defRPr/>
            </a:pPr>
            <a:r>
              <a:rPr lang="en-US" sz="2400" dirty="0">
                <a:solidFill>
                  <a:srgbClr val="000000"/>
                </a:solidFill>
                <a:latin typeface="Calibri" panose="020F0502020204030204" pitchFamily="34" charset="0"/>
                <a:cs typeface="Lucida Sans" panose="020B0602040502020204" pitchFamily="34" charset="0"/>
              </a:rPr>
              <a:t>Poorer subcortical-cortical connectivity is also observed</a:t>
            </a:r>
          </a:p>
          <a:p>
            <a:pPr marL="394335" indent="-240030" defTabSz="685800">
              <a:buFont typeface="Arial" panose="020B0604020202020204" pitchFamily="34" charset="0"/>
              <a:buChar char="•"/>
              <a:defRPr/>
            </a:pPr>
            <a:endParaRPr lang="en-US" sz="1050" dirty="0">
              <a:solidFill>
                <a:srgbClr val="000000"/>
              </a:solidFill>
              <a:latin typeface="Calibri" panose="020F0502020204030204" pitchFamily="34" charset="0"/>
              <a:cs typeface="Lucida Sans" panose="020B0602040502020204" pitchFamily="34" charset="0"/>
            </a:endParaRPr>
          </a:p>
          <a:p>
            <a:pPr marL="154305" defTabSz="685800">
              <a:defRPr/>
            </a:pPr>
            <a:r>
              <a:rPr lang="en-US" sz="2400" dirty="0">
                <a:solidFill>
                  <a:schemeClr val="bg2"/>
                </a:solidFill>
                <a:latin typeface="Calibri" panose="020F0502020204030204" pitchFamily="34" charset="0"/>
                <a:cs typeface="Lucida Sans" panose="020B0602040502020204" pitchFamily="34" charset="0"/>
              </a:rPr>
              <a:t>Bottom line:</a:t>
            </a:r>
            <a:br>
              <a:rPr lang="en-US" sz="1000" dirty="0">
                <a:solidFill>
                  <a:schemeClr val="bg2"/>
                </a:solidFill>
                <a:latin typeface="Calibri" panose="020F0502020204030204" pitchFamily="34" charset="0"/>
                <a:cs typeface="Lucida Sans" panose="020B0602040502020204" pitchFamily="34" charset="0"/>
              </a:rPr>
            </a:br>
            <a:endParaRPr lang="en-US" sz="1000" dirty="0">
              <a:solidFill>
                <a:schemeClr val="bg2"/>
              </a:solidFill>
              <a:latin typeface="Calibri" panose="020F0502020204030204" pitchFamily="34" charset="0"/>
              <a:cs typeface="Lucida Sans" panose="020B0602040502020204" pitchFamily="34" charset="0"/>
            </a:endParaRPr>
          </a:p>
          <a:p>
            <a:pPr marL="154305" defTabSz="685800">
              <a:defRPr/>
            </a:pPr>
            <a:r>
              <a:rPr lang="en-US" sz="2400" dirty="0">
                <a:solidFill>
                  <a:srgbClr val="0000FF"/>
                </a:solidFill>
                <a:latin typeface="Calibri" panose="020F0502020204030204" pitchFamily="34" charset="0"/>
                <a:cs typeface="Lucida Sans" panose="020B0602040502020204" pitchFamily="34" charset="0"/>
              </a:rPr>
              <a:t>By the time many impulsive children reach adolescence, their existing subcortical vulnerabilities are amplified by environmental adversities and risk exposures, which alter neurodevelopment of cortical brain regions critical to self- and emotion regulation   </a:t>
            </a:r>
            <a:br>
              <a:rPr lang="en-US" sz="2100" dirty="0">
                <a:solidFill>
                  <a:srgbClr val="0000FF"/>
                </a:solidFill>
                <a:latin typeface="Calibri" panose="020F0502020204030204" pitchFamily="34" charset="0"/>
                <a:cs typeface="Lucida Sans" panose="020B0602040502020204" pitchFamily="34" charset="0"/>
              </a:rPr>
            </a:br>
            <a:endParaRPr lang="en-US" sz="2100" dirty="0">
              <a:solidFill>
                <a:srgbClr val="0000FF"/>
              </a:solidFill>
              <a:latin typeface="Calibri" panose="020F0502020204030204" pitchFamily="34" charset="0"/>
              <a:cs typeface="Lucida Sans" panose="020B0602040502020204" pitchFamily="34" charset="0"/>
            </a:endParaRPr>
          </a:p>
        </p:txBody>
      </p:sp>
      <p:sp>
        <p:nvSpPr>
          <p:cNvPr id="13" name="Title 6"/>
          <p:cNvSpPr txBox="1">
            <a:spLocks/>
          </p:cNvSpPr>
          <p:nvPr/>
        </p:nvSpPr>
        <p:spPr>
          <a:xfrm>
            <a:off x="0" y="12063"/>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spc="-20" dirty="0">
                <a:solidFill>
                  <a:srgbClr val="C00000"/>
                </a:solidFill>
                <a:latin typeface="Calibri" panose="020F0502020204030204" pitchFamily="34" charset="0"/>
                <a:cs typeface="Calibri" panose="020F0502020204030204" pitchFamily="34" charset="0"/>
              </a:rPr>
              <a:t>Neural Predictors &amp; Sequelae of Substance Use</a:t>
            </a:r>
          </a:p>
        </p:txBody>
      </p:sp>
    </p:spTree>
    <p:extLst>
      <p:ext uri="{BB962C8B-B14F-4D97-AF65-F5344CB8AC3E}">
        <p14:creationId xmlns:p14="http://schemas.microsoft.com/office/powerpoint/2010/main" val="4199968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3" presetClass="emph" presetSubtype="2" fill="hold" nodeType="withEffect">
                                  <p:stCondLst>
                                    <p:cond delay="0"/>
                                  </p:stCondLst>
                                  <p:childTnLst>
                                    <p:animClr clrSpc="rgb" dir="cw">
                                      <p:cBhvr override="childStyle">
                                        <p:cTn id="16" dur="500" fill="hold"/>
                                        <p:tgtEl>
                                          <p:spTgt spid="2">
                                            <p:txEl>
                                              <p:pRg st="0" end="0"/>
                                            </p:txEl>
                                          </p:spTgt>
                                        </p:tgtEl>
                                        <p:attrNameLst>
                                          <p:attrName>style.color</p:attrName>
                                        </p:attrNameLst>
                                      </p:cBhvr>
                                      <p:to>
                                        <a:srgbClr val="B2B2B2"/>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ppt_x"/>
                                          </p:val>
                                        </p:tav>
                                        <p:tav tm="100000">
                                          <p:val>
                                            <p:strVal val="#ppt_x"/>
                                          </p:val>
                                        </p:tav>
                                      </p:tavLst>
                                    </p:anim>
                                    <p:anim calcmode="lin" valueType="num">
                                      <p:cBhvr additive="base">
                                        <p:cTn id="30" dur="500" fill="hold"/>
                                        <p:tgtEl>
                                          <p:spTgt spid="24"/>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ppt_x"/>
                                          </p:val>
                                        </p:tav>
                                        <p:tav tm="100000">
                                          <p:val>
                                            <p:strVal val="#ppt_x"/>
                                          </p:val>
                                        </p:tav>
                                      </p:tavLst>
                                    </p:anim>
                                    <p:anim calcmode="lin" valueType="num">
                                      <p:cBhvr additive="base">
                                        <p:cTn id="38" dur="500" fill="hold"/>
                                        <p:tgtEl>
                                          <p:spTgt spid="3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fill="hold"/>
                                        <p:tgtEl>
                                          <p:spTgt spid="30"/>
                                        </p:tgtEl>
                                        <p:attrNameLst>
                                          <p:attrName>ppt_x</p:attrName>
                                        </p:attrNameLst>
                                      </p:cBhvr>
                                      <p:tavLst>
                                        <p:tav tm="0">
                                          <p:val>
                                            <p:strVal val="#ppt_x"/>
                                          </p:val>
                                        </p:tav>
                                        <p:tav tm="100000">
                                          <p:val>
                                            <p:strVal val="#ppt_x"/>
                                          </p:val>
                                        </p:tav>
                                      </p:tavLst>
                                    </p:anim>
                                    <p:anim calcmode="lin" valueType="num">
                                      <p:cBhvr additive="base">
                                        <p:cTn id="4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1+#ppt_w/2"/>
                                          </p:val>
                                        </p:tav>
                                        <p:tav tm="100000">
                                          <p:val>
                                            <p:strVal val="#ppt_x"/>
                                          </p:val>
                                        </p:tav>
                                      </p:tavLst>
                                    </p:anim>
                                    <p:anim calcmode="lin" valueType="num">
                                      <p:cBhvr additive="base">
                                        <p:cTn id="48" dur="500" fill="hold"/>
                                        <p:tgtEl>
                                          <p:spTgt spid="27"/>
                                        </p:tgtEl>
                                        <p:attrNameLst>
                                          <p:attrName>ppt_y</p:attrName>
                                        </p:attrNameLst>
                                      </p:cBhvr>
                                      <p:tavLst>
                                        <p:tav tm="0">
                                          <p:val>
                                            <p:strVal val="#ppt_y"/>
                                          </p:val>
                                        </p:tav>
                                        <p:tav tm="100000">
                                          <p:val>
                                            <p:strVal val="#ppt_y"/>
                                          </p:val>
                                        </p:tav>
                                      </p:tavLst>
                                    </p:anim>
                                  </p:childTnLst>
                                </p:cTn>
                              </p:par>
                              <p:par>
                                <p:cTn id="49" presetID="3" presetClass="emph" presetSubtype="2" fill="hold" nodeType="withEffect">
                                  <p:stCondLst>
                                    <p:cond delay="0"/>
                                  </p:stCondLst>
                                  <p:childTnLst>
                                    <p:animClr clrSpc="rgb" dir="cw">
                                      <p:cBhvr override="childStyle">
                                        <p:cTn id="50" dur="500" fill="hold"/>
                                        <p:tgtEl>
                                          <p:spTgt spid="2">
                                            <p:txEl>
                                              <p:pRg st="1" end="1"/>
                                            </p:txEl>
                                          </p:spTgt>
                                        </p:tgtEl>
                                        <p:attrNameLst>
                                          <p:attrName>style.color</p:attrName>
                                        </p:attrNameLst>
                                      </p:cBhvr>
                                      <p:to>
                                        <a:srgbClr val="B2B2B2"/>
                                      </p:to>
                                    </p:animClr>
                                  </p:childTnLst>
                                </p:cTn>
                              </p:par>
                            </p:childTnLst>
                          </p:cTn>
                        </p:par>
                      </p:childTnLst>
                    </p:cTn>
                  </p:par>
                  <p:par>
                    <p:cTn id="51" fill="hold">
                      <p:stCondLst>
                        <p:cond delay="indefinite"/>
                      </p:stCondLst>
                      <p:childTnLst>
                        <p:par>
                          <p:cTn id="52" fill="hold">
                            <p:stCondLst>
                              <p:cond delay="0"/>
                            </p:stCondLst>
                            <p:childTnLst>
                              <p:par>
                                <p:cTn id="53" presetID="2" presetClass="exit" presetSubtype="4" fill="hold" nodeType="clickEffect">
                                  <p:stCondLst>
                                    <p:cond delay="0"/>
                                  </p:stCondLst>
                                  <p:childTnLst>
                                    <p:anim calcmode="lin" valueType="num">
                                      <p:cBhvr additive="base">
                                        <p:cTn id="54" dur="500"/>
                                        <p:tgtEl>
                                          <p:spTgt spid="21"/>
                                        </p:tgtEl>
                                        <p:attrNameLst>
                                          <p:attrName>ppt_x</p:attrName>
                                        </p:attrNameLst>
                                      </p:cBhvr>
                                      <p:tavLst>
                                        <p:tav tm="0">
                                          <p:val>
                                            <p:strVal val="ppt_x"/>
                                          </p:val>
                                        </p:tav>
                                        <p:tav tm="100000">
                                          <p:val>
                                            <p:strVal val="ppt_x"/>
                                          </p:val>
                                        </p:tav>
                                      </p:tavLst>
                                    </p:anim>
                                    <p:anim calcmode="lin" valueType="num">
                                      <p:cBhvr additive="base">
                                        <p:cTn id="55" dur="500"/>
                                        <p:tgtEl>
                                          <p:spTgt spid="21"/>
                                        </p:tgtEl>
                                        <p:attrNameLst>
                                          <p:attrName>ppt_y</p:attrName>
                                        </p:attrNameLst>
                                      </p:cBhvr>
                                      <p:tavLst>
                                        <p:tav tm="0">
                                          <p:val>
                                            <p:strVal val="ppt_y"/>
                                          </p:val>
                                        </p:tav>
                                        <p:tav tm="100000">
                                          <p:val>
                                            <p:strVal val="1+ppt_h/2"/>
                                          </p:val>
                                        </p:tav>
                                      </p:tavLst>
                                    </p:anim>
                                    <p:set>
                                      <p:cBhvr>
                                        <p:cTn id="56" dur="1" fill="hold">
                                          <p:stCondLst>
                                            <p:cond delay="499"/>
                                          </p:stCondLst>
                                        </p:cTn>
                                        <p:tgtEl>
                                          <p:spTgt spid="21"/>
                                        </p:tgtEl>
                                        <p:attrNameLst>
                                          <p:attrName>style.visibility</p:attrName>
                                        </p:attrNameLst>
                                      </p:cBhvr>
                                      <p:to>
                                        <p:strVal val="hidden"/>
                                      </p:to>
                                    </p:set>
                                  </p:childTnLst>
                                </p:cTn>
                              </p:par>
                              <p:par>
                                <p:cTn id="57" presetID="2" presetClass="exit" presetSubtype="4" fill="hold" nodeType="withEffect">
                                  <p:stCondLst>
                                    <p:cond delay="0"/>
                                  </p:stCondLst>
                                  <p:childTnLst>
                                    <p:anim calcmode="lin" valueType="num">
                                      <p:cBhvr additive="base">
                                        <p:cTn id="58" dur="500"/>
                                        <p:tgtEl>
                                          <p:spTgt spid="23"/>
                                        </p:tgtEl>
                                        <p:attrNameLst>
                                          <p:attrName>ppt_x</p:attrName>
                                        </p:attrNameLst>
                                      </p:cBhvr>
                                      <p:tavLst>
                                        <p:tav tm="0">
                                          <p:val>
                                            <p:strVal val="ppt_x"/>
                                          </p:val>
                                        </p:tav>
                                        <p:tav tm="100000">
                                          <p:val>
                                            <p:strVal val="ppt_x"/>
                                          </p:val>
                                        </p:tav>
                                      </p:tavLst>
                                    </p:anim>
                                    <p:anim calcmode="lin" valueType="num">
                                      <p:cBhvr additive="base">
                                        <p:cTn id="59" dur="500"/>
                                        <p:tgtEl>
                                          <p:spTgt spid="23"/>
                                        </p:tgtEl>
                                        <p:attrNameLst>
                                          <p:attrName>ppt_y</p:attrName>
                                        </p:attrNameLst>
                                      </p:cBhvr>
                                      <p:tavLst>
                                        <p:tav tm="0">
                                          <p:val>
                                            <p:strVal val="ppt_y"/>
                                          </p:val>
                                        </p:tav>
                                        <p:tav tm="100000">
                                          <p:val>
                                            <p:strVal val="1+ppt_h/2"/>
                                          </p:val>
                                        </p:tav>
                                      </p:tavLst>
                                    </p:anim>
                                    <p:set>
                                      <p:cBhvr>
                                        <p:cTn id="60" dur="1" fill="hold">
                                          <p:stCondLst>
                                            <p:cond delay="499"/>
                                          </p:stCondLst>
                                        </p:cTn>
                                        <p:tgtEl>
                                          <p:spTgt spid="23"/>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24"/>
                                        </p:tgtEl>
                                        <p:attrNameLst>
                                          <p:attrName>ppt_x</p:attrName>
                                        </p:attrNameLst>
                                      </p:cBhvr>
                                      <p:tavLst>
                                        <p:tav tm="0">
                                          <p:val>
                                            <p:strVal val="ppt_x"/>
                                          </p:val>
                                        </p:tav>
                                        <p:tav tm="100000">
                                          <p:val>
                                            <p:strVal val="ppt_x"/>
                                          </p:val>
                                        </p:tav>
                                      </p:tavLst>
                                    </p:anim>
                                    <p:anim calcmode="lin" valueType="num">
                                      <p:cBhvr additive="base">
                                        <p:cTn id="63" dur="500"/>
                                        <p:tgtEl>
                                          <p:spTgt spid="24"/>
                                        </p:tgtEl>
                                        <p:attrNameLst>
                                          <p:attrName>ppt_y</p:attrName>
                                        </p:attrNameLst>
                                      </p:cBhvr>
                                      <p:tavLst>
                                        <p:tav tm="0">
                                          <p:val>
                                            <p:strVal val="ppt_y"/>
                                          </p:val>
                                        </p:tav>
                                        <p:tav tm="100000">
                                          <p:val>
                                            <p:strVal val="1+ppt_h/2"/>
                                          </p:val>
                                        </p:tav>
                                      </p:tavLst>
                                    </p:anim>
                                    <p:set>
                                      <p:cBhvr>
                                        <p:cTn id="64" dur="1" fill="hold">
                                          <p:stCondLst>
                                            <p:cond delay="499"/>
                                          </p:stCondLst>
                                        </p:cTn>
                                        <p:tgtEl>
                                          <p:spTgt spid="24"/>
                                        </p:tgtEl>
                                        <p:attrNameLst>
                                          <p:attrName>style.visibility</p:attrName>
                                        </p:attrNameLst>
                                      </p:cBhvr>
                                      <p:to>
                                        <p:strVal val="hidden"/>
                                      </p:to>
                                    </p:set>
                                  </p:childTnLst>
                                </p:cTn>
                              </p:par>
                              <p:par>
                                <p:cTn id="65" presetID="2" presetClass="exit" presetSubtype="4" fill="hold" nodeType="withEffect">
                                  <p:stCondLst>
                                    <p:cond delay="0"/>
                                  </p:stCondLst>
                                  <p:childTnLst>
                                    <p:anim calcmode="lin" valueType="num">
                                      <p:cBhvr additive="base">
                                        <p:cTn id="66" dur="500"/>
                                        <p:tgtEl>
                                          <p:spTgt spid="29"/>
                                        </p:tgtEl>
                                        <p:attrNameLst>
                                          <p:attrName>ppt_x</p:attrName>
                                        </p:attrNameLst>
                                      </p:cBhvr>
                                      <p:tavLst>
                                        <p:tav tm="0">
                                          <p:val>
                                            <p:strVal val="ppt_x"/>
                                          </p:val>
                                        </p:tav>
                                        <p:tav tm="100000">
                                          <p:val>
                                            <p:strVal val="ppt_x"/>
                                          </p:val>
                                        </p:tav>
                                      </p:tavLst>
                                    </p:anim>
                                    <p:anim calcmode="lin" valueType="num">
                                      <p:cBhvr additive="base">
                                        <p:cTn id="67" dur="500"/>
                                        <p:tgtEl>
                                          <p:spTgt spid="29"/>
                                        </p:tgtEl>
                                        <p:attrNameLst>
                                          <p:attrName>ppt_y</p:attrName>
                                        </p:attrNameLst>
                                      </p:cBhvr>
                                      <p:tavLst>
                                        <p:tav tm="0">
                                          <p:val>
                                            <p:strVal val="ppt_y"/>
                                          </p:val>
                                        </p:tav>
                                        <p:tav tm="100000">
                                          <p:val>
                                            <p:strVal val="1+ppt_h/2"/>
                                          </p:val>
                                        </p:tav>
                                      </p:tavLst>
                                    </p:anim>
                                    <p:set>
                                      <p:cBhvr>
                                        <p:cTn id="68" dur="1" fill="hold">
                                          <p:stCondLst>
                                            <p:cond delay="499"/>
                                          </p:stCondLst>
                                        </p:cTn>
                                        <p:tgtEl>
                                          <p:spTgt spid="29"/>
                                        </p:tgtEl>
                                        <p:attrNameLst>
                                          <p:attrName>style.visibility</p:attrName>
                                        </p:attrNameLst>
                                      </p:cBhvr>
                                      <p:to>
                                        <p:strVal val="hidden"/>
                                      </p:to>
                                    </p:set>
                                  </p:childTnLst>
                                </p:cTn>
                              </p:par>
                              <p:par>
                                <p:cTn id="69" presetID="2" presetClass="exit" presetSubtype="4" fill="hold" grpId="1" nodeType="withEffect">
                                  <p:stCondLst>
                                    <p:cond delay="0"/>
                                  </p:stCondLst>
                                  <p:childTnLst>
                                    <p:anim calcmode="lin" valueType="num">
                                      <p:cBhvr additive="base">
                                        <p:cTn id="70" dur="500"/>
                                        <p:tgtEl>
                                          <p:spTgt spid="31"/>
                                        </p:tgtEl>
                                        <p:attrNameLst>
                                          <p:attrName>ppt_x</p:attrName>
                                        </p:attrNameLst>
                                      </p:cBhvr>
                                      <p:tavLst>
                                        <p:tav tm="0">
                                          <p:val>
                                            <p:strVal val="ppt_x"/>
                                          </p:val>
                                        </p:tav>
                                        <p:tav tm="100000">
                                          <p:val>
                                            <p:strVal val="ppt_x"/>
                                          </p:val>
                                        </p:tav>
                                      </p:tavLst>
                                    </p:anim>
                                    <p:anim calcmode="lin" valueType="num">
                                      <p:cBhvr additive="base">
                                        <p:cTn id="71" dur="500"/>
                                        <p:tgtEl>
                                          <p:spTgt spid="31"/>
                                        </p:tgtEl>
                                        <p:attrNameLst>
                                          <p:attrName>ppt_y</p:attrName>
                                        </p:attrNameLst>
                                      </p:cBhvr>
                                      <p:tavLst>
                                        <p:tav tm="0">
                                          <p:val>
                                            <p:strVal val="ppt_y"/>
                                          </p:val>
                                        </p:tav>
                                        <p:tav tm="100000">
                                          <p:val>
                                            <p:strVal val="1+ppt_h/2"/>
                                          </p:val>
                                        </p:tav>
                                      </p:tavLst>
                                    </p:anim>
                                    <p:set>
                                      <p:cBhvr>
                                        <p:cTn id="72" dur="1" fill="hold">
                                          <p:stCondLst>
                                            <p:cond delay="499"/>
                                          </p:stCondLst>
                                        </p:cTn>
                                        <p:tgtEl>
                                          <p:spTgt spid="31"/>
                                        </p:tgtEl>
                                        <p:attrNameLst>
                                          <p:attrName>style.visibility</p:attrName>
                                        </p:attrNameLst>
                                      </p:cBhvr>
                                      <p:to>
                                        <p:strVal val="hidden"/>
                                      </p:to>
                                    </p:set>
                                  </p:childTnLst>
                                </p:cTn>
                              </p:par>
                              <p:par>
                                <p:cTn id="73" presetID="2" presetClass="exit" presetSubtype="4" fill="hold" grpId="1" nodeType="withEffect">
                                  <p:stCondLst>
                                    <p:cond delay="0"/>
                                  </p:stCondLst>
                                  <p:childTnLst>
                                    <p:anim calcmode="lin" valueType="num">
                                      <p:cBhvr additive="base">
                                        <p:cTn id="74" dur="500"/>
                                        <p:tgtEl>
                                          <p:spTgt spid="30"/>
                                        </p:tgtEl>
                                        <p:attrNameLst>
                                          <p:attrName>ppt_x</p:attrName>
                                        </p:attrNameLst>
                                      </p:cBhvr>
                                      <p:tavLst>
                                        <p:tav tm="0">
                                          <p:val>
                                            <p:strVal val="ppt_x"/>
                                          </p:val>
                                        </p:tav>
                                        <p:tav tm="100000">
                                          <p:val>
                                            <p:strVal val="ppt_x"/>
                                          </p:val>
                                        </p:tav>
                                      </p:tavLst>
                                    </p:anim>
                                    <p:anim calcmode="lin" valueType="num">
                                      <p:cBhvr additive="base">
                                        <p:cTn id="75" dur="500"/>
                                        <p:tgtEl>
                                          <p:spTgt spid="30"/>
                                        </p:tgtEl>
                                        <p:attrNameLst>
                                          <p:attrName>ppt_y</p:attrName>
                                        </p:attrNameLst>
                                      </p:cBhvr>
                                      <p:tavLst>
                                        <p:tav tm="0">
                                          <p:val>
                                            <p:strVal val="ppt_y"/>
                                          </p:val>
                                        </p:tav>
                                        <p:tav tm="100000">
                                          <p:val>
                                            <p:strVal val="1+ppt_h/2"/>
                                          </p:val>
                                        </p:tav>
                                      </p:tavLst>
                                    </p:anim>
                                    <p:set>
                                      <p:cBhvr>
                                        <p:cTn id="76" dur="1" fill="hold">
                                          <p:stCondLst>
                                            <p:cond delay="499"/>
                                          </p:stCondLst>
                                        </p:cTn>
                                        <p:tgtEl>
                                          <p:spTgt spid="30"/>
                                        </p:tgtEl>
                                        <p:attrNameLst>
                                          <p:attrName>style.visibility</p:attrName>
                                        </p:attrNameLst>
                                      </p:cBhvr>
                                      <p:to>
                                        <p:strVal val="hidden"/>
                                      </p:to>
                                    </p:set>
                                  </p:childTnLst>
                                </p:cTn>
                              </p:par>
                              <p:par>
                                <p:cTn id="77" presetID="2" presetClass="exit" presetSubtype="4" fill="hold" nodeType="withEffect">
                                  <p:stCondLst>
                                    <p:cond delay="0"/>
                                  </p:stCondLst>
                                  <p:childTnLst>
                                    <p:anim calcmode="lin" valueType="num">
                                      <p:cBhvr additive="base">
                                        <p:cTn id="78" dur="500"/>
                                        <p:tgtEl>
                                          <p:spTgt spid="27"/>
                                        </p:tgtEl>
                                        <p:attrNameLst>
                                          <p:attrName>ppt_x</p:attrName>
                                        </p:attrNameLst>
                                      </p:cBhvr>
                                      <p:tavLst>
                                        <p:tav tm="0">
                                          <p:val>
                                            <p:strVal val="ppt_x"/>
                                          </p:val>
                                        </p:tav>
                                        <p:tav tm="100000">
                                          <p:val>
                                            <p:strVal val="ppt_x"/>
                                          </p:val>
                                        </p:tav>
                                      </p:tavLst>
                                    </p:anim>
                                    <p:anim calcmode="lin" valueType="num">
                                      <p:cBhvr additive="base">
                                        <p:cTn id="79" dur="500"/>
                                        <p:tgtEl>
                                          <p:spTgt spid="27"/>
                                        </p:tgtEl>
                                        <p:attrNameLst>
                                          <p:attrName>ppt_y</p:attrName>
                                        </p:attrNameLst>
                                      </p:cBhvr>
                                      <p:tavLst>
                                        <p:tav tm="0">
                                          <p:val>
                                            <p:strVal val="ppt_y"/>
                                          </p:val>
                                        </p:tav>
                                        <p:tav tm="100000">
                                          <p:val>
                                            <p:strVal val="1+ppt_h/2"/>
                                          </p:val>
                                        </p:tav>
                                      </p:tavLst>
                                    </p:anim>
                                    <p:set>
                                      <p:cBhvr>
                                        <p:cTn id="80" dur="1" fill="hold">
                                          <p:stCondLst>
                                            <p:cond delay="499"/>
                                          </p:stCondLst>
                                        </p:cTn>
                                        <p:tgtEl>
                                          <p:spTgt spid="2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 presetClass="entr" presetSubtype="2" fill="hold" nodeType="clickEffect">
                                  <p:stCondLst>
                                    <p:cond delay="0"/>
                                  </p:stCondLst>
                                  <p:childTnLst>
                                    <p:set>
                                      <p:cBhvr>
                                        <p:cTn id="84" dur="1" fill="hold">
                                          <p:stCondLst>
                                            <p:cond delay="0"/>
                                          </p:stCondLst>
                                        </p:cTn>
                                        <p:tgtEl>
                                          <p:spTgt spid="2">
                                            <p:txEl>
                                              <p:pRg st="2" end="2"/>
                                            </p:txEl>
                                          </p:spTgt>
                                        </p:tgtEl>
                                        <p:attrNameLst>
                                          <p:attrName>style.visibility</p:attrName>
                                        </p:attrNameLst>
                                      </p:cBhvr>
                                      <p:to>
                                        <p:strVal val="visible"/>
                                      </p:to>
                                    </p:set>
                                    <p:anim calcmode="lin" valueType="num">
                                      <p:cBhvr additive="base">
                                        <p:cTn id="85"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nodeType="clickEffect">
                                  <p:stCondLst>
                                    <p:cond delay="0"/>
                                  </p:stCondLst>
                                  <p:childTnLst>
                                    <p:set>
                                      <p:cBhvr>
                                        <p:cTn id="90" dur="1" fill="hold">
                                          <p:stCondLst>
                                            <p:cond delay="0"/>
                                          </p:stCondLst>
                                        </p:cTn>
                                        <p:tgtEl>
                                          <p:spTgt spid="2">
                                            <p:txEl>
                                              <p:pRg st="4" end="4"/>
                                            </p:txEl>
                                          </p:spTgt>
                                        </p:tgtEl>
                                        <p:attrNameLst>
                                          <p:attrName>style.visibility</p:attrName>
                                        </p:attrNameLst>
                                      </p:cBhvr>
                                      <p:to>
                                        <p:strVal val="visible"/>
                                      </p:to>
                                    </p:set>
                                    <p:anim calcmode="lin" valueType="num">
                                      <p:cBhvr additive="base">
                                        <p:cTn id="91"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2">
                                            <p:txEl>
                                              <p:pRg st="4" end="4"/>
                                            </p:txEl>
                                          </p:spTgt>
                                        </p:tgtEl>
                                        <p:attrNameLst>
                                          <p:attrName>ppt_y</p:attrName>
                                        </p:attrNameLst>
                                      </p:cBhvr>
                                      <p:tavLst>
                                        <p:tav tm="0">
                                          <p:val>
                                            <p:strVal val="#ppt_y"/>
                                          </p:val>
                                        </p:tav>
                                        <p:tav tm="100000">
                                          <p:val>
                                            <p:strVal val="#ppt_y"/>
                                          </p:val>
                                        </p:tav>
                                      </p:tavLst>
                                    </p:anim>
                                  </p:childTnLst>
                                </p:cTn>
                              </p:par>
                              <p:par>
                                <p:cTn id="93" presetID="3" presetClass="emph" presetSubtype="2" fill="hold" nodeType="withEffect">
                                  <p:stCondLst>
                                    <p:cond delay="0"/>
                                  </p:stCondLst>
                                  <p:childTnLst>
                                    <p:animClr clrSpc="rgb" dir="cw">
                                      <p:cBhvr override="childStyle">
                                        <p:cTn id="94" dur="500" fill="hold"/>
                                        <p:tgtEl>
                                          <p:spTgt spid="2">
                                            <p:txEl>
                                              <p:pRg st="2" end="2"/>
                                            </p:txEl>
                                          </p:spTgt>
                                        </p:tgtEl>
                                        <p:attrNameLst>
                                          <p:attrName>style.color</p:attrName>
                                        </p:attrNameLst>
                                      </p:cBhvr>
                                      <p:to>
                                        <a:srgbClr val="B2B2B2"/>
                                      </p:to>
                                    </p:animClr>
                                  </p:childTnLst>
                                </p:cTn>
                              </p:par>
                              <p:par>
                                <p:cTn id="95" presetID="2" presetClass="entr" presetSubtype="2" fill="hold" nodeType="withEffect">
                                  <p:stCondLst>
                                    <p:cond delay="0"/>
                                  </p:stCondLst>
                                  <p:childTnLst>
                                    <p:set>
                                      <p:cBhvr>
                                        <p:cTn id="96" dur="1" fill="hold">
                                          <p:stCondLst>
                                            <p:cond delay="0"/>
                                          </p:stCondLst>
                                        </p:cTn>
                                        <p:tgtEl>
                                          <p:spTgt spid="2">
                                            <p:txEl>
                                              <p:pRg st="5" end="5"/>
                                            </p:txEl>
                                          </p:spTgt>
                                        </p:tgtEl>
                                        <p:attrNameLst>
                                          <p:attrName>style.visibility</p:attrName>
                                        </p:attrNameLst>
                                      </p:cBhvr>
                                      <p:to>
                                        <p:strVal val="visible"/>
                                      </p:to>
                                    </p:set>
                                    <p:anim calcmode="lin" valueType="num">
                                      <p:cBhvr additive="base">
                                        <p:cTn id="97"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98"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1" grpId="0"/>
      <p:bldP spid="31"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p:cNvSpPr/>
          <p:nvPr/>
        </p:nvSpPr>
        <p:spPr>
          <a:xfrm>
            <a:off x="1937854" y="2092628"/>
            <a:ext cx="8387247" cy="1017135"/>
          </a:xfrm>
          <a:prstGeom prst="rect">
            <a:avLst/>
          </a:prstGeom>
          <a:solidFill>
            <a:srgbClr val="70AD47">
              <a:lumMod val="40000"/>
              <a:lumOff val="6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9" name="Rectangle 8"/>
          <p:cNvSpPr/>
          <p:nvPr/>
        </p:nvSpPr>
        <p:spPr>
          <a:xfrm>
            <a:off x="1934666" y="798760"/>
            <a:ext cx="8390435" cy="1299981"/>
          </a:xfrm>
          <a:prstGeom prst="rect">
            <a:avLst/>
          </a:prstGeom>
          <a:solidFill>
            <a:srgbClr val="5B9BD5">
              <a:lumMod val="40000"/>
              <a:lumOff val="60000"/>
            </a:srgbClr>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10" name="Arrow: Right 1">
            <a:extLst>
              <a:ext uri="{FF2B5EF4-FFF2-40B4-BE49-F238E27FC236}">
                <a16:creationId xmlns:a16="http://schemas.microsoft.com/office/drawing/2014/main" id="{15AB3ACB-F9EA-4F73-A4EB-CFC43C312EAF}"/>
              </a:ext>
            </a:extLst>
          </p:cNvPr>
          <p:cNvSpPr/>
          <p:nvPr/>
        </p:nvSpPr>
        <p:spPr>
          <a:xfrm rot="9924975" flipV="1">
            <a:off x="3436312" y="1778371"/>
            <a:ext cx="3930592" cy="70507"/>
          </a:xfrm>
          <a:prstGeom prst="rightArrow">
            <a:avLst/>
          </a:prstGeom>
          <a:solidFill>
            <a:srgbClr val="FF9933"/>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30" name="Line 24"/>
          <p:cNvSpPr>
            <a:spLocks noChangeShapeType="1"/>
          </p:cNvSpPr>
          <p:nvPr/>
        </p:nvSpPr>
        <p:spPr bwMode="auto">
          <a:xfrm>
            <a:off x="4583465" y="1338795"/>
            <a:ext cx="4459713" cy="936410"/>
          </a:xfrm>
          <a:prstGeom prst="line">
            <a:avLst/>
          </a:prstGeom>
          <a:noFill/>
          <a:ln w="38100">
            <a:solidFill>
              <a:srgbClr val="00B050"/>
            </a:solidFill>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66" name="Line 24">
            <a:extLst>
              <a:ext uri="{FF2B5EF4-FFF2-40B4-BE49-F238E27FC236}">
                <a16:creationId xmlns:a16="http://schemas.microsoft.com/office/drawing/2014/main" id="{BEDDC5E1-5D49-4EF2-A528-D78BB691D636}"/>
              </a:ext>
            </a:extLst>
          </p:cNvPr>
          <p:cNvSpPr>
            <a:spLocks noChangeShapeType="1"/>
          </p:cNvSpPr>
          <p:nvPr/>
        </p:nvSpPr>
        <p:spPr bwMode="auto">
          <a:xfrm>
            <a:off x="4642319" y="1444323"/>
            <a:ext cx="3095685" cy="854061"/>
          </a:xfrm>
          <a:prstGeom prst="line">
            <a:avLst/>
          </a:prstGeom>
          <a:noFill/>
          <a:ln w="38100">
            <a:solidFill>
              <a:srgbClr val="00B050"/>
            </a:solidFill>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31" name="Line 23"/>
          <p:cNvSpPr>
            <a:spLocks noChangeShapeType="1"/>
          </p:cNvSpPr>
          <p:nvPr/>
        </p:nvSpPr>
        <p:spPr bwMode="auto">
          <a:xfrm>
            <a:off x="4554462" y="1462816"/>
            <a:ext cx="1966649" cy="783890"/>
          </a:xfrm>
          <a:prstGeom prst="line">
            <a:avLst/>
          </a:prstGeom>
          <a:noFill/>
          <a:ln w="38100">
            <a:solidFill>
              <a:srgbClr val="00B050"/>
            </a:solidFill>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32" name="Line 34"/>
          <p:cNvSpPr>
            <a:spLocks noChangeShapeType="1"/>
          </p:cNvSpPr>
          <p:nvPr/>
        </p:nvSpPr>
        <p:spPr bwMode="auto">
          <a:xfrm>
            <a:off x="4675563" y="1461983"/>
            <a:ext cx="709274" cy="752991"/>
          </a:xfrm>
          <a:prstGeom prst="line">
            <a:avLst/>
          </a:prstGeom>
          <a:noFill/>
          <a:ln w="38100">
            <a:solidFill>
              <a:srgbClr val="00B050"/>
            </a:solidFill>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7" name="Title 6"/>
          <p:cNvSpPr txBox="1">
            <a:spLocks/>
          </p:cNvSpPr>
          <p:nvPr/>
        </p:nvSpPr>
        <p:spPr>
          <a:xfrm>
            <a:off x="0" y="12063"/>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spc="-30" dirty="0">
                <a:solidFill>
                  <a:srgbClr val="C00000"/>
                </a:solidFill>
                <a:latin typeface="Calibri" panose="020F0502020204030204" pitchFamily="34" charset="0"/>
                <a:cs typeface="Calibri" panose="020F0502020204030204" pitchFamily="34" charset="0"/>
              </a:rPr>
              <a:t>An Elaborated Neurodevelopmental Model</a:t>
            </a:r>
          </a:p>
        </p:txBody>
      </p:sp>
      <p:sp>
        <p:nvSpPr>
          <p:cNvPr id="11" name="Arrow: Right 107">
            <a:extLst>
              <a:ext uri="{FF2B5EF4-FFF2-40B4-BE49-F238E27FC236}">
                <a16:creationId xmlns:a16="http://schemas.microsoft.com/office/drawing/2014/main" id="{354927E7-745E-4CDA-900A-2C2D1BAE8085}"/>
              </a:ext>
            </a:extLst>
          </p:cNvPr>
          <p:cNvSpPr/>
          <p:nvPr/>
        </p:nvSpPr>
        <p:spPr>
          <a:xfrm rot="9641144" flipV="1">
            <a:off x="4647855" y="1671284"/>
            <a:ext cx="3525857" cy="111157"/>
          </a:xfrm>
          <a:prstGeom prst="rightArrow">
            <a:avLst/>
          </a:prstGeom>
          <a:solidFill>
            <a:srgbClr val="FF9933"/>
          </a:solidFill>
          <a:ln w="254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12" name="Arrow: Right 108">
            <a:extLst>
              <a:ext uri="{FF2B5EF4-FFF2-40B4-BE49-F238E27FC236}">
                <a16:creationId xmlns:a16="http://schemas.microsoft.com/office/drawing/2014/main" id="{70E63243-B557-420D-ADB6-8A15D65D29C2}"/>
              </a:ext>
            </a:extLst>
          </p:cNvPr>
          <p:cNvSpPr/>
          <p:nvPr/>
        </p:nvSpPr>
        <p:spPr>
          <a:xfrm rot="9015878" flipV="1">
            <a:off x="5888295" y="1896057"/>
            <a:ext cx="1253521" cy="184353"/>
          </a:xfrm>
          <a:prstGeom prst="rightArrow">
            <a:avLst/>
          </a:prstGeom>
          <a:solidFill>
            <a:srgbClr val="FF9933"/>
          </a:solidFill>
          <a:ln w="254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13" name="Arrow: Right 109">
            <a:extLst>
              <a:ext uri="{FF2B5EF4-FFF2-40B4-BE49-F238E27FC236}">
                <a16:creationId xmlns:a16="http://schemas.microsoft.com/office/drawing/2014/main" id="{5E190199-DB95-4D87-A05C-5E32620FAF1C}"/>
              </a:ext>
            </a:extLst>
          </p:cNvPr>
          <p:cNvSpPr/>
          <p:nvPr/>
        </p:nvSpPr>
        <p:spPr>
          <a:xfrm rot="7506371" flipV="1">
            <a:off x="6833845" y="1721158"/>
            <a:ext cx="958400" cy="210333"/>
          </a:xfrm>
          <a:prstGeom prst="rightArrow">
            <a:avLst/>
          </a:prstGeom>
          <a:solidFill>
            <a:srgbClr val="FF9933"/>
          </a:solidFill>
          <a:ln w="254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14" name="Arrow: Right 110">
            <a:extLst>
              <a:ext uri="{FF2B5EF4-FFF2-40B4-BE49-F238E27FC236}">
                <a16:creationId xmlns:a16="http://schemas.microsoft.com/office/drawing/2014/main" id="{BEA24F55-E2EA-4D15-B9D5-EEB20696E66B}"/>
              </a:ext>
            </a:extLst>
          </p:cNvPr>
          <p:cNvSpPr/>
          <p:nvPr/>
        </p:nvSpPr>
        <p:spPr>
          <a:xfrm rot="4418612" flipV="1">
            <a:off x="7217268" y="1556566"/>
            <a:ext cx="1121557" cy="242774"/>
          </a:xfrm>
          <a:prstGeom prst="rightArrow">
            <a:avLst/>
          </a:prstGeom>
          <a:solidFill>
            <a:srgbClr val="FF9933"/>
          </a:solidFill>
          <a:ln w="254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15" name="Arrow: Right 111">
            <a:extLst>
              <a:ext uri="{FF2B5EF4-FFF2-40B4-BE49-F238E27FC236}">
                <a16:creationId xmlns:a16="http://schemas.microsoft.com/office/drawing/2014/main" id="{284104C8-2DDB-4D59-A265-097F25D83B4C}"/>
              </a:ext>
            </a:extLst>
          </p:cNvPr>
          <p:cNvSpPr/>
          <p:nvPr/>
        </p:nvSpPr>
        <p:spPr>
          <a:xfrm rot="1804263" flipV="1">
            <a:off x="7298740" y="1514454"/>
            <a:ext cx="2074091" cy="305817"/>
          </a:xfrm>
          <a:prstGeom prst="rightArrow">
            <a:avLst/>
          </a:prstGeom>
          <a:solidFill>
            <a:srgbClr val="FF9933"/>
          </a:solidFill>
          <a:ln w="254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16" name="Oval 5">
            <a:extLst>
              <a:ext uri="{FF2B5EF4-FFF2-40B4-BE49-F238E27FC236}">
                <a16:creationId xmlns:a16="http://schemas.microsoft.com/office/drawing/2014/main" id="{8590D189-B287-4CA6-A8CA-511C62F5A2E1}"/>
              </a:ext>
            </a:extLst>
          </p:cNvPr>
          <p:cNvSpPr>
            <a:spLocks noChangeArrowheads="1"/>
          </p:cNvSpPr>
          <p:nvPr/>
        </p:nvSpPr>
        <p:spPr bwMode="auto">
          <a:xfrm>
            <a:off x="6842345" y="935649"/>
            <a:ext cx="1732945" cy="963472"/>
          </a:xfrm>
          <a:prstGeom prst="ellipse">
            <a:avLst/>
          </a:prstGeom>
          <a:solidFill>
            <a:srgbClr val="FFE4D1"/>
          </a:solidFill>
          <a:ln w="25400">
            <a:solidFill>
              <a:srgbClr val="FF660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17" name="Rectangle 16"/>
          <p:cNvSpPr/>
          <p:nvPr/>
        </p:nvSpPr>
        <p:spPr>
          <a:xfrm>
            <a:off x="1927876" y="3103395"/>
            <a:ext cx="8384525" cy="1075026"/>
          </a:xfrm>
          <a:prstGeom prst="rect">
            <a:avLst/>
          </a:prstGeom>
          <a:solidFill>
            <a:srgbClr val="FFFFCC"/>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18" name="Line 34"/>
          <p:cNvSpPr>
            <a:spLocks noChangeShapeType="1"/>
          </p:cNvSpPr>
          <p:nvPr/>
        </p:nvSpPr>
        <p:spPr bwMode="auto">
          <a:xfrm>
            <a:off x="4452613" y="2459226"/>
            <a:ext cx="380184" cy="792414"/>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19" name="Line 34"/>
          <p:cNvSpPr>
            <a:spLocks noChangeShapeType="1"/>
          </p:cNvSpPr>
          <p:nvPr/>
        </p:nvSpPr>
        <p:spPr bwMode="auto">
          <a:xfrm flipV="1">
            <a:off x="4978992" y="2949149"/>
            <a:ext cx="280193" cy="690375"/>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20" name="Line 34"/>
          <p:cNvSpPr>
            <a:spLocks noChangeShapeType="1"/>
          </p:cNvSpPr>
          <p:nvPr/>
        </p:nvSpPr>
        <p:spPr bwMode="auto">
          <a:xfrm>
            <a:off x="5638200" y="2450695"/>
            <a:ext cx="389474" cy="799161"/>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21" name="Line 34"/>
          <p:cNvSpPr>
            <a:spLocks noChangeShapeType="1"/>
          </p:cNvSpPr>
          <p:nvPr/>
        </p:nvSpPr>
        <p:spPr bwMode="auto">
          <a:xfrm flipV="1">
            <a:off x="7496443" y="2912073"/>
            <a:ext cx="241561" cy="746663"/>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22" name="Line 34"/>
          <p:cNvSpPr>
            <a:spLocks noChangeShapeType="1"/>
          </p:cNvSpPr>
          <p:nvPr/>
        </p:nvSpPr>
        <p:spPr bwMode="auto">
          <a:xfrm flipV="1">
            <a:off x="8761488" y="2921607"/>
            <a:ext cx="281690" cy="679441"/>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23" name="Line 34"/>
          <p:cNvSpPr>
            <a:spLocks noChangeShapeType="1"/>
          </p:cNvSpPr>
          <p:nvPr/>
        </p:nvSpPr>
        <p:spPr bwMode="auto">
          <a:xfrm flipV="1">
            <a:off x="6242063" y="2950377"/>
            <a:ext cx="272795" cy="690373"/>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24" name="Line 34"/>
          <p:cNvSpPr>
            <a:spLocks noChangeShapeType="1"/>
          </p:cNvSpPr>
          <p:nvPr/>
        </p:nvSpPr>
        <p:spPr bwMode="auto">
          <a:xfrm>
            <a:off x="6891105" y="2447479"/>
            <a:ext cx="416626" cy="792411"/>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25" name="Line 34"/>
          <p:cNvSpPr>
            <a:spLocks noChangeShapeType="1"/>
          </p:cNvSpPr>
          <p:nvPr/>
        </p:nvSpPr>
        <p:spPr bwMode="auto">
          <a:xfrm>
            <a:off x="8221200" y="2442524"/>
            <a:ext cx="436275" cy="793917"/>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26" name="Right Arrow 25"/>
          <p:cNvSpPr/>
          <p:nvPr/>
        </p:nvSpPr>
        <p:spPr>
          <a:xfrm>
            <a:off x="6061345" y="2470938"/>
            <a:ext cx="214389" cy="276607"/>
          </a:xfrm>
          <a:prstGeom prst="rightArrow">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27" name="Right Arrow 26"/>
          <p:cNvSpPr/>
          <p:nvPr/>
        </p:nvSpPr>
        <p:spPr>
          <a:xfrm>
            <a:off x="7318329" y="2466171"/>
            <a:ext cx="214389" cy="276607"/>
          </a:xfrm>
          <a:prstGeom prst="rightArrow">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28" name="Right Arrow 27"/>
          <p:cNvSpPr/>
          <p:nvPr/>
        </p:nvSpPr>
        <p:spPr>
          <a:xfrm>
            <a:off x="8608315" y="2452394"/>
            <a:ext cx="214389" cy="276607"/>
          </a:xfrm>
          <a:prstGeom prst="rightArrow">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29" name="Right Arrow 28"/>
          <p:cNvSpPr/>
          <p:nvPr/>
        </p:nvSpPr>
        <p:spPr>
          <a:xfrm>
            <a:off x="4824009" y="2462891"/>
            <a:ext cx="214389" cy="276607"/>
          </a:xfrm>
          <a:prstGeom prst="rightArrow">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33" name="Line 22"/>
          <p:cNvSpPr>
            <a:spLocks noChangeShapeType="1"/>
          </p:cNvSpPr>
          <p:nvPr/>
        </p:nvSpPr>
        <p:spPr bwMode="auto">
          <a:xfrm flipH="1">
            <a:off x="4322015" y="1000048"/>
            <a:ext cx="558504" cy="1190537"/>
          </a:xfrm>
          <a:prstGeom prst="line">
            <a:avLst/>
          </a:prstGeom>
          <a:noFill/>
          <a:ln w="38100">
            <a:solidFill>
              <a:srgbClr val="00B050"/>
            </a:solidFill>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34" name="Line 21"/>
          <p:cNvSpPr>
            <a:spLocks noChangeShapeType="1"/>
          </p:cNvSpPr>
          <p:nvPr/>
        </p:nvSpPr>
        <p:spPr bwMode="auto">
          <a:xfrm flipH="1">
            <a:off x="3356721" y="1020537"/>
            <a:ext cx="1761181" cy="1210095"/>
          </a:xfrm>
          <a:prstGeom prst="line">
            <a:avLst/>
          </a:prstGeom>
          <a:noFill/>
          <a:ln w="38100">
            <a:solidFill>
              <a:srgbClr val="00B050"/>
            </a:solidFill>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35" name="Oval 17"/>
          <p:cNvSpPr>
            <a:spLocks noChangeArrowheads="1"/>
          </p:cNvSpPr>
          <p:nvPr/>
        </p:nvSpPr>
        <p:spPr bwMode="auto">
          <a:xfrm>
            <a:off x="6289347" y="2194841"/>
            <a:ext cx="1084267" cy="828842"/>
          </a:xfrm>
          <a:prstGeom prst="ellipse">
            <a:avLst/>
          </a:prstGeom>
          <a:solidFill>
            <a:srgbClr val="FF7D7D"/>
          </a:solidFill>
          <a:ln w="25400">
            <a:solidFill>
              <a:srgbClr val="FF000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36" name="Oval 18"/>
          <p:cNvSpPr>
            <a:spLocks noChangeArrowheads="1"/>
          </p:cNvSpPr>
          <p:nvPr/>
        </p:nvSpPr>
        <p:spPr bwMode="auto">
          <a:xfrm>
            <a:off x="8829348" y="2194193"/>
            <a:ext cx="1099673" cy="803008"/>
          </a:xfrm>
          <a:prstGeom prst="ellipse">
            <a:avLst/>
          </a:prstGeom>
          <a:solidFill>
            <a:srgbClr val="FF2525"/>
          </a:solidFill>
          <a:ln w="25400">
            <a:solidFill>
              <a:srgbClr val="FF000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37" name="Oval 20"/>
          <p:cNvSpPr>
            <a:spLocks noChangeArrowheads="1"/>
          </p:cNvSpPr>
          <p:nvPr/>
        </p:nvSpPr>
        <p:spPr bwMode="auto">
          <a:xfrm>
            <a:off x="7552997" y="2212683"/>
            <a:ext cx="1120702" cy="798300"/>
          </a:xfrm>
          <a:prstGeom prst="ellipse">
            <a:avLst/>
          </a:prstGeom>
          <a:solidFill>
            <a:srgbClr val="FF5353"/>
          </a:solidFill>
          <a:ln w="25400">
            <a:solidFill>
              <a:srgbClr val="FF000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38" name="Text Box 27"/>
          <p:cNvSpPr txBox="1">
            <a:spLocks noChangeArrowheads="1"/>
          </p:cNvSpPr>
          <p:nvPr/>
        </p:nvSpPr>
        <p:spPr bwMode="auto">
          <a:xfrm>
            <a:off x="7496089" y="2362160"/>
            <a:ext cx="1250659" cy="461665"/>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substance use, dependence</a:t>
            </a:r>
          </a:p>
        </p:txBody>
      </p:sp>
      <p:sp>
        <p:nvSpPr>
          <p:cNvPr id="39" name="Text Box 28"/>
          <p:cNvSpPr txBox="1">
            <a:spLocks noChangeArrowheads="1"/>
          </p:cNvSpPr>
          <p:nvPr/>
        </p:nvSpPr>
        <p:spPr bwMode="auto">
          <a:xfrm>
            <a:off x="8805265" y="2244266"/>
            <a:ext cx="1172802" cy="646331"/>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ASPD, incarceration, recidivism</a:t>
            </a:r>
          </a:p>
        </p:txBody>
      </p:sp>
      <p:sp>
        <p:nvSpPr>
          <p:cNvPr id="40" name="Oval 35"/>
          <p:cNvSpPr>
            <a:spLocks noChangeArrowheads="1"/>
          </p:cNvSpPr>
          <p:nvPr/>
        </p:nvSpPr>
        <p:spPr bwMode="auto">
          <a:xfrm>
            <a:off x="5038398" y="2194232"/>
            <a:ext cx="1100534" cy="823100"/>
          </a:xfrm>
          <a:prstGeom prst="ellipse">
            <a:avLst/>
          </a:prstGeom>
          <a:solidFill>
            <a:srgbClr val="FF9393"/>
          </a:solidFill>
          <a:ln w="25400">
            <a:solidFill>
              <a:srgbClr val="FF000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41" name="Rectangle 40"/>
          <p:cNvSpPr/>
          <p:nvPr/>
        </p:nvSpPr>
        <p:spPr>
          <a:xfrm>
            <a:off x="4477891" y="3264047"/>
            <a:ext cx="940486" cy="700306"/>
          </a:xfrm>
          <a:prstGeom prst="rect">
            <a:avLst/>
          </a:prstGeom>
          <a:solidFill>
            <a:srgbClr val="D5D5FF"/>
          </a:solidFill>
          <a:ln w="25400" cap="flat" cmpd="sng" algn="ctr">
            <a:solidFill>
              <a:srgbClr val="0000FF"/>
            </a:solid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42" name="Rectangle 41"/>
          <p:cNvSpPr/>
          <p:nvPr/>
        </p:nvSpPr>
        <p:spPr>
          <a:xfrm>
            <a:off x="5729254" y="3261193"/>
            <a:ext cx="949752" cy="696811"/>
          </a:xfrm>
          <a:prstGeom prst="rect">
            <a:avLst/>
          </a:prstGeom>
          <a:solidFill>
            <a:srgbClr val="C1C1FF"/>
          </a:solidFill>
          <a:ln w="25400" cap="flat" cmpd="sng" algn="ctr">
            <a:solidFill>
              <a:srgbClr val="0000FF"/>
            </a:solid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43" name="Rectangle 42"/>
          <p:cNvSpPr/>
          <p:nvPr/>
        </p:nvSpPr>
        <p:spPr>
          <a:xfrm>
            <a:off x="6970644" y="3259903"/>
            <a:ext cx="928783" cy="711010"/>
          </a:xfrm>
          <a:prstGeom prst="rect">
            <a:avLst/>
          </a:prstGeom>
          <a:solidFill>
            <a:srgbClr val="A7A7FF"/>
          </a:solidFill>
          <a:ln w="25400" cap="flat" cmpd="sng" algn="ctr">
            <a:solidFill>
              <a:srgbClr val="0000FF"/>
            </a:solid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44" name="Rectangle 43"/>
          <p:cNvSpPr/>
          <p:nvPr/>
        </p:nvSpPr>
        <p:spPr>
          <a:xfrm>
            <a:off x="8302640" y="3254843"/>
            <a:ext cx="945626" cy="709721"/>
          </a:xfrm>
          <a:prstGeom prst="rect">
            <a:avLst/>
          </a:prstGeom>
          <a:solidFill>
            <a:srgbClr val="8B8BFF"/>
          </a:solidFill>
          <a:ln w="25400" cap="flat" cmpd="sng" algn="ctr">
            <a:solidFill>
              <a:srgbClr val="0000FF"/>
            </a:solid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46" name="Text Box 25"/>
          <p:cNvSpPr txBox="1">
            <a:spLocks noChangeArrowheads="1"/>
          </p:cNvSpPr>
          <p:nvPr/>
        </p:nvSpPr>
        <p:spPr bwMode="auto">
          <a:xfrm>
            <a:off x="4429508" y="3260512"/>
            <a:ext cx="1022789" cy="646331"/>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deviant </a:t>
            </a:r>
            <a:br>
              <a:rPr lang="en-US" sz="1200" dirty="0">
                <a:solidFill>
                  <a:srgbClr val="000000"/>
                </a:solidFill>
                <a:latin typeface="Microsoft Sans Serif" pitchFamily="34" charset="0"/>
              </a:rPr>
            </a:br>
            <a:r>
              <a:rPr lang="en-US" sz="1200" dirty="0">
                <a:solidFill>
                  <a:srgbClr val="000000"/>
                </a:solidFill>
                <a:latin typeface="Microsoft Sans Serif" pitchFamily="34" charset="0"/>
              </a:rPr>
              <a:t>peer group affiliations</a:t>
            </a:r>
            <a:endParaRPr lang="en-US" sz="1200" dirty="0">
              <a:solidFill>
                <a:srgbClr val="FF0000"/>
              </a:solidFill>
              <a:latin typeface="Microsoft Sans Serif" pitchFamily="34" charset="0"/>
            </a:endParaRPr>
          </a:p>
        </p:txBody>
      </p:sp>
      <p:sp>
        <p:nvSpPr>
          <p:cNvPr id="47" name="Text Box 25"/>
          <p:cNvSpPr txBox="1">
            <a:spLocks noChangeArrowheads="1"/>
          </p:cNvSpPr>
          <p:nvPr/>
        </p:nvSpPr>
        <p:spPr bwMode="auto">
          <a:xfrm>
            <a:off x="6729578" y="3019872"/>
            <a:ext cx="1461325" cy="892552"/>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br>
              <a:rPr lang="en-US" sz="1600" dirty="0">
                <a:solidFill>
                  <a:srgbClr val="000000"/>
                </a:solidFill>
                <a:latin typeface="Microsoft Sans Serif" pitchFamily="34" charset="0"/>
              </a:rPr>
            </a:br>
            <a:r>
              <a:rPr lang="en-US" sz="1200" dirty="0">
                <a:solidFill>
                  <a:srgbClr val="000000"/>
                </a:solidFill>
                <a:latin typeface="Microsoft Sans Serif" pitchFamily="34" charset="0"/>
              </a:rPr>
              <a:t>availability, opportunity, exposure</a:t>
            </a:r>
            <a:endParaRPr lang="en-US" sz="1200" dirty="0">
              <a:solidFill>
                <a:srgbClr val="FF0000"/>
              </a:solidFill>
              <a:latin typeface="Microsoft Sans Serif" pitchFamily="34" charset="0"/>
            </a:endParaRPr>
          </a:p>
        </p:txBody>
      </p:sp>
      <p:sp>
        <p:nvSpPr>
          <p:cNvPr id="48" name="Text Box 25"/>
          <p:cNvSpPr txBox="1">
            <a:spLocks noChangeArrowheads="1"/>
          </p:cNvSpPr>
          <p:nvPr/>
        </p:nvSpPr>
        <p:spPr bwMode="auto">
          <a:xfrm>
            <a:off x="5647214" y="3270760"/>
            <a:ext cx="1112538" cy="646331"/>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spc="-20" dirty="0">
                <a:solidFill>
                  <a:srgbClr val="000000"/>
                </a:solidFill>
                <a:latin typeface="Microsoft Sans Serif" pitchFamily="34" charset="0"/>
              </a:rPr>
              <a:t>neighborhood</a:t>
            </a:r>
            <a:r>
              <a:rPr lang="en-US" sz="1200" dirty="0">
                <a:solidFill>
                  <a:srgbClr val="000000"/>
                </a:solidFill>
                <a:latin typeface="Microsoft Sans Serif" pitchFamily="34" charset="0"/>
              </a:rPr>
              <a:t> violence, criminality</a:t>
            </a:r>
            <a:endParaRPr lang="en-US" sz="1200" dirty="0">
              <a:solidFill>
                <a:srgbClr val="FF0000"/>
              </a:solidFill>
              <a:latin typeface="Microsoft Sans Serif" pitchFamily="34" charset="0"/>
            </a:endParaRPr>
          </a:p>
        </p:txBody>
      </p:sp>
      <p:sp>
        <p:nvSpPr>
          <p:cNvPr id="49" name="Oval 19"/>
          <p:cNvSpPr>
            <a:spLocks noChangeArrowheads="1"/>
          </p:cNvSpPr>
          <p:nvPr/>
        </p:nvSpPr>
        <p:spPr bwMode="auto">
          <a:xfrm>
            <a:off x="3793801" y="2191158"/>
            <a:ext cx="1100532" cy="829009"/>
          </a:xfrm>
          <a:prstGeom prst="ellipse">
            <a:avLst/>
          </a:prstGeom>
          <a:solidFill>
            <a:srgbClr val="FFB9B9"/>
          </a:solidFill>
          <a:ln w="25400">
            <a:solidFill>
              <a:srgbClr val="FF000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51" name="TextBox 50"/>
          <p:cNvSpPr txBox="1"/>
          <p:nvPr/>
        </p:nvSpPr>
        <p:spPr>
          <a:xfrm rot="16200000">
            <a:off x="1176276" y="1125977"/>
            <a:ext cx="1753112" cy="677108"/>
          </a:xfrm>
          <a:prstGeom prst="rect">
            <a:avLst/>
          </a:prstGeom>
          <a:noFill/>
        </p:spPr>
        <p:txBody>
          <a:bodyPr wrap="square" rtlCol="0">
            <a:spAutoFit/>
          </a:bodyPr>
          <a:lstStyle/>
          <a:p>
            <a:pPr algn="ctr" defTabSz="457200" fontAlgn="auto">
              <a:spcBef>
                <a:spcPts val="0"/>
              </a:spcBef>
              <a:spcAft>
                <a:spcPts val="0"/>
              </a:spcAft>
            </a:pPr>
            <a:br>
              <a:rPr lang="en-US" sz="140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t>temperamental/</a:t>
            </a:r>
            <a:b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t>behavioral bias</a:t>
            </a:r>
            <a:r>
              <a:rPr lang="en-US" sz="1200" spc="-3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12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2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52" name="TextBox 51"/>
          <p:cNvSpPr txBox="1"/>
          <p:nvPr/>
        </p:nvSpPr>
        <p:spPr>
          <a:xfrm rot="16200000">
            <a:off x="1370941" y="2360662"/>
            <a:ext cx="1563618" cy="461665"/>
          </a:xfrm>
          <a:prstGeom prst="rect">
            <a:avLst/>
          </a:prstGeom>
          <a:noFill/>
        </p:spPr>
        <p:txBody>
          <a:bodyPr wrap="square" rtlCol="0">
            <a:spAutoFit/>
          </a:bodyPr>
          <a:lstStyle/>
          <a:p>
            <a:pPr algn="ctr" defTabSz="457200" fontAlgn="auto">
              <a:spcBef>
                <a:spcPts val="0"/>
              </a:spcBef>
              <a:spcAft>
                <a:spcPts val="0"/>
              </a:spcAft>
            </a:pPr>
            <a: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t>behavioral</a:t>
            </a:r>
            <a:b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t>syndrome                              </a:t>
            </a:r>
          </a:p>
        </p:txBody>
      </p:sp>
      <p:sp>
        <p:nvSpPr>
          <p:cNvPr id="53" name="TextBox 52"/>
          <p:cNvSpPr txBox="1"/>
          <p:nvPr/>
        </p:nvSpPr>
        <p:spPr>
          <a:xfrm rot="16200000">
            <a:off x="1320928" y="3410574"/>
            <a:ext cx="1651680" cy="461665"/>
          </a:xfrm>
          <a:prstGeom prst="rect">
            <a:avLst/>
          </a:prstGeom>
          <a:noFill/>
        </p:spPr>
        <p:txBody>
          <a:bodyPr wrap="square" rtlCol="0">
            <a:spAutoFit/>
          </a:bodyPr>
          <a:lstStyle/>
          <a:p>
            <a:pPr algn="ctr" defTabSz="457200" fontAlgn="auto">
              <a:spcBef>
                <a:spcPts val="0"/>
              </a:spcBef>
              <a:spcAft>
                <a:spcPts val="0"/>
              </a:spcAft>
            </a:pPr>
            <a: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t>environmental</a:t>
            </a:r>
            <a:b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br>
            <a:r>
              <a:rPr lang="en-US" sz="1200" spc="-30" dirty="0">
                <a:solidFill>
                  <a:prstClr val="black"/>
                </a:solidFill>
                <a:latin typeface="Verdana" panose="020B0604030504040204" pitchFamily="34" charset="0"/>
                <a:ea typeface="Verdana" panose="020B0604030504040204" pitchFamily="34" charset="0"/>
                <a:cs typeface="Verdana" panose="020B0604030504040204" pitchFamily="34" charset="0"/>
              </a:rPr>
              <a:t>risk mediator</a:t>
            </a:r>
            <a:r>
              <a:rPr lang="en-US" sz="12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2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54" name="Text Box 26"/>
          <p:cNvSpPr txBox="1">
            <a:spLocks noChangeArrowheads="1"/>
          </p:cNvSpPr>
          <p:nvPr/>
        </p:nvSpPr>
        <p:spPr bwMode="auto">
          <a:xfrm>
            <a:off x="4904318" y="2326613"/>
            <a:ext cx="1382745" cy="461665"/>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conduct </a:t>
            </a:r>
            <a:br>
              <a:rPr lang="en-US" sz="1200" dirty="0">
                <a:solidFill>
                  <a:srgbClr val="000000"/>
                </a:solidFill>
                <a:latin typeface="Microsoft Sans Serif" pitchFamily="34" charset="0"/>
              </a:rPr>
            </a:br>
            <a:r>
              <a:rPr lang="en-US" sz="1200" dirty="0">
                <a:solidFill>
                  <a:srgbClr val="000000"/>
                </a:solidFill>
                <a:latin typeface="Microsoft Sans Serif" pitchFamily="34" charset="0"/>
              </a:rPr>
              <a:t>problems</a:t>
            </a:r>
          </a:p>
        </p:txBody>
      </p:sp>
      <p:sp>
        <p:nvSpPr>
          <p:cNvPr id="55" name="Right Arrow 4">
            <a:extLst>
              <a:ext uri="{FF2B5EF4-FFF2-40B4-BE49-F238E27FC236}">
                <a16:creationId xmlns:a16="http://schemas.microsoft.com/office/drawing/2014/main" id="{FCEF4F36-429D-44A3-9F37-C01D8057AA35}"/>
              </a:ext>
            </a:extLst>
          </p:cNvPr>
          <p:cNvSpPr/>
          <p:nvPr/>
        </p:nvSpPr>
        <p:spPr>
          <a:xfrm>
            <a:off x="3577129" y="2469747"/>
            <a:ext cx="214389" cy="276607"/>
          </a:xfrm>
          <a:prstGeom prst="rightArrow">
            <a:avLst/>
          </a:prstGeom>
          <a:solidFill>
            <a:sysClr val="windowText" lastClr="000000"/>
          </a:solidFill>
          <a:ln w="12700" cap="flat" cmpd="sng" algn="ctr">
            <a:no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57" name="Line 34">
            <a:extLst>
              <a:ext uri="{FF2B5EF4-FFF2-40B4-BE49-F238E27FC236}">
                <a16:creationId xmlns:a16="http://schemas.microsoft.com/office/drawing/2014/main" id="{9878C8B1-D7B3-4CA4-AB2E-E14007E1C30C}"/>
              </a:ext>
            </a:extLst>
          </p:cNvPr>
          <p:cNvSpPr>
            <a:spLocks noChangeShapeType="1"/>
          </p:cNvSpPr>
          <p:nvPr/>
        </p:nvSpPr>
        <p:spPr bwMode="auto">
          <a:xfrm>
            <a:off x="3159323" y="2558509"/>
            <a:ext cx="361893" cy="700025"/>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58" name="Line 34">
            <a:extLst>
              <a:ext uri="{FF2B5EF4-FFF2-40B4-BE49-F238E27FC236}">
                <a16:creationId xmlns:a16="http://schemas.microsoft.com/office/drawing/2014/main" id="{80C550CF-7C02-4D85-BF4F-4869D7C45D96}"/>
              </a:ext>
            </a:extLst>
          </p:cNvPr>
          <p:cNvSpPr>
            <a:spLocks noChangeShapeType="1"/>
          </p:cNvSpPr>
          <p:nvPr/>
        </p:nvSpPr>
        <p:spPr bwMode="auto">
          <a:xfrm flipV="1">
            <a:off x="3745294" y="2943119"/>
            <a:ext cx="268590" cy="660392"/>
          </a:xfrm>
          <a:prstGeom prst="line">
            <a:avLst/>
          </a:prstGeom>
          <a:noFill/>
          <a:ln w="31750">
            <a:solidFill>
              <a:srgbClr val="0000FF"/>
            </a:solidFill>
            <a:prstDash val="sysDash"/>
            <a:round/>
            <a:headEnd/>
            <a:tailEnd type="triangle" w="med" len="med"/>
          </a:ln>
        </p:spPr>
        <p:txBody>
          <a:bodyP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59" name="Oval 19">
            <a:extLst>
              <a:ext uri="{FF2B5EF4-FFF2-40B4-BE49-F238E27FC236}">
                <a16:creationId xmlns:a16="http://schemas.microsoft.com/office/drawing/2014/main" id="{9A558FFD-972A-4804-8BC2-DB0395EB4855}"/>
              </a:ext>
            </a:extLst>
          </p:cNvPr>
          <p:cNvSpPr>
            <a:spLocks noChangeArrowheads="1"/>
          </p:cNvSpPr>
          <p:nvPr/>
        </p:nvSpPr>
        <p:spPr bwMode="auto">
          <a:xfrm>
            <a:off x="2536498" y="2190816"/>
            <a:ext cx="1100534" cy="824309"/>
          </a:xfrm>
          <a:prstGeom prst="ellipse">
            <a:avLst/>
          </a:prstGeom>
          <a:solidFill>
            <a:srgbClr val="FFD5D5"/>
          </a:solidFill>
          <a:ln w="25400">
            <a:solidFill>
              <a:srgbClr val="FF000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60" name="Rectangle 59">
            <a:extLst>
              <a:ext uri="{FF2B5EF4-FFF2-40B4-BE49-F238E27FC236}">
                <a16:creationId xmlns:a16="http://schemas.microsoft.com/office/drawing/2014/main" id="{CC50C5DF-C2FB-4223-B0D2-4E1892BBF5B9}"/>
              </a:ext>
            </a:extLst>
          </p:cNvPr>
          <p:cNvSpPr/>
          <p:nvPr/>
        </p:nvSpPr>
        <p:spPr>
          <a:xfrm>
            <a:off x="3224049" y="3266468"/>
            <a:ext cx="937029" cy="674086"/>
          </a:xfrm>
          <a:prstGeom prst="rect">
            <a:avLst/>
          </a:prstGeom>
          <a:solidFill>
            <a:srgbClr val="EFEFFF"/>
          </a:solidFill>
          <a:ln w="25400" cap="flat" cmpd="sng" algn="ctr">
            <a:solidFill>
              <a:srgbClr val="0000FF"/>
            </a:solidFill>
            <a:prstDash val="solid"/>
            <a:miter lim="800000"/>
          </a:ln>
          <a:effectLst/>
        </p:spPr>
        <p:txBody>
          <a:bodyPr rtlCol="0" anchor="ctr"/>
          <a:lstStyle/>
          <a:p>
            <a:pPr algn="ctr" defTabSz="457200" fontAlgn="auto">
              <a:spcBef>
                <a:spcPts val="0"/>
              </a:spcBef>
              <a:spcAft>
                <a:spcPts val="0"/>
              </a:spcAft>
              <a:defRPr/>
            </a:pPr>
            <a:endParaRPr lang="en-US" kern="0">
              <a:solidFill>
                <a:prstClr val="white"/>
              </a:solidFill>
              <a:latin typeface="Calibri" panose="020F0502020204030204"/>
            </a:endParaRPr>
          </a:p>
        </p:txBody>
      </p:sp>
      <p:sp>
        <p:nvSpPr>
          <p:cNvPr id="61" name="Text Box 25"/>
          <p:cNvSpPr txBox="1">
            <a:spLocks noChangeArrowheads="1"/>
          </p:cNvSpPr>
          <p:nvPr/>
        </p:nvSpPr>
        <p:spPr bwMode="auto">
          <a:xfrm>
            <a:off x="2438491" y="2072288"/>
            <a:ext cx="1337451" cy="707886"/>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br>
              <a:rPr lang="en-US" sz="1600" dirty="0">
                <a:solidFill>
                  <a:srgbClr val="000000"/>
                </a:solidFill>
                <a:latin typeface="Microsoft Sans Serif" pitchFamily="34" charset="0"/>
              </a:rPr>
            </a:br>
            <a:r>
              <a:rPr lang="en-US" sz="1200" dirty="0">
                <a:solidFill>
                  <a:srgbClr val="000000"/>
                </a:solidFill>
                <a:latin typeface="Microsoft Sans Serif" pitchFamily="34" charset="0"/>
              </a:rPr>
              <a:t>ADHD</a:t>
            </a:r>
            <a:br>
              <a:rPr lang="en-US" sz="1200" dirty="0">
                <a:solidFill>
                  <a:srgbClr val="000000"/>
                </a:solidFill>
                <a:latin typeface="Microsoft Sans Serif" pitchFamily="34" charset="0"/>
              </a:rPr>
            </a:br>
            <a:r>
              <a:rPr lang="en-US" sz="1200" dirty="0">
                <a:solidFill>
                  <a:srgbClr val="000000"/>
                </a:solidFill>
                <a:latin typeface="Microsoft Sans Serif" pitchFamily="34" charset="0"/>
              </a:rPr>
              <a:t>(HI/combined)</a:t>
            </a:r>
            <a:endParaRPr lang="en-US" sz="1200" dirty="0">
              <a:solidFill>
                <a:srgbClr val="FF0000"/>
              </a:solidFill>
              <a:latin typeface="Microsoft Sans Serif" pitchFamily="34" charset="0"/>
            </a:endParaRPr>
          </a:p>
        </p:txBody>
      </p:sp>
      <p:sp>
        <p:nvSpPr>
          <p:cNvPr id="62" name="Text Box 36"/>
          <p:cNvSpPr txBox="1">
            <a:spLocks noChangeArrowheads="1"/>
          </p:cNvSpPr>
          <p:nvPr/>
        </p:nvSpPr>
        <p:spPr bwMode="auto">
          <a:xfrm>
            <a:off x="3648615" y="2306425"/>
            <a:ext cx="1415990" cy="646331"/>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oppositional defiant </a:t>
            </a:r>
            <a:br>
              <a:rPr lang="en-US" sz="1200" dirty="0">
                <a:solidFill>
                  <a:srgbClr val="000000"/>
                </a:solidFill>
                <a:latin typeface="Microsoft Sans Serif" pitchFamily="34" charset="0"/>
              </a:rPr>
            </a:br>
            <a:r>
              <a:rPr lang="en-US" sz="1200" dirty="0">
                <a:solidFill>
                  <a:srgbClr val="000000"/>
                </a:solidFill>
                <a:latin typeface="Microsoft Sans Serif" pitchFamily="34" charset="0"/>
              </a:rPr>
              <a:t>disorder</a:t>
            </a:r>
          </a:p>
        </p:txBody>
      </p:sp>
      <p:sp>
        <p:nvSpPr>
          <p:cNvPr id="63" name="Text Box 26">
            <a:extLst>
              <a:ext uri="{FF2B5EF4-FFF2-40B4-BE49-F238E27FC236}">
                <a16:creationId xmlns:a16="http://schemas.microsoft.com/office/drawing/2014/main" id="{9BA026CA-9550-4319-8EEF-405F4E9B30B7}"/>
              </a:ext>
            </a:extLst>
          </p:cNvPr>
          <p:cNvSpPr txBox="1">
            <a:spLocks noChangeArrowheads="1"/>
          </p:cNvSpPr>
          <p:nvPr/>
        </p:nvSpPr>
        <p:spPr bwMode="auto">
          <a:xfrm>
            <a:off x="6143459" y="2434892"/>
            <a:ext cx="1382745" cy="276999"/>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delinquency</a:t>
            </a:r>
          </a:p>
        </p:txBody>
      </p:sp>
      <p:sp>
        <p:nvSpPr>
          <p:cNvPr id="64" name="Text Box 25"/>
          <p:cNvSpPr txBox="1">
            <a:spLocks noChangeArrowheads="1"/>
          </p:cNvSpPr>
          <p:nvPr/>
        </p:nvSpPr>
        <p:spPr bwMode="auto">
          <a:xfrm>
            <a:off x="3149065" y="3244237"/>
            <a:ext cx="1084465" cy="646331"/>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coercive </a:t>
            </a:r>
            <a:br>
              <a:rPr lang="en-US" sz="1200" dirty="0">
                <a:solidFill>
                  <a:srgbClr val="000000"/>
                </a:solidFill>
                <a:latin typeface="Microsoft Sans Serif" pitchFamily="34" charset="0"/>
              </a:rPr>
            </a:br>
            <a:r>
              <a:rPr lang="en-US" sz="1200" dirty="0">
                <a:solidFill>
                  <a:srgbClr val="000000"/>
                </a:solidFill>
                <a:latin typeface="Microsoft Sans Serif" pitchFamily="34" charset="0"/>
              </a:rPr>
              <a:t>family </a:t>
            </a:r>
            <a:br>
              <a:rPr lang="en-US" sz="1200" dirty="0">
                <a:solidFill>
                  <a:srgbClr val="000000"/>
                </a:solidFill>
                <a:latin typeface="Microsoft Sans Serif" pitchFamily="34" charset="0"/>
              </a:rPr>
            </a:br>
            <a:r>
              <a:rPr lang="en-US" sz="1200" dirty="0">
                <a:solidFill>
                  <a:srgbClr val="000000"/>
                </a:solidFill>
                <a:latin typeface="Microsoft Sans Serif" pitchFamily="34" charset="0"/>
              </a:rPr>
              <a:t>processes</a:t>
            </a:r>
            <a:endParaRPr lang="en-US" sz="1200" dirty="0">
              <a:solidFill>
                <a:srgbClr val="FF0000"/>
              </a:solidFill>
              <a:latin typeface="Microsoft Sans Serif" pitchFamily="34" charset="0"/>
            </a:endParaRPr>
          </a:p>
        </p:txBody>
      </p:sp>
      <p:sp>
        <p:nvSpPr>
          <p:cNvPr id="65" name="Text Box 25">
            <a:extLst>
              <a:ext uri="{FF2B5EF4-FFF2-40B4-BE49-F238E27FC236}">
                <a16:creationId xmlns:a16="http://schemas.microsoft.com/office/drawing/2014/main" id="{484A84BA-76BF-429C-AA0F-DD69AC148B3F}"/>
              </a:ext>
            </a:extLst>
          </p:cNvPr>
          <p:cNvSpPr txBox="1">
            <a:spLocks noChangeArrowheads="1"/>
          </p:cNvSpPr>
          <p:nvPr/>
        </p:nvSpPr>
        <p:spPr bwMode="auto">
          <a:xfrm>
            <a:off x="8199140" y="3264606"/>
            <a:ext cx="1148061" cy="646331"/>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dirty="0">
                <a:solidFill>
                  <a:srgbClr val="000000"/>
                </a:solidFill>
                <a:latin typeface="Microsoft Sans Serif" pitchFamily="34" charset="0"/>
              </a:rPr>
              <a:t>criminal </a:t>
            </a:r>
            <a:br>
              <a:rPr lang="en-US" sz="1200" dirty="0">
                <a:solidFill>
                  <a:srgbClr val="000000"/>
                </a:solidFill>
                <a:latin typeface="Microsoft Sans Serif" pitchFamily="34" charset="0"/>
              </a:rPr>
            </a:br>
            <a:r>
              <a:rPr lang="en-US" sz="1200" dirty="0">
                <a:solidFill>
                  <a:srgbClr val="000000"/>
                </a:solidFill>
                <a:latin typeface="Microsoft Sans Serif" pitchFamily="34" charset="0"/>
              </a:rPr>
              <a:t>justice involvement</a:t>
            </a:r>
            <a:endParaRPr lang="en-US" sz="1200" dirty="0">
              <a:solidFill>
                <a:srgbClr val="FF0000"/>
              </a:solidFill>
              <a:latin typeface="Microsoft Sans Serif" pitchFamily="34" charset="0"/>
            </a:endParaRPr>
          </a:p>
        </p:txBody>
      </p:sp>
      <p:sp>
        <p:nvSpPr>
          <p:cNvPr id="67" name="Oval 5"/>
          <p:cNvSpPr>
            <a:spLocks noChangeArrowheads="1"/>
          </p:cNvSpPr>
          <p:nvPr/>
        </p:nvSpPr>
        <p:spPr bwMode="auto">
          <a:xfrm>
            <a:off x="3760182" y="919335"/>
            <a:ext cx="1765300" cy="971576"/>
          </a:xfrm>
          <a:prstGeom prst="ellipse">
            <a:avLst/>
          </a:prstGeom>
          <a:solidFill>
            <a:srgbClr val="70AD47">
              <a:lumMod val="20000"/>
              <a:lumOff val="80000"/>
            </a:srgbClr>
          </a:solidFill>
          <a:ln w="25400">
            <a:solidFill>
              <a:srgbClr val="00B050"/>
            </a:solidFill>
            <a:round/>
            <a:headEnd/>
            <a:tailEnd/>
          </a:ln>
        </p:spPr>
        <p:txBody>
          <a:bodyPr wrap="none" anchor="ctr"/>
          <a:lstStyle/>
          <a:p>
            <a:pPr defTabSz="457200" fontAlgn="auto">
              <a:spcBef>
                <a:spcPts val="0"/>
              </a:spcBef>
              <a:spcAft>
                <a:spcPts val="0"/>
              </a:spcAft>
              <a:defRPr/>
            </a:pPr>
            <a:endParaRPr lang="en-US" kern="0">
              <a:solidFill>
                <a:srgbClr val="FFFFFF"/>
              </a:solidFill>
              <a:latin typeface="Calibri" panose="020F0502020204030204"/>
            </a:endParaRPr>
          </a:p>
        </p:txBody>
      </p:sp>
      <p:sp>
        <p:nvSpPr>
          <p:cNvPr id="68" name="Text Box 9"/>
          <p:cNvSpPr txBox="1">
            <a:spLocks noChangeArrowheads="1"/>
          </p:cNvSpPr>
          <p:nvPr/>
        </p:nvSpPr>
        <p:spPr bwMode="auto">
          <a:xfrm>
            <a:off x="3493608" y="991598"/>
            <a:ext cx="2362200" cy="830997"/>
          </a:xfrm>
          <a:prstGeom prst="rect">
            <a:avLst/>
          </a:prstGeom>
          <a:noFill/>
          <a:ln w="9525">
            <a:noFill/>
            <a:miter lim="800000"/>
            <a:headEnd/>
            <a:tailEnd/>
          </a:ln>
        </p:spPr>
        <p:txBody>
          <a:bodyPr>
            <a:spAutoFit/>
          </a:bodyPr>
          <a:lstStyle/>
          <a:p>
            <a:pPr algn="ctr" defTabSz="457200" eaLnBrk="0" fontAlgn="auto" hangingPunct="0">
              <a:spcBef>
                <a:spcPct val="50000"/>
              </a:spcBef>
              <a:spcAft>
                <a:spcPts val="0"/>
              </a:spcAft>
            </a:pPr>
            <a:r>
              <a:rPr lang="en-US" sz="1200" b="1" dirty="0">
                <a:solidFill>
                  <a:prstClr val="black"/>
                </a:solidFill>
                <a:latin typeface="Arial"/>
              </a:rPr>
              <a:t>trait impulsivity</a:t>
            </a:r>
            <a:br>
              <a:rPr lang="en-US" sz="1200" dirty="0">
                <a:solidFill>
                  <a:prstClr val="black"/>
                </a:solidFill>
                <a:latin typeface="Arial"/>
              </a:rPr>
            </a:br>
            <a:r>
              <a:rPr lang="en-US" sz="1200" dirty="0">
                <a:solidFill>
                  <a:prstClr val="black"/>
                </a:solidFill>
                <a:latin typeface="Arial"/>
              </a:rPr>
              <a:t>(reward-seeking)</a:t>
            </a:r>
            <a:br>
              <a:rPr lang="en-US" sz="1200" dirty="0">
                <a:solidFill>
                  <a:prstClr val="black"/>
                </a:solidFill>
                <a:latin typeface="Arial"/>
              </a:rPr>
            </a:br>
            <a:r>
              <a:rPr lang="en-US" sz="1200" dirty="0">
                <a:solidFill>
                  <a:prstClr val="black"/>
                </a:solidFill>
                <a:latin typeface="Arial"/>
              </a:rPr>
              <a:t>subcortical,</a:t>
            </a:r>
            <a:br>
              <a:rPr lang="en-US" sz="1200" dirty="0">
                <a:solidFill>
                  <a:prstClr val="black"/>
                </a:solidFill>
                <a:latin typeface="Arial"/>
              </a:rPr>
            </a:br>
            <a:r>
              <a:rPr lang="en-US" sz="1200" dirty="0">
                <a:solidFill>
                  <a:prstClr val="black"/>
                </a:solidFill>
                <a:latin typeface="Arial"/>
              </a:rPr>
              <a:t>highly heritable</a:t>
            </a:r>
          </a:p>
        </p:txBody>
      </p:sp>
      <p:sp>
        <p:nvSpPr>
          <p:cNvPr id="69" name="Text Box 9">
            <a:extLst>
              <a:ext uri="{FF2B5EF4-FFF2-40B4-BE49-F238E27FC236}">
                <a16:creationId xmlns:a16="http://schemas.microsoft.com/office/drawing/2014/main" id="{57A3DD09-1517-471A-B0C1-5C4BF09C1A8C}"/>
              </a:ext>
            </a:extLst>
          </p:cNvPr>
          <p:cNvSpPr txBox="1">
            <a:spLocks noChangeArrowheads="1"/>
          </p:cNvSpPr>
          <p:nvPr/>
        </p:nvSpPr>
        <p:spPr bwMode="auto">
          <a:xfrm>
            <a:off x="6472138" y="948124"/>
            <a:ext cx="2465986" cy="830997"/>
          </a:xfrm>
          <a:prstGeom prst="rect">
            <a:avLst/>
          </a:prstGeom>
          <a:noFill/>
          <a:ln w="9525">
            <a:noFill/>
            <a:miter lim="800000"/>
            <a:headEnd/>
            <a:tailEnd/>
          </a:ln>
        </p:spPr>
        <p:txBody>
          <a:bodyPr wrap="square">
            <a:spAutoFit/>
          </a:bodyPr>
          <a:lstStyle/>
          <a:p>
            <a:pPr algn="ctr" defTabSz="457200" eaLnBrk="0" fontAlgn="auto" hangingPunct="0">
              <a:spcBef>
                <a:spcPct val="50000"/>
              </a:spcBef>
              <a:spcAft>
                <a:spcPts val="0"/>
              </a:spcAft>
            </a:pPr>
            <a:r>
              <a:rPr lang="en-US" sz="1200" b="1" dirty="0">
                <a:solidFill>
                  <a:prstClr val="black"/>
                </a:solidFill>
                <a:latin typeface="Arial"/>
              </a:rPr>
              <a:t>self-, emotion </a:t>
            </a:r>
            <a:br>
              <a:rPr lang="en-US" sz="1200" b="1" dirty="0">
                <a:solidFill>
                  <a:prstClr val="black"/>
                </a:solidFill>
                <a:latin typeface="Arial"/>
              </a:rPr>
            </a:br>
            <a:r>
              <a:rPr lang="en-US" sz="1200" b="1" dirty="0">
                <a:solidFill>
                  <a:prstClr val="black"/>
                </a:solidFill>
                <a:latin typeface="Arial"/>
              </a:rPr>
              <a:t>dysregulation </a:t>
            </a:r>
            <a:br>
              <a:rPr lang="en-US" sz="1200" dirty="0">
                <a:solidFill>
                  <a:prstClr val="black"/>
                </a:solidFill>
                <a:latin typeface="Arial"/>
              </a:rPr>
            </a:br>
            <a:r>
              <a:rPr lang="en-US" sz="1200" dirty="0">
                <a:solidFill>
                  <a:prstClr val="black"/>
                </a:solidFill>
                <a:latin typeface="Arial"/>
              </a:rPr>
              <a:t>cortical ↔ subcortical</a:t>
            </a:r>
            <a:br>
              <a:rPr lang="en-US" sz="1200" dirty="0">
                <a:solidFill>
                  <a:prstClr val="black"/>
                </a:solidFill>
                <a:latin typeface="Arial"/>
              </a:rPr>
            </a:br>
            <a:r>
              <a:rPr lang="en-US" sz="1200" dirty="0">
                <a:solidFill>
                  <a:prstClr val="black"/>
                </a:solidFill>
                <a:latin typeface="Arial"/>
              </a:rPr>
              <a:t>highly socialized </a:t>
            </a:r>
          </a:p>
        </p:txBody>
      </p:sp>
      <p:sp>
        <p:nvSpPr>
          <p:cNvPr id="70" name="TextBox 69"/>
          <p:cNvSpPr txBox="1"/>
          <p:nvPr/>
        </p:nvSpPr>
        <p:spPr>
          <a:xfrm>
            <a:off x="2377602" y="4089368"/>
            <a:ext cx="9755295" cy="400110"/>
          </a:xfrm>
          <a:prstGeom prst="rect">
            <a:avLst/>
          </a:prstGeom>
          <a:noFill/>
        </p:spPr>
        <p:txBody>
          <a:bodyPr wrap="square" rtlCol="0">
            <a:spAutoFit/>
          </a:bodyPr>
          <a:lstStyle/>
          <a:p>
            <a:pPr defTabSz="457200" fontAlgn="auto">
              <a:spcBef>
                <a:spcPts val="0"/>
              </a:spcBef>
              <a:spcAft>
                <a:spcPts val="0"/>
              </a:spcAft>
            </a:pPr>
            <a:r>
              <a:rPr lang="en-US" sz="2000" dirty="0">
                <a:solidFill>
                  <a:prstClr val="black"/>
                </a:solidFill>
                <a:latin typeface="Calibri" panose="020F0502020204030204" pitchFamily="34" charset="0"/>
                <a:cs typeface="Lucida Sans" panose="020B0602040502020204" pitchFamily="34" charset="0"/>
              </a:rPr>
              <a:t>   </a:t>
            </a:r>
            <a:r>
              <a:rPr lang="en-US" sz="1400" dirty="0">
                <a:solidFill>
                  <a:prstClr val="black"/>
                </a:solidFill>
                <a:latin typeface="Calibri" panose="020F0502020204030204" pitchFamily="34" charset="0"/>
                <a:cs typeface="Lucida Sans" panose="020B0602040502020204" pitchFamily="34" charset="0"/>
              </a:rPr>
              <a:t>preschool           elementary school             middle school                adolescence                    adulthood</a:t>
            </a:r>
          </a:p>
        </p:txBody>
      </p:sp>
      <p:pic>
        <p:nvPicPr>
          <p:cNvPr id="73" name="Picture 72"/>
          <p:cNvPicPr>
            <a:picLocks noChangeAspect="1"/>
          </p:cNvPicPr>
          <p:nvPr/>
        </p:nvPicPr>
        <p:blipFill>
          <a:blip r:embed="rId3"/>
          <a:stretch>
            <a:fillRect/>
          </a:stretch>
        </p:blipFill>
        <p:spPr>
          <a:xfrm>
            <a:off x="1625600" y="4478465"/>
            <a:ext cx="8858251" cy="2249920"/>
          </a:xfrm>
          <a:prstGeom prst="rect">
            <a:avLst/>
          </a:prstGeom>
        </p:spPr>
      </p:pic>
      <p:sp>
        <p:nvSpPr>
          <p:cNvPr id="74" name="TextBox 73"/>
          <p:cNvSpPr txBox="1"/>
          <p:nvPr/>
        </p:nvSpPr>
        <p:spPr>
          <a:xfrm rot="16200000">
            <a:off x="771800" y="2347378"/>
            <a:ext cx="1903150" cy="369332"/>
          </a:xfrm>
          <a:prstGeom prst="rect">
            <a:avLst/>
          </a:prstGeom>
          <a:noFill/>
        </p:spPr>
        <p:txBody>
          <a:bodyPr wrap="none" rtlCol="0">
            <a:spAutoFit/>
          </a:bodyPr>
          <a:lstStyle/>
          <a:p>
            <a:r>
              <a:rPr lang="en-US" dirty="0"/>
              <a:t>Level of Analysis</a:t>
            </a:r>
          </a:p>
        </p:txBody>
      </p:sp>
      <p:sp>
        <p:nvSpPr>
          <p:cNvPr id="75" name="TextBox 74"/>
          <p:cNvSpPr txBox="1"/>
          <p:nvPr/>
        </p:nvSpPr>
        <p:spPr>
          <a:xfrm rot="16200000">
            <a:off x="489705" y="5235008"/>
            <a:ext cx="2467342" cy="369332"/>
          </a:xfrm>
          <a:prstGeom prst="rect">
            <a:avLst/>
          </a:prstGeom>
          <a:noFill/>
        </p:spPr>
        <p:txBody>
          <a:bodyPr wrap="none" rtlCol="0">
            <a:spAutoFit/>
          </a:bodyPr>
          <a:lstStyle/>
          <a:p>
            <a:r>
              <a:rPr lang="en-US" dirty="0"/>
              <a:t>Degree of Impairment</a:t>
            </a:r>
          </a:p>
        </p:txBody>
      </p:sp>
      <p:sp>
        <p:nvSpPr>
          <p:cNvPr id="77" name="TextBox 76"/>
          <p:cNvSpPr txBox="1"/>
          <p:nvPr/>
        </p:nvSpPr>
        <p:spPr>
          <a:xfrm>
            <a:off x="2042237" y="5198212"/>
            <a:ext cx="2612173" cy="369332"/>
          </a:xfrm>
          <a:prstGeom prst="rect">
            <a:avLst/>
          </a:prstGeom>
          <a:noFill/>
        </p:spPr>
        <p:txBody>
          <a:bodyPr wrap="square" rtlCol="0">
            <a:spAutoFit/>
          </a:bodyPr>
          <a:lstStyle/>
          <a:p>
            <a:r>
              <a:rPr lang="en-US" dirty="0">
                <a:solidFill>
                  <a:schemeClr val="accent6">
                    <a:lumMod val="75000"/>
                  </a:schemeClr>
                </a:solidFill>
              </a:rPr>
              <a:t>TRAIT IMPULSIVITY</a:t>
            </a:r>
          </a:p>
        </p:txBody>
      </p:sp>
      <p:sp>
        <p:nvSpPr>
          <p:cNvPr id="78" name="TextBox 77"/>
          <p:cNvSpPr txBox="1"/>
          <p:nvPr/>
        </p:nvSpPr>
        <p:spPr>
          <a:xfrm rot="20865698">
            <a:off x="6223409" y="4728070"/>
            <a:ext cx="4142994" cy="369332"/>
          </a:xfrm>
          <a:prstGeom prst="rect">
            <a:avLst/>
          </a:prstGeom>
          <a:noFill/>
        </p:spPr>
        <p:txBody>
          <a:bodyPr wrap="none" rtlCol="0">
            <a:spAutoFit/>
          </a:bodyPr>
          <a:lstStyle/>
          <a:p>
            <a:r>
              <a:rPr lang="en-US" cap="all" dirty="0">
                <a:solidFill>
                  <a:srgbClr val="FF6600"/>
                </a:solidFill>
              </a:rPr>
              <a:t>Self &amp; Emotion Dysregulation</a:t>
            </a:r>
          </a:p>
        </p:txBody>
      </p:sp>
      <p:sp>
        <p:nvSpPr>
          <p:cNvPr id="79" name="TextBox 78"/>
          <p:cNvSpPr txBox="1"/>
          <p:nvPr/>
        </p:nvSpPr>
        <p:spPr>
          <a:xfrm>
            <a:off x="2213713" y="5561342"/>
            <a:ext cx="1628394" cy="276999"/>
          </a:xfrm>
          <a:prstGeom prst="rect">
            <a:avLst/>
          </a:prstGeom>
          <a:noFill/>
        </p:spPr>
        <p:txBody>
          <a:bodyPr wrap="none" rtlCol="0">
            <a:spAutoFit/>
          </a:bodyPr>
          <a:lstStyle/>
          <a:p>
            <a:r>
              <a:rPr lang="en-US" sz="1200" dirty="0">
                <a:latin typeface="+mn-lt"/>
              </a:rPr>
              <a:t>subcortical dysfunction</a:t>
            </a:r>
          </a:p>
        </p:txBody>
      </p:sp>
      <p:sp>
        <p:nvSpPr>
          <p:cNvPr id="80" name="TextBox 79"/>
          <p:cNvSpPr txBox="1"/>
          <p:nvPr/>
        </p:nvSpPr>
        <p:spPr>
          <a:xfrm>
            <a:off x="8344542" y="4865565"/>
            <a:ext cx="2842540" cy="461665"/>
          </a:xfrm>
          <a:prstGeom prst="rect">
            <a:avLst/>
          </a:prstGeom>
          <a:noFill/>
        </p:spPr>
        <p:txBody>
          <a:bodyPr wrap="square" rtlCol="0">
            <a:spAutoFit/>
          </a:bodyPr>
          <a:lstStyle/>
          <a:p>
            <a:r>
              <a:rPr lang="en-US" sz="1200" spc="-30" dirty="0"/>
              <a:t>         </a:t>
            </a:r>
            <a:r>
              <a:rPr lang="en-US" sz="1200" spc="-30" dirty="0">
                <a:latin typeface="Calibri" panose="020F0502020204030204" pitchFamily="34" charset="0"/>
                <a:cs typeface="Calibri" panose="020F0502020204030204" pitchFamily="34" charset="0"/>
              </a:rPr>
              <a:t>cortical dysfunction, poor</a:t>
            </a:r>
            <a:br>
              <a:rPr lang="en-US" sz="1200" spc="-30" dirty="0">
                <a:latin typeface="Calibri" panose="020F0502020204030204" pitchFamily="34" charset="0"/>
                <a:cs typeface="Calibri" panose="020F0502020204030204" pitchFamily="34" charset="0"/>
              </a:rPr>
            </a:br>
            <a:r>
              <a:rPr lang="en-US" sz="1200" spc="-30" dirty="0">
                <a:latin typeface="Calibri" panose="020F0502020204030204" pitchFamily="34" charset="0"/>
                <a:cs typeface="Calibri" panose="020F0502020204030204" pitchFamily="34" charset="0"/>
              </a:rPr>
              <a:t>cortical-subcortical connectivity</a:t>
            </a:r>
          </a:p>
        </p:txBody>
      </p:sp>
      <p:sp>
        <p:nvSpPr>
          <p:cNvPr id="81" name="Text Box 5">
            <a:extLst>
              <a:ext uri="{FF2B5EF4-FFF2-40B4-BE49-F238E27FC236}">
                <a16:creationId xmlns:a16="http://schemas.microsoft.com/office/drawing/2014/main" id="{88E6D34F-E358-4EC8-B54F-167F68821D5F}"/>
              </a:ext>
            </a:extLst>
          </p:cNvPr>
          <p:cNvSpPr txBox="1">
            <a:spLocks noChangeArrowheads="1"/>
          </p:cNvSpPr>
          <p:nvPr/>
        </p:nvSpPr>
        <p:spPr bwMode="auto">
          <a:xfrm>
            <a:off x="-12191" y="6600180"/>
            <a:ext cx="4354109" cy="253916"/>
          </a:xfrm>
          <a:prstGeom prst="rect">
            <a:avLst/>
          </a:prstGeom>
          <a:noFill/>
          <a:ln w="9525">
            <a:noFill/>
            <a:miter lim="800000"/>
            <a:headEnd/>
            <a:tailEnd/>
          </a:ln>
        </p:spPr>
        <p:txBody>
          <a:bodyPr wrap="square">
            <a:spAutoFit/>
          </a:bodyPr>
          <a:lstStyle/>
          <a:p>
            <a:pPr defTabSz="685800">
              <a:spcBef>
                <a:spcPct val="50000"/>
              </a:spcBef>
            </a:pPr>
            <a:r>
              <a:rPr lang="en-US" sz="1050" dirty="0">
                <a:solidFill>
                  <a:srgbClr val="000000"/>
                </a:solidFill>
                <a:latin typeface="Helvetica" panose="020B0604020202020204" pitchFamily="34" charset="0"/>
              </a:rPr>
              <a:t>Beauchaine, Constantino, &amp; Hayden, 2018; Beauchaine, in press</a:t>
            </a:r>
            <a:endParaRPr lang="en-US" sz="105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433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1+#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1+#ppt_w/2"/>
                                          </p:val>
                                        </p:tav>
                                        <p:tav tm="100000">
                                          <p:val>
                                            <p:strVal val="#ppt_x"/>
                                          </p:val>
                                        </p:tav>
                                      </p:tavLst>
                                    </p:anim>
                                    <p:anim calcmode="lin" valueType="num">
                                      <p:cBhvr additive="base">
                                        <p:cTn id="12" dur="500" fill="hold"/>
                                        <p:tgtEl>
                                          <p:spTgt spid="6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1+#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1+#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1+#ppt_w/2"/>
                                          </p:val>
                                        </p:tav>
                                        <p:tav tm="100000">
                                          <p:val>
                                            <p:strVal val="#ppt_x"/>
                                          </p:val>
                                        </p:tav>
                                      </p:tavLst>
                                    </p:anim>
                                    <p:anim calcmode="lin" valueType="num">
                                      <p:cBhvr additive="base">
                                        <p:cTn id="3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1+#ppt_w/2"/>
                                          </p:val>
                                        </p:tav>
                                        <p:tav tm="100000">
                                          <p:val>
                                            <p:strVal val="#ppt_x"/>
                                          </p:val>
                                        </p:tav>
                                      </p:tavLst>
                                    </p:anim>
                                    <p:anim calcmode="lin" valueType="num">
                                      <p:cBhvr additive="base">
                                        <p:cTn id="4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77"/>
                                        </p:tgtEl>
                                        <p:attrNameLst>
                                          <p:attrName>style.visibility</p:attrName>
                                        </p:attrNameLst>
                                      </p:cBhvr>
                                      <p:to>
                                        <p:strVal val="visible"/>
                                      </p:to>
                                    </p:set>
                                    <p:anim calcmode="lin" valueType="num">
                                      <p:cBhvr additive="base">
                                        <p:cTn id="55" dur="500" fill="hold"/>
                                        <p:tgtEl>
                                          <p:spTgt spid="77"/>
                                        </p:tgtEl>
                                        <p:attrNameLst>
                                          <p:attrName>ppt_x</p:attrName>
                                        </p:attrNameLst>
                                      </p:cBhvr>
                                      <p:tavLst>
                                        <p:tav tm="0">
                                          <p:val>
                                            <p:strVal val="#ppt_x"/>
                                          </p:val>
                                        </p:tav>
                                        <p:tav tm="100000">
                                          <p:val>
                                            <p:strVal val="#ppt_x"/>
                                          </p:val>
                                        </p:tav>
                                      </p:tavLst>
                                    </p:anim>
                                    <p:anim calcmode="lin" valueType="num">
                                      <p:cBhvr additive="base">
                                        <p:cTn id="56" dur="500" fill="hold"/>
                                        <p:tgtEl>
                                          <p:spTgt spid="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additive="base">
                                        <p:cTn id="59" dur="500" fill="hold"/>
                                        <p:tgtEl>
                                          <p:spTgt spid="79"/>
                                        </p:tgtEl>
                                        <p:attrNameLst>
                                          <p:attrName>ppt_x</p:attrName>
                                        </p:attrNameLst>
                                      </p:cBhvr>
                                      <p:tavLst>
                                        <p:tav tm="0">
                                          <p:val>
                                            <p:strVal val="#ppt_x"/>
                                          </p:val>
                                        </p:tav>
                                        <p:tav tm="100000">
                                          <p:val>
                                            <p:strVal val="#ppt_x"/>
                                          </p:val>
                                        </p:tav>
                                      </p:tavLst>
                                    </p:anim>
                                    <p:anim calcmode="lin" valueType="num">
                                      <p:cBhvr additive="base">
                                        <p:cTn id="60" dur="500" fill="hold"/>
                                        <p:tgtEl>
                                          <p:spTgt spid="79"/>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73"/>
                                        </p:tgtEl>
                                        <p:attrNameLst>
                                          <p:attrName>style.visibility</p:attrName>
                                        </p:attrNameLst>
                                      </p:cBhvr>
                                      <p:to>
                                        <p:strVal val="visible"/>
                                      </p:to>
                                    </p:set>
                                    <p:anim calcmode="lin" valueType="num">
                                      <p:cBhvr additive="base">
                                        <p:cTn id="63" dur="500" fill="hold"/>
                                        <p:tgtEl>
                                          <p:spTgt spid="73"/>
                                        </p:tgtEl>
                                        <p:attrNameLst>
                                          <p:attrName>ppt_x</p:attrName>
                                        </p:attrNameLst>
                                      </p:cBhvr>
                                      <p:tavLst>
                                        <p:tav tm="0">
                                          <p:val>
                                            <p:strVal val="#ppt_x"/>
                                          </p:val>
                                        </p:tav>
                                        <p:tav tm="100000">
                                          <p:val>
                                            <p:strVal val="#ppt_x"/>
                                          </p:val>
                                        </p:tav>
                                      </p:tavLst>
                                    </p:anim>
                                    <p:anim calcmode="lin" valueType="num">
                                      <p:cBhvr additive="base">
                                        <p:cTn id="64" dur="500" fill="hold"/>
                                        <p:tgtEl>
                                          <p:spTgt spid="73"/>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80"/>
                                        </p:tgtEl>
                                        <p:attrNameLst>
                                          <p:attrName>style.visibility</p:attrName>
                                        </p:attrNameLst>
                                      </p:cBhvr>
                                      <p:to>
                                        <p:strVal val="visible"/>
                                      </p:to>
                                    </p:set>
                                    <p:anim calcmode="lin" valueType="num">
                                      <p:cBhvr additive="base">
                                        <p:cTn id="67" dur="500" fill="hold"/>
                                        <p:tgtEl>
                                          <p:spTgt spid="80"/>
                                        </p:tgtEl>
                                        <p:attrNameLst>
                                          <p:attrName>ppt_x</p:attrName>
                                        </p:attrNameLst>
                                      </p:cBhvr>
                                      <p:tavLst>
                                        <p:tav tm="0">
                                          <p:val>
                                            <p:strVal val="#ppt_x"/>
                                          </p:val>
                                        </p:tav>
                                        <p:tav tm="100000">
                                          <p:val>
                                            <p:strVal val="#ppt_x"/>
                                          </p:val>
                                        </p:tav>
                                      </p:tavLst>
                                    </p:anim>
                                    <p:anim calcmode="lin" valueType="num">
                                      <p:cBhvr additive="base">
                                        <p:cTn id="68" dur="500" fill="hold"/>
                                        <p:tgtEl>
                                          <p:spTgt spid="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additive="base">
                                        <p:cTn id="71" dur="500" fill="hold"/>
                                        <p:tgtEl>
                                          <p:spTgt spid="78"/>
                                        </p:tgtEl>
                                        <p:attrNameLst>
                                          <p:attrName>ppt_x</p:attrName>
                                        </p:attrNameLst>
                                      </p:cBhvr>
                                      <p:tavLst>
                                        <p:tav tm="0">
                                          <p:val>
                                            <p:strVal val="#ppt_x"/>
                                          </p:val>
                                        </p:tav>
                                        <p:tav tm="100000">
                                          <p:val>
                                            <p:strVal val="#ppt_x"/>
                                          </p:val>
                                        </p:tav>
                                      </p:tavLst>
                                    </p:anim>
                                    <p:anim calcmode="lin" valueType="num">
                                      <p:cBhvr additive="base">
                                        <p:cTn id="72"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69" grpId="0"/>
      <p:bldP spid="75" grpId="0"/>
      <p:bldP spid="77" grpId="0"/>
      <p:bldP spid="78" grpId="0"/>
      <p:bldP spid="79" grpId="0"/>
      <p:bldP spid="80"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B0C59340-CEB2-4856-928C-9FBBFAEA24ED}"/>
              </a:ext>
            </a:extLst>
          </p:cNvPr>
          <p:cNvSpPr txBox="1"/>
          <p:nvPr/>
        </p:nvSpPr>
        <p:spPr>
          <a:xfrm>
            <a:off x="475488" y="872132"/>
            <a:ext cx="11128248" cy="5433026"/>
          </a:xfrm>
          <a:prstGeom prst="rect">
            <a:avLst/>
          </a:prstGeom>
          <a:noFill/>
        </p:spPr>
        <p:txBody>
          <a:bodyPr wrap="square" rtlCol="0">
            <a:spAutoFit/>
          </a:bodyPr>
          <a:lstStyle/>
          <a:p>
            <a:pPr defTabSz="685800">
              <a:defRPr/>
            </a:pPr>
            <a:endParaRPr lang="en-US" sz="750" i="1" dirty="0">
              <a:solidFill>
                <a:srgbClr val="000000"/>
              </a:solidFill>
              <a:latin typeface="Calibri" panose="020F0502020204030204" pitchFamily="34" charset="0"/>
            </a:endParaRPr>
          </a:p>
          <a:p>
            <a:pPr marL="205740" indent="-205740" defTabSz="685800">
              <a:lnSpc>
                <a:spcPct val="90000"/>
              </a:lnSpc>
              <a:buFont typeface="Arial" panose="020B0604020202020204" pitchFamily="34" charset="0"/>
              <a:buChar char="•"/>
              <a:defRPr/>
            </a:pPr>
            <a:r>
              <a:rPr lang="en-US" sz="2400" dirty="0">
                <a:solidFill>
                  <a:srgbClr val="000000"/>
                </a:solidFill>
                <a:latin typeface="Calibri" panose="020F0502020204030204" pitchFamily="34" charset="0"/>
              </a:rPr>
              <a:t>891 high risk kindergarteners enrolled (Seattle, Durham, Nashville, rural PA)</a:t>
            </a:r>
            <a:br>
              <a:rPr lang="en-US" sz="2400" dirty="0">
                <a:solidFill>
                  <a:srgbClr val="000000"/>
                </a:solidFill>
                <a:latin typeface="Calibri" panose="020F0502020204030204" pitchFamily="34" charset="0"/>
              </a:rPr>
            </a:br>
            <a:endParaRPr lang="en-US" sz="1000" dirty="0">
              <a:solidFill>
                <a:srgbClr val="000000"/>
              </a:solidFill>
              <a:latin typeface="Calibri" panose="020F0502020204030204" pitchFamily="34" charset="0"/>
            </a:endParaRPr>
          </a:p>
          <a:p>
            <a:pPr marL="205740" indent="-205740" defTabSz="685800">
              <a:lnSpc>
                <a:spcPct val="90000"/>
              </a:lnSpc>
              <a:buFont typeface="Arial" panose="020B0604020202020204" pitchFamily="34" charset="0"/>
              <a:buChar char="•"/>
              <a:defRPr/>
            </a:pPr>
            <a:r>
              <a:rPr lang="en-US" sz="2400" dirty="0">
                <a:solidFill>
                  <a:srgbClr val="000000"/>
                </a:solidFill>
                <a:latin typeface="Calibri" panose="020F0502020204030204" pitchFamily="34" charset="0"/>
              </a:rPr>
              <a:t>Selected from almost 10,000 based on parent, teacher reports of early CPs</a:t>
            </a:r>
            <a:br>
              <a:rPr lang="en-US" sz="900" dirty="0">
                <a:solidFill>
                  <a:srgbClr val="000000"/>
                </a:solidFill>
                <a:latin typeface="Calibri" panose="020F0502020204030204" pitchFamily="34" charset="0"/>
              </a:rPr>
            </a:br>
            <a:endParaRPr lang="en-US" sz="900" dirty="0">
              <a:solidFill>
                <a:srgbClr val="000000"/>
              </a:solidFill>
              <a:latin typeface="Calibri" panose="020F0502020204030204" pitchFamily="34" charset="0"/>
            </a:endParaRPr>
          </a:p>
          <a:p>
            <a:pPr marL="205740" indent="-205740" defTabSz="685800">
              <a:buFont typeface="Arial" panose="020B0604020202020204" pitchFamily="34" charset="0"/>
              <a:buChar char="•"/>
              <a:defRPr/>
            </a:pPr>
            <a:r>
              <a:rPr lang="en-US" sz="2400" dirty="0">
                <a:solidFill>
                  <a:srgbClr val="000000"/>
                </a:solidFill>
                <a:latin typeface="Calibri" panose="020F0502020204030204" pitchFamily="34" charset="0"/>
              </a:rPr>
              <a:t>Intensive, </a:t>
            </a:r>
            <a:r>
              <a:rPr lang="en-US" sz="2400" i="1" dirty="0">
                <a:solidFill>
                  <a:schemeClr val="bg2"/>
                </a:solidFill>
                <a:latin typeface="Calibri" panose="020F0502020204030204" pitchFamily="34" charset="0"/>
              </a:rPr>
              <a:t>10-year-long</a:t>
            </a:r>
            <a:r>
              <a:rPr lang="en-US" sz="2400" dirty="0">
                <a:solidFill>
                  <a:schemeClr val="bg2"/>
                </a:solidFill>
                <a:latin typeface="Calibri" panose="020F0502020204030204" pitchFamily="34" charset="0"/>
              </a:rPr>
              <a:t> </a:t>
            </a:r>
            <a:r>
              <a:rPr lang="en-US" sz="2400" dirty="0">
                <a:solidFill>
                  <a:srgbClr val="000000"/>
                </a:solidFill>
                <a:latin typeface="Calibri" panose="020F0502020204030204" pitchFamily="34" charset="0"/>
              </a:rPr>
              <a:t>prevention program that began in 1991:</a:t>
            </a:r>
            <a:endParaRPr lang="en-US" sz="2400" dirty="0">
              <a:solidFill>
                <a:schemeClr val="bg2"/>
              </a:solidFill>
              <a:latin typeface="Calibri" panose="020F0502020204030204" pitchFamily="34" charset="0"/>
            </a:endParaRPr>
          </a:p>
          <a:p>
            <a:pPr marL="205740" indent="-205740" defTabSz="685800">
              <a:buFont typeface="Arial" panose="020B0604020202020204" pitchFamily="34" charset="0"/>
              <a:buChar char="•"/>
              <a:defRPr/>
            </a:pPr>
            <a:endParaRPr lang="en-US" sz="900" dirty="0">
              <a:solidFill>
                <a:schemeClr val="bg2"/>
              </a:solidFill>
              <a:latin typeface="Calibri" panose="020F0502020204030204" pitchFamily="34" charset="0"/>
            </a:endParaRPr>
          </a:p>
          <a:p>
            <a:pPr marL="205740" indent="-205740" defTabSz="685800">
              <a:buFont typeface="Arial" panose="020B0604020202020204" pitchFamily="34" charset="0"/>
              <a:buChar char="•"/>
              <a:defRPr/>
            </a:pPr>
            <a:r>
              <a:rPr lang="en-US" sz="2400" dirty="0">
                <a:solidFill>
                  <a:schemeClr val="bg2"/>
                </a:solidFill>
                <a:latin typeface="Calibri" panose="020F0502020204030204" pitchFamily="34" charset="0"/>
              </a:rPr>
              <a:t>Limited effects of intervention in early years</a:t>
            </a:r>
            <a:r>
              <a:rPr lang="en-US" sz="2200" dirty="0">
                <a:solidFill>
                  <a:schemeClr val="bg2"/>
                </a:solidFill>
                <a:latin typeface="Calibri" panose="020F0502020204030204" pitchFamily="34" charset="0"/>
              </a:rPr>
              <a:t> </a:t>
            </a:r>
            <a:r>
              <a:rPr lang="en-US" sz="1200" dirty="0">
                <a:solidFill>
                  <a:schemeClr val="bg2"/>
                </a:solidFill>
                <a:latin typeface="Calibri" panose="020F0502020204030204" pitchFamily="34" charset="0"/>
              </a:rPr>
              <a:t>(e.g., McMahon et al., 1999)</a:t>
            </a:r>
            <a:br>
              <a:rPr lang="en-US" sz="1200" dirty="0">
                <a:solidFill>
                  <a:srgbClr val="C00000"/>
                </a:solidFill>
                <a:latin typeface="Calibri" panose="020F0502020204030204" pitchFamily="34" charset="0"/>
              </a:rPr>
            </a:br>
            <a:r>
              <a:rPr lang="en-US" sz="900" i="1" dirty="0">
                <a:solidFill>
                  <a:srgbClr val="C00000"/>
                </a:solidFill>
                <a:latin typeface="Calibri" panose="020F0502020204030204" pitchFamily="34" charset="0"/>
              </a:rPr>
              <a:t> </a:t>
            </a:r>
          </a:p>
          <a:p>
            <a:pPr marL="205740" indent="-205740" defTabSz="685800">
              <a:lnSpc>
                <a:spcPct val="110000"/>
              </a:lnSpc>
              <a:buFont typeface="Arial" panose="020B0604020202020204" pitchFamily="34" charset="0"/>
              <a:buChar char="•"/>
              <a:defRPr/>
            </a:pPr>
            <a:r>
              <a:rPr lang="en-US" sz="2400" dirty="0">
                <a:solidFill>
                  <a:srgbClr val="000000"/>
                </a:solidFill>
                <a:latin typeface="Calibri" panose="020F0502020204030204" pitchFamily="34" charset="0"/>
              </a:rPr>
              <a:t>Effects accrued </a:t>
            </a:r>
            <a:r>
              <a:rPr lang="en-US" sz="2400" dirty="0">
                <a:solidFill>
                  <a:schemeClr val="bg2"/>
                </a:solidFill>
                <a:latin typeface="Calibri" panose="020F0502020204030204" pitchFamily="34" charset="0"/>
              </a:rPr>
              <a:t>through age 25:</a:t>
            </a:r>
          </a:p>
          <a:p>
            <a:pPr marL="342900" lvl="1" defTabSz="685800">
              <a:lnSpc>
                <a:spcPct val="110000"/>
              </a:lnSpc>
            </a:pPr>
            <a:r>
              <a:rPr lang="en-US" dirty="0">
                <a:solidFill>
                  <a:srgbClr val="000000"/>
                </a:solidFill>
                <a:latin typeface="Calibri" panose="020F0502020204030204" pitchFamily="34" charset="0"/>
              </a:rPr>
              <a:t>↓ externalizing problems 		↓ internalizing problems</a:t>
            </a:r>
          </a:p>
          <a:p>
            <a:pPr marL="342900" lvl="1" defTabSz="685800">
              <a:lnSpc>
                <a:spcPct val="110000"/>
              </a:lnSpc>
            </a:pPr>
            <a:r>
              <a:rPr lang="en-US" dirty="0">
                <a:solidFill>
                  <a:srgbClr val="000000"/>
                </a:solidFill>
                <a:latin typeface="Calibri" panose="020F0502020204030204" pitchFamily="34" charset="0"/>
              </a:rPr>
              <a:t>↓ substance use				↓ high-risk sexual behavior</a:t>
            </a:r>
          </a:p>
          <a:p>
            <a:pPr marL="342900" lvl="1" defTabSz="685800">
              <a:lnSpc>
                <a:spcPct val="110000"/>
              </a:lnSpc>
            </a:pPr>
            <a:r>
              <a:rPr lang="en-US" dirty="0">
                <a:solidFill>
                  <a:schemeClr val="bg2"/>
                </a:solidFill>
                <a:latin typeface="Calibri" panose="020F0502020204030204" pitchFamily="34" charset="0"/>
              </a:rPr>
              <a:t>↓ violent crime convictions		↓ drug convictions</a:t>
            </a:r>
            <a:br>
              <a:rPr lang="en-US" sz="450" dirty="0">
                <a:solidFill>
                  <a:schemeClr val="bg2"/>
                </a:solidFill>
                <a:latin typeface="Calibri" panose="020F0502020204030204" pitchFamily="34" charset="0"/>
              </a:rPr>
            </a:br>
            <a:endParaRPr lang="en-US" sz="450" dirty="0">
              <a:solidFill>
                <a:schemeClr val="bg2"/>
              </a:solidFill>
              <a:latin typeface="Calibri" panose="020F0502020204030204" pitchFamily="34" charset="0"/>
            </a:endParaRPr>
          </a:p>
          <a:p>
            <a:pPr marL="205740" indent="-205740" defTabSz="685800">
              <a:buFont typeface="Arial" panose="020B0604020202020204" pitchFamily="34" charset="0"/>
              <a:buChar char="•"/>
            </a:pPr>
            <a:r>
              <a:rPr lang="en-US" sz="2400" dirty="0">
                <a:solidFill>
                  <a:schemeClr val="bg2"/>
                </a:solidFill>
                <a:latin typeface="Calibri" panose="020F0502020204030204" pitchFamily="34" charset="0"/>
              </a:rPr>
              <a:t>This contrasts with long-term outcomes from the NIMH Multimodal Treatment of ADHD study, which were time-limited </a:t>
            </a:r>
            <a:r>
              <a:rPr lang="en-US" sz="1200" dirty="0">
                <a:solidFill>
                  <a:schemeClr val="bg2"/>
                </a:solidFill>
                <a:latin typeface="Calibri" panose="020F0502020204030204" pitchFamily="34" charset="0"/>
              </a:rPr>
              <a:t>(</a:t>
            </a:r>
            <a:r>
              <a:rPr lang="da-DK" sz="1200" dirty="0">
                <a:solidFill>
                  <a:schemeClr val="bg2"/>
                </a:solidFill>
                <a:latin typeface="Calibri" panose="020F0502020204030204" pitchFamily="34" charset="0"/>
              </a:rPr>
              <a:t>Hinshaw et al., 2015; Molina et al., 2013)</a:t>
            </a:r>
          </a:p>
          <a:p>
            <a:pPr marL="205740" indent="-205740" defTabSz="685800">
              <a:buFont typeface="Arial" panose="020B0604020202020204" pitchFamily="34" charset="0"/>
              <a:buChar char="•"/>
            </a:pPr>
            <a:endParaRPr lang="da-DK" sz="1200" dirty="0">
              <a:solidFill>
                <a:schemeClr val="bg2"/>
              </a:solidFill>
              <a:latin typeface="Calibri" panose="020F0502020204030204" pitchFamily="34" charset="0"/>
            </a:endParaRPr>
          </a:p>
          <a:p>
            <a:pPr defTabSz="685800">
              <a:lnSpc>
                <a:spcPts val="2500"/>
              </a:lnSpc>
            </a:pPr>
            <a:r>
              <a:rPr lang="da-DK" sz="2400" spc="-20" dirty="0">
                <a:solidFill>
                  <a:srgbClr val="0000FF"/>
                </a:solidFill>
                <a:latin typeface="Calibri" panose="020F0502020204030204" pitchFamily="34" charset="0"/>
              </a:rPr>
              <a:t>Prevention programs that target mediating mechanisms of externalizing progression are effective when delivered early, when they involve parents, and when they teach children effective self-regulation</a:t>
            </a:r>
            <a:endParaRPr lang="en-US" sz="2400" spc="-20" dirty="0">
              <a:solidFill>
                <a:srgbClr val="0000FF"/>
              </a:solidFill>
              <a:latin typeface="Calibri" panose="020F0502020204030204" pitchFamily="34" charset="0"/>
            </a:endParaRPr>
          </a:p>
        </p:txBody>
      </p:sp>
      <p:sp>
        <p:nvSpPr>
          <p:cNvPr id="4" name="TextBox 3">
            <a:extLst>
              <a:ext uri="{FF2B5EF4-FFF2-40B4-BE49-F238E27FC236}">
                <a16:creationId xmlns:a16="http://schemas.microsoft.com/office/drawing/2014/main" id="{E68B2A3E-906A-46E8-91C3-5DB8960EF5A1}"/>
              </a:ext>
            </a:extLst>
          </p:cNvPr>
          <p:cNvSpPr txBox="1"/>
          <p:nvPr/>
        </p:nvSpPr>
        <p:spPr>
          <a:xfrm>
            <a:off x="539656" y="2354703"/>
            <a:ext cx="8867273" cy="1754326"/>
          </a:xfrm>
          <a:prstGeom prst="rect">
            <a:avLst/>
          </a:prstGeom>
          <a:noFill/>
        </p:spPr>
        <p:txBody>
          <a:bodyPr wrap="square" rtlCol="0">
            <a:spAutoFit/>
          </a:bodyPr>
          <a:lstStyle/>
          <a:p>
            <a:pPr marL="548640" lvl="1" indent="-205740" defTabSz="685800">
              <a:buFont typeface="Arial" panose="020B0604020202020204" pitchFamily="34" charset="0"/>
              <a:buChar char="•"/>
            </a:pPr>
            <a:r>
              <a:rPr lang="en-US" b="1" dirty="0">
                <a:solidFill>
                  <a:srgbClr val="000000"/>
                </a:solidFill>
                <a:latin typeface="Calibri" panose="020F0502020204030204" pitchFamily="34" charset="0"/>
              </a:rPr>
              <a:t>Grade 1</a:t>
            </a:r>
            <a:r>
              <a:rPr lang="en-US" dirty="0">
                <a:solidFill>
                  <a:srgbClr val="000000"/>
                </a:solidFill>
                <a:latin typeface="Calibri" panose="020F0502020204030204" pitchFamily="34" charset="0"/>
              </a:rPr>
              <a:t>: 57 two-hr sessions with </a:t>
            </a:r>
            <a:r>
              <a:rPr lang="en-US" dirty="0">
                <a:solidFill>
                  <a:schemeClr val="bg2"/>
                </a:solidFill>
                <a:latin typeface="Calibri" panose="020F0502020204030204" pitchFamily="34" charset="0"/>
              </a:rPr>
              <a:t>children, parents, program staff, and teachers</a:t>
            </a:r>
            <a:br>
              <a:rPr lang="en-US" dirty="0">
                <a:solidFill>
                  <a:schemeClr val="bg2"/>
                </a:solidFill>
                <a:latin typeface="Calibri" panose="020F0502020204030204" pitchFamily="34" charset="0"/>
              </a:rPr>
            </a:br>
            <a:r>
              <a:rPr lang="en-US" dirty="0">
                <a:solidFill>
                  <a:schemeClr val="bg2"/>
                </a:solidFill>
                <a:latin typeface="Calibri" panose="020F0502020204030204" pitchFamily="34" charset="0"/>
              </a:rPr>
              <a:t>    </a:t>
            </a:r>
            <a:r>
              <a:rPr lang="en-US" sz="1400" dirty="0">
                <a:solidFill>
                  <a:schemeClr val="bg2"/>
                </a:solidFill>
                <a:latin typeface="Calibri" panose="020F0502020204030204" pitchFamily="34" charset="0"/>
              </a:rPr>
              <a:t> </a:t>
            </a:r>
            <a:r>
              <a:rPr lang="en-US" dirty="0">
                <a:solidFill>
                  <a:schemeClr val="bg2"/>
                </a:solidFill>
                <a:latin typeface="Calibri" panose="020F0502020204030204" pitchFamily="34" charset="0"/>
              </a:rPr>
              <a:t>     </a:t>
            </a:r>
            <a:r>
              <a:rPr lang="en-US" sz="1400" dirty="0">
                <a:solidFill>
                  <a:schemeClr val="bg2"/>
                </a:solidFill>
                <a:latin typeface="Calibri" panose="020F0502020204030204" pitchFamily="34" charset="0"/>
              </a:rPr>
              <a:t> </a:t>
            </a:r>
            <a:r>
              <a:rPr lang="en-US" dirty="0">
                <a:solidFill>
                  <a:schemeClr val="bg2"/>
                </a:solidFill>
                <a:latin typeface="Calibri" panose="020F0502020204030204" pitchFamily="34" charset="0"/>
              </a:rPr>
              <a:t>      targets</a:t>
            </a:r>
            <a:r>
              <a:rPr lang="en-US" i="1" dirty="0">
                <a:solidFill>
                  <a:schemeClr val="bg2"/>
                </a:solidFill>
                <a:latin typeface="Calibri" panose="020F0502020204030204" pitchFamily="34" charset="0"/>
              </a:rPr>
              <a:t>: self-control, emotional awareness, peer relations, problem solving</a:t>
            </a:r>
          </a:p>
          <a:p>
            <a:pPr marL="548640" lvl="1" indent="-205740" defTabSz="685800">
              <a:buFont typeface="Arial" panose="020B0604020202020204" pitchFamily="34" charset="0"/>
              <a:buChar char="•"/>
            </a:pPr>
            <a:r>
              <a:rPr lang="en-US" b="1" dirty="0">
                <a:solidFill>
                  <a:schemeClr val="bg2"/>
                </a:solidFill>
                <a:latin typeface="Calibri" panose="020F0502020204030204" pitchFamily="34" charset="0"/>
              </a:rPr>
              <a:t>Grade 1</a:t>
            </a:r>
            <a:r>
              <a:rPr lang="en-US" dirty="0">
                <a:solidFill>
                  <a:schemeClr val="bg2"/>
                </a:solidFill>
                <a:latin typeface="Calibri" panose="020F0502020204030204" pitchFamily="34" charset="0"/>
              </a:rPr>
              <a:t>: Parents taught to tutor their children academically </a:t>
            </a:r>
          </a:p>
          <a:p>
            <a:pPr marL="548640" lvl="1" indent="-205740" defTabSz="685800">
              <a:buFont typeface="Arial" panose="020B0604020202020204" pitchFamily="34" charset="0"/>
              <a:buChar char="•"/>
            </a:pPr>
            <a:r>
              <a:rPr lang="en-US" b="1" dirty="0">
                <a:solidFill>
                  <a:srgbClr val="000000"/>
                </a:solidFill>
                <a:latin typeface="Calibri" panose="020F0502020204030204" pitchFamily="34" charset="0"/>
              </a:rPr>
              <a:t>Grades 3, 4</a:t>
            </a:r>
            <a:r>
              <a:rPr lang="en-US" dirty="0">
                <a:solidFill>
                  <a:srgbClr val="000000"/>
                </a:solidFill>
                <a:latin typeface="Calibri" panose="020F0502020204030204" pitchFamily="34" charset="0"/>
              </a:rPr>
              <a:t>: Monthly </a:t>
            </a:r>
            <a:r>
              <a:rPr lang="en-US" dirty="0">
                <a:solidFill>
                  <a:schemeClr val="bg2"/>
                </a:solidFill>
                <a:latin typeface="Calibri" panose="020F0502020204030204" pitchFamily="34" charset="0"/>
              </a:rPr>
              <a:t>family sessions, home visits; teacher-implemented prevention</a:t>
            </a:r>
          </a:p>
          <a:p>
            <a:pPr marL="548640" lvl="1" indent="-205740" defTabSz="685800">
              <a:buFont typeface="Arial" panose="020B0604020202020204" pitchFamily="34" charset="0"/>
              <a:buChar char="•"/>
            </a:pPr>
            <a:r>
              <a:rPr lang="en-US" b="1" dirty="0">
                <a:solidFill>
                  <a:schemeClr val="bg2"/>
                </a:solidFill>
                <a:latin typeface="Calibri" panose="020F0502020204030204" pitchFamily="34" charset="0"/>
              </a:rPr>
              <a:t>Grades 5, 6</a:t>
            </a:r>
            <a:r>
              <a:rPr lang="en-US" dirty="0">
                <a:solidFill>
                  <a:schemeClr val="bg2"/>
                </a:solidFill>
                <a:latin typeface="Calibri" panose="020F0502020204030204" pitchFamily="34" charset="0"/>
              </a:rPr>
              <a:t>: Monthly parent and child groups </a:t>
            </a:r>
            <a:r>
              <a:rPr lang="en-US" dirty="0">
                <a:solidFill>
                  <a:srgbClr val="000000"/>
                </a:solidFill>
                <a:latin typeface="Calibri" panose="020F0502020204030204" pitchFamily="34" charset="0"/>
              </a:rPr>
              <a:t>and home visits</a:t>
            </a:r>
          </a:p>
          <a:p>
            <a:pPr marL="548640" lvl="1" indent="-205740" defTabSz="685800">
              <a:buFont typeface="Arial" panose="020B0604020202020204" pitchFamily="34" charset="0"/>
              <a:buChar char="•"/>
            </a:pPr>
            <a:r>
              <a:rPr lang="en-US" b="1" dirty="0">
                <a:solidFill>
                  <a:srgbClr val="000000"/>
                </a:solidFill>
                <a:latin typeface="Calibri" panose="020F0502020204030204" pitchFamily="34" charset="0"/>
              </a:rPr>
              <a:t>Grades 8-10</a:t>
            </a:r>
            <a:r>
              <a:rPr lang="en-US" dirty="0">
                <a:solidFill>
                  <a:srgbClr val="000000"/>
                </a:solidFill>
                <a:latin typeface="Calibri" panose="020F0502020204030204" pitchFamily="34" charset="0"/>
              </a:rPr>
              <a:t>: </a:t>
            </a:r>
            <a:r>
              <a:rPr lang="en-US" spc="-30" dirty="0">
                <a:solidFill>
                  <a:srgbClr val="000000"/>
                </a:solidFill>
                <a:latin typeface="Calibri" panose="020F0502020204030204" pitchFamily="34" charset="0"/>
              </a:rPr>
              <a:t>Individual sessions addressing HS transition, note-taking, study skills, etc.</a:t>
            </a:r>
            <a:endParaRPr lang="en-US" spc="-30" dirty="0">
              <a:solidFill>
                <a:srgbClr val="FFFFFF"/>
              </a:solidFill>
            </a:endParaRPr>
          </a:p>
        </p:txBody>
      </p:sp>
      <p:sp>
        <p:nvSpPr>
          <p:cNvPr id="9" name="Rectangle 8">
            <a:extLst>
              <a:ext uri="{FF2B5EF4-FFF2-40B4-BE49-F238E27FC236}">
                <a16:creationId xmlns:a16="http://schemas.microsoft.com/office/drawing/2014/main" id="{C48ADD2C-7475-450C-925D-D20F8ACC52B1}"/>
              </a:ext>
            </a:extLst>
          </p:cNvPr>
          <p:cNvSpPr/>
          <p:nvPr/>
        </p:nvSpPr>
        <p:spPr>
          <a:xfrm>
            <a:off x="15241" y="6591277"/>
            <a:ext cx="3846309" cy="276999"/>
          </a:xfrm>
          <a:prstGeom prst="rect">
            <a:avLst/>
          </a:prstGeom>
        </p:spPr>
        <p:txBody>
          <a:bodyPr wrap="none">
            <a:spAutoFit/>
          </a:bodyPr>
          <a:lstStyle/>
          <a:p>
            <a:pPr defTabSz="685800"/>
            <a:r>
              <a:rPr lang="en-US" sz="1200" dirty="0">
                <a:solidFill>
                  <a:srgbClr val="000000"/>
                </a:solidFill>
                <a:latin typeface="Calibri" panose="020F0502020204030204" pitchFamily="34" charset="0"/>
                <a:cs typeface="Calibri" panose="020F0502020204030204" pitchFamily="34" charset="0"/>
              </a:rPr>
              <a:t>Conduct Problems Prevention Research Group, 2002, 2015</a:t>
            </a:r>
          </a:p>
        </p:txBody>
      </p:sp>
      <p:sp>
        <p:nvSpPr>
          <p:cNvPr id="6" name="Title 6"/>
          <p:cNvSpPr txBox="1">
            <a:spLocks/>
          </p:cNvSpPr>
          <p:nvPr/>
        </p:nvSpPr>
        <p:spPr>
          <a:xfrm>
            <a:off x="15241" y="5492"/>
            <a:ext cx="12176759"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pc="-30" dirty="0">
                <a:solidFill>
                  <a:srgbClr val="C00000"/>
                </a:solidFill>
                <a:latin typeface="Calibri" panose="020F0502020204030204" pitchFamily="34" charset="0"/>
              </a:rPr>
              <a:t>Implications for Prevention: The NIMH Fast Track Trial</a:t>
            </a:r>
          </a:p>
        </p:txBody>
      </p:sp>
    </p:spTree>
    <p:extLst>
      <p:ext uri="{BB962C8B-B14F-4D97-AF65-F5344CB8AC3E}">
        <p14:creationId xmlns:p14="http://schemas.microsoft.com/office/powerpoint/2010/main" val="15224558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2">
                                            <p:txEl>
                                              <p:pRg st="1" end="1"/>
                                            </p:txEl>
                                          </p:spTgt>
                                        </p:tgtEl>
                                        <p:attrNameLst>
                                          <p:attrName>style.visibility</p:attrName>
                                        </p:attrNameLst>
                                      </p:cBhvr>
                                      <p:to>
                                        <p:strVal val="visible"/>
                                      </p:to>
                                    </p:set>
                                    <p:anim calcmode="lin" valueType="num">
                                      <p:cBhvr additive="base">
                                        <p:cTn id="7" dur="500" fill="hold"/>
                                        <p:tgtEl>
                                          <p:spTgt spid="42">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2">
                                            <p:txEl>
                                              <p:pRg st="2" end="2"/>
                                            </p:txEl>
                                          </p:spTgt>
                                        </p:tgtEl>
                                        <p:attrNameLst>
                                          <p:attrName>style.visibility</p:attrName>
                                        </p:attrNameLst>
                                      </p:cBhvr>
                                      <p:to>
                                        <p:strVal val="visible"/>
                                      </p:to>
                                    </p:set>
                                    <p:anim calcmode="lin" valueType="num">
                                      <p:cBhvr additive="base">
                                        <p:cTn id="13" dur="500" fill="hold"/>
                                        <p:tgtEl>
                                          <p:spTgt spid="4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2">
                                            <p:txEl>
                                              <p:pRg st="3" end="3"/>
                                            </p:txEl>
                                          </p:spTgt>
                                        </p:tgtEl>
                                        <p:attrNameLst>
                                          <p:attrName>style.visibility</p:attrName>
                                        </p:attrNameLst>
                                      </p:cBhvr>
                                      <p:to>
                                        <p:strVal val="visible"/>
                                      </p:to>
                                    </p:set>
                                    <p:anim calcmode="lin" valueType="num">
                                      <p:cBhvr additive="base">
                                        <p:cTn id="19" dur="500" fill="hold"/>
                                        <p:tgtEl>
                                          <p:spTgt spid="4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1+#ppt_w/2"/>
                                          </p:val>
                                        </p:tav>
                                        <p:tav tm="100000">
                                          <p:val>
                                            <p:strVal val="#ppt_x"/>
                                          </p:val>
                                        </p:tav>
                                      </p:tavLst>
                                    </p:anim>
                                    <p:anim calcmode="lin" valueType="num">
                                      <p:cBhvr additive="base">
                                        <p:cTn id="26"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grpId="1" nodeType="clickEffect">
                                  <p:stCondLst>
                                    <p:cond delay="0"/>
                                  </p:stCondLst>
                                  <p:childTnLst>
                                    <p:anim calcmode="lin" valueType="num">
                                      <p:cBhvr additive="base">
                                        <p:cTn id="30" dur="500"/>
                                        <p:tgtEl>
                                          <p:spTgt spid="4"/>
                                        </p:tgtEl>
                                        <p:attrNameLst>
                                          <p:attrName>ppt_x</p:attrName>
                                        </p:attrNameLst>
                                      </p:cBhvr>
                                      <p:tavLst>
                                        <p:tav tm="0">
                                          <p:val>
                                            <p:strVal val="ppt_x"/>
                                          </p:val>
                                        </p:tav>
                                        <p:tav tm="100000">
                                          <p:val>
                                            <p:strVal val="0-ppt_w/2"/>
                                          </p:val>
                                        </p:tav>
                                      </p:tavLst>
                                    </p:anim>
                                    <p:anim calcmode="lin" valueType="num">
                                      <p:cBhvr additive="base">
                                        <p:cTn id="31" dur="500"/>
                                        <p:tgtEl>
                                          <p:spTgt spid="4"/>
                                        </p:tgtEl>
                                        <p:attrNameLst>
                                          <p:attrName>ppt_y</p:attrName>
                                        </p:attrNameLst>
                                      </p:cBhvr>
                                      <p:tavLst>
                                        <p:tav tm="0">
                                          <p:val>
                                            <p:strVal val="ppt_y"/>
                                          </p:val>
                                        </p:tav>
                                        <p:tav tm="100000">
                                          <p:val>
                                            <p:strVal val="ppt_y"/>
                                          </p:val>
                                        </p:tav>
                                      </p:tavLst>
                                    </p:anim>
                                    <p:set>
                                      <p:cBhvr>
                                        <p:cTn id="32" dur="1" fill="hold">
                                          <p:stCondLst>
                                            <p:cond delay="499"/>
                                          </p:stCondLst>
                                        </p:cTn>
                                        <p:tgtEl>
                                          <p:spTgt spid="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2">
                                            <p:txEl>
                                              <p:pRg st="5" end="5"/>
                                            </p:txEl>
                                          </p:spTgt>
                                        </p:tgtEl>
                                        <p:attrNameLst>
                                          <p:attrName>style.visibility</p:attrName>
                                        </p:attrNameLst>
                                      </p:cBhvr>
                                      <p:to>
                                        <p:strVal val="visible"/>
                                      </p:to>
                                    </p:set>
                                    <p:anim calcmode="lin" valueType="num">
                                      <p:cBhvr additive="base">
                                        <p:cTn id="37" dur="500" fill="hold"/>
                                        <p:tgtEl>
                                          <p:spTgt spid="42">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2">
                                            <p:txEl>
                                              <p:pRg st="6" end="6"/>
                                            </p:txEl>
                                          </p:spTgt>
                                        </p:tgtEl>
                                        <p:attrNameLst>
                                          <p:attrName>style.visibility</p:attrName>
                                        </p:attrNameLst>
                                      </p:cBhvr>
                                      <p:to>
                                        <p:strVal val="visible"/>
                                      </p:to>
                                    </p:set>
                                    <p:anim calcmode="lin" valueType="num">
                                      <p:cBhvr additive="base">
                                        <p:cTn id="43" dur="500" fill="hold"/>
                                        <p:tgtEl>
                                          <p:spTgt spid="42">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2">
                                            <p:txEl>
                                              <p:pRg st="6" end="6"/>
                                            </p:txEl>
                                          </p:spTgt>
                                        </p:tgtEl>
                                        <p:attrNameLst>
                                          <p:attrName>ppt_y</p:attrName>
                                        </p:attrNameLst>
                                      </p:cBhvr>
                                      <p:tavLst>
                                        <p:tav tm="0">
                                          <p:val>
                                            <p:strVal val="#ppt_y"/>
                                          </p:val>
                                        </p:tav>
                                        <p:tav tm="100000">
                                          <p:val>
                                            <p:strVal val="#ppt_y"/>
                                          </p:val>
                                        </p:tav>
                                      </p:tavLst>
                                    </p:anim>
                                  </p:childTnLst>
                                </p:cTn>
                              </p:par>
                              <p:par>
                                <p:cTn id="45" presetID="3" presetClass="emph" presetSubtype="2" fill="hold" nodeType="withEffect">
                                  <p:stCondLst>
                                    <p:cond delay="0"/>
                                  </p:stCondLst>
                                  <p:childTnLst>
                                    <p:animClr clrSpc="rgb" dir="cw">
                                      <p:cBhvr override="childStyle">
                                        <p:cTn id="46" dur="500" fill="hold"/>
                                        <p:tgtEl>
                                          <p:spTgt spid="42">
                                            <p:txEl>
                                              <p:pRg st="1" end="1"/>
                                            </p:txEl>
                                          </p:spTgt>
                                        </p:tgtEl>
                                        <p:attrNameLst>
                                          <p:attrName>style.color</p:attrName>
                                        </p:attrNameLst>
                                      </p:cBhvr>
                                      <p:to>
                                        <a:srgbClr val="B2B2B2"/>
                                      </p:to>
                                    </p:animClr>
                                  </p:childTnLst>
                                </p:cTn>
                              </p:par>
                              <p:par>
                                <p:cTn id="47" presetID="3" presetClass="emph" presetSubtype="2" fill="hold" nodeType="withEffect">
                                  <p:stCondLst>
                                    <p:cond delay="0"/>
                                  </p:stCondLst>
                                  <p:childTnLst>
                                    <p:animClr clrSpc="rgb" dir="cw">
                                      <p:cBhvr override="childStyle">
                                        <p:cTn id="48" dur="500" fill="hold"/>
                                        <p:tgtEl>
                                          <p:spTgt spid="42">
                                            <p:txEl>
                                              <p:pRg st="2" end="2"/>
                                            </p:txEl>
                                          </p:spTgt>
                                        </p:tgtEl>
                                        <p:attrNameLst>
                                          <p:attrName>style.color</p:attrName>
                                        </p:attrNameLst>
                                      </p:cBhvr>
                                      <p:to>
                                        <a:srgbClr val="B2B2B2"/>
                                      </p:to>
                                    </p:animClr>
                                  </p:childTnLst>
                                </p:cTn>
                              </p:par>
                              <p:par>
                                <p:cTn id="49" presetID="3" presetClass="emph" presetSubtype="2" fill="hold" nodeType="withEffect">
                                  <p:stCondLst>
                                    <p:cond delay="0"/>
                                  </p:stCondLst>
                                  <p:childTnLst>
                                    <p:animClr clrSpc="rgb" dir="cw">
                                      <p:cBhvr override="childStyle">
                                        <p:cTn id="50" dur="500" fill="hold"/>
                                        <p:tgtEl>
                                          <p:spTgt spid="42">
                                            <p:txEl>
                                              <p:pRg st="3" end="3"/>
                                            </p:txEl>
                                          </p:spTgt>
                                        </p:tgtEl>
                                        <p:attrNameLst>
                                          <p:attrName>style.color</p:attrName>
                                        </p:attrNameLst>
                                      </p:cBhvr>
                                      <p:to>
                                        <a:srgbClr val="B2B2B2"/>
                                      </p:to>
                                    </p:animClr>
                                  </p:childTnLst>
                                </p:cTn>
                              </p:par>
                              <p:par>
                                <p:cTn id="51" presetID="3" presetClass="emph" presetSubtype="2" fill="hold" nodeType="withEffect">
                                  <p:stCondLst>
                                    <p:cond delay="0"/>
                                  </p:stCondLst>
                                  <p:childTnLst>
                                    <p:animClr clrSpc="rgb" dir="cw">
                                      <p:cBhvr override="childStyle">
                                        <p:cTn id="52" dur="500" fill="hold"/>
                                        <p:tgtEl>
                                          <p:spTgt spid="42">
                                            <p:txEl>
                                              <p:pRg st="5" end="5"/>
                                            </p:txEl>
                                          </p:spTgt>
                                        </p:tgtEl>
                                        <p:attrNameLst>
                                          <p:attrName>style.color</p:attrName>
                                        </p:attrNameLst>
                                      </p:cBhvr>
                                      <p:to>
                                        <a:srgbClr val="B2B2B2"/>
                                      </p:to>
                                    </p:animClr>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42">
                                            <p:txEl>
                                              <p:pRg st="7" end="7"/>
                                            </p:txEl>
                                          </p:spTgt>
                                        </p:tgtEl>
                                        <p:attrNameLst>
                                          <p:attrName>style.visibility</p:attrName>
                                        </p:attrNameLst>
                                      </p:cBhvr>
                                      <p:to>
                                        <p:strVal val="visible"/>
                                      </p:to>
                                    </p:set>
                                    <p:anim calcmode="lin" valueType="num">
                                      <p:cBhvr additive="base">
                                        <p:cTn id="57" dur="500" fill="hold"/>
                                        <p:tgtEl>
                                          <p:spTgt spid="42">
                                            <p:txEl>
                                              <p:pRg st="7" end="7"/>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42">
                                            <p:txEl>
                                              <p:pRg st="7" end="7"/>
                                            </p:txEl>
                                          </p:spTgt>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42">
                                            <p:txEl>
                                              <p:pRg st="8" end="8"/>
                                            </p:txEl>
                                          </p:spTgt>
                                        </p:tgtEl>
                                        <p:attrNameLst>
                                          <p:attrName>style.visibility</p:attrName>
                                        </p:attrNameLst>
                                      </p:cBhvr>
                                      <p:to>
                                        <p:strVal val="visible"/>
                                      </p:to>
                                    </p:set>
                                    <p:anim calcmode="lin" valueType="num">
                                      <p:cBhvr additive="base">
                                        <p:cTn id="61" dur="500" fill="hold"/>
                                        <p:tgtEl>
                                          <p:spTgt spid="42">
                                            <p:txEl>
                                              <p:pRg st="8" end="8"/>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2">
                                            <p:txEl>
                                              <p:pRg st="8" end="8"/>
                                            </p:txEl>
                                          </p:spTgt>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42">
                                            <p:txEl>
                                              <p:pRg st="9" end="9"/>
                                            </p:txEl>
                                          </p:spTgt>
                                        </p:tgtEl>
                                        <p:attrNameLst>
                                          <p:attrName>style.visibility</p:attrName>
                                        </p:attrNameLst>
                                      </p:cBhvr>
                                      <p:to>
                                        <p:strVal val="visible"/>
                                      </p:to>
                                    </p:set>
                                    <p:anim calcmode="lin" valueType="num">
                                      <p:cBhvr additive="base">
                                        <p:cTn id="65" dur="500" fill="hold"/>
                                        <p:tgtEl>
                                          <p:spTgt spid="42">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4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2" fill="hold" nodeType="clickEffect">
                                  <p:stCondLst>
                                    <p:cond delay="0"/>
                                  </p:stCondLst>
                                  <p:childTnLst>
                                    <p:set>
                                      <p:cBhvr>
                                        <p:cTn id="70" dur="1" fill="hold">
                                          <p:stCondLst>
                                            <p:cond delay="0"/>
                                          </p:stCondLst>
                                        </p:cTn>
                                        <p:tgtEl>
                                          <p:spTgt spid="42">
                                            <p:txEl>
                                              <p:pRg st="10" end="10"/>
                                            </p:txEl>
                                          </p:spTgt>
                                        </p:tgtEl>
                                        <p:attrNameLst>
                                          <p:attrName>style.visibility</p:attrName>
                                        </p:attrNameLst>
                                      </p:cBhvr>
                                      <p:to>
                                        <p:strVal val="visible"/>
                                      </p:to>
                                    </p:set>
                                    <p:anim calcmode="lin" valueType="num">
                                      <p:cBhvr additive="base">
                                        <p:cTn id="71" dur="500" fill="hold"/>
                                        <p:tgtEl>
                                          <p:spTgt spid="42">
                                            <p:txEl>
                                              <p:pRg st="10" end="10"/>
                                            </p:tx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4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2" fill="hold" nodeType="clickEffect">
                                  <p:stCondLst>
                                    <p:cond delay="0"/>
                                  </p:stCondLst>
                                  <p:childTnLst>
                                    <p:set>
                                      <p:cBhvr>
                                        <p:cTn id="76" dur="1" fill="hold">
                                          <p:stCondLst>
                                            <p:cond delay="0"/>
                                          </p:stCondLst>
                                        </p:cTn>
                                        <p:tgtEl>
                                          <p:spTgt spid="42">
                                            <p:txEl>
                                              <p:pRg st="12" end="12"/>
                                            </p:txEl>
                                          </p:spTgt>
                                        </p:tgtEl>
                                        <p:attrNameLst>
                                          <p:attrName>style.visibility</p:attrName>
                                        </p:attrNameLst>
                                      </p:cBhvr>
                                      <p:to>
                                        <p:strVal val="visible"/>
                                      </p:to>
                                    </p:set>
                                    <p:anim calcmode="lin" valueType="num">
                                      <p:cBhvr additive="base">
                                        <p:cTn id="77" dur="500" fill="hold"/>
                                        <p:tgtEl>
                                          <p:spTgt spid="42">
                                            <p:txEl>
                                              <p:pRg st="12" end="12"/>
                                            </p:tx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42">
                                            <p:txEl>
                                              <p:pRg st="12" end="12"/>
                                            </p:txEl>
                                          </p:spTgt>
                                        </p:tgtEl>
                                        <p:attrNameLst>
                                          <p:attrName>ppt_y</p:attrName>
                                        </p:attrNameLst>
                                      </p:cBhvr>
                                      <p:tavLst>
                                        <p:tav tm="0">
                                          <p:val>
                                            <p:strVal val="#ppt_y"/>
                                          </p:val>
                                        </p:tav>
                                        <p:tav tm="100000">
                                          <p:val>
                                            <p:strVal val="#ppt_y"/>
                                          </p:val>
                                        </p:tav>
                                      </p:tavLst>
                                    </p:anim>
                                  </p:childTnLst>
                                </p:cTn>
                              </p:par>
                              <p:par>
                                <p:cTn id="79" presetID="3" presetClass="emph" presetSubtype="2" fill="hold" nodeType="withEffect">
                                  <p:stCondLst>
                                    <p:cond delay="0"/>
                                  </p:stCondLst>
                                  <p:childTnLst>
                                    <p:animClr clrSpc="rgb" dir="cw">
                                      <p:cBhvr override="childStyle">
                                        <p:cTn id="80" dur="500" fill="hold"/>
                                        <p:tgtEl>
                                          <p:spTgt spid="42">
                                            <p:txEl>
                                              <p:pRg st="6" end="6"/>
                                            </p:txEl>
                                          </p:spTgt>
                                        </p:tgtEl>
                                        <p:attrNameLst>
                                          <p:attrName>style.color</p:attrName>
                                        </p:attrNameLst>
                                      </p:cBhvr>
                                      <p:to>
                                        <a:srgbClr val="B2B2B2"/>
                                      </p:to>
                                    </p:animClr>
                                  </p:childTnLst>
                                </p:cTn>
                              </p:par>
                              <p:par>
                                <p:cTn id="81" presetID="3" presetClass="emph" presetSubtype="2" fill="hold" nodeType="withEffect">
                                  <p:stCondLst>
                                    <p:cond delay="0"/>
                                  </p:stCondLst>
                                  <p:childTnLst>
                                    <p:animClr clrSpc="rgb" dir="cw">
                                      <p:cBhvr override="childStyle">
                                        <p:cTn id="82" dur="500" fill="hold"/>
                                        <p:tgtEl>
                                          <p:spTgt spid="42">
                                            <p:txEl>
                                              <p:pRg st="7" end="7"/>
                                            </p:txEl>
                                          </p:spTgt>
                                        </p:tgtEl>
                                        <p:attrNameLst>
                                          <p:attrName>style.color</p:attrName>
                                        </p:attrNameLst>
                                      </p:cBhvr>
                                      <p:to>
                                        <a:srgbClr val="B2B2B2"/>
                                      </p:to>
                                    </p:animClr>
                                  </p:childTnLst>
                                </p:cTn>
                              </p:par>
                              <p:par>
                                <p:cTn id="83" presetID="3" presetClass="emph" presetSubtype="2" fill="hold" nodeType="withEffect">
                                  <p:stCondLst>
                                    <p:cond delay="0"/>
                                  </p:stCondLst>
                                  <p:childTnLst>
                                    <p:animClr clrSpc="rgb" dir="cw">
                                      <p:cBhvr override="childStyle">
                                        <p:cTn id="84" dur="500" fill="hold"/>
                                        <p:tgtEl>
                                          <p:spTgt spid="42">
                                            <p:txEl>
                                              <p:pRg st="8" end="8"/>
                                            </p:txEl>
                                          </p:spTgt>
                                        </p:tgtEl>
                                        <p:attrNameLst>
                                          <p:attrName>style.color</p:attrName>
                                        </p:attrNameLst>
                                      </p:cBhvr>
                                      <p:to>
                                        <a:srgbClr val="B2B2B2"/>
                                      </p:to>
                                    </p:animClr>
                                  </p:childTnLst>
                                </p:cTn>
                              </p:par>
                              <p:par>
                                <p:cTn id="85" presetID="3" presetClass="emph" presetSubtype="2" fill="hold" nodeType="withEffect">
                                  <p:stCondLst>
                                    <p:cond delay="0"/>
                                  </p:stCondLst>
                                  <p:childTnLst>
                                    <p:animClr clrSpc="rgb" dir="cw">
                                      <p:cBhvr override="childStyle">
                                        <p:cTn id="86" dur="500" fill="hold"/>
                                        <p:tgtEl>
                                          <p:spTgt spid="42">
                                            <p:txEl>
                                              <p:pRg st="9" end="9"/>
                                            </p:txEl>
                                          </p:spTgt>
                                        </p:tgtEl>
                                        <p:attrNameLst>
                                          <p:attrName>style.color</p:attrName>
                                        </p:attrNameLst>
                                      </p:cBhvr>
                                      <p:to>
                                        <a:srgbClr val="B2B2B2"/>
                                      </p:to>
                                    </p:animClr>
                                  </p:childTnLst>
                                </p:cTn>
                              </p:par>
                              <p:par>
                                <p:cTn id="87" presetID="3" presetClass="emph" presetSubtype="2" fill="hold" nodeType="withEffect">
                                  <p:stCondLst>
                                    <p:cond delay="0"/>
                                  </p:stCondLst>
                                  <p:childTnLst>
                                    <p:animClr clrSpc="rgb" dir="cw">
                                      <p:cBhvr override="childStyle">
                                        <p:cTn id="88" dur="500" fill="hold"/>
                                        <p:tgtEl>
                                          <p:spTgt spid="42">
                                            <p:txEl>
                                              <p:pRg st="10" end="10"/>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6"/>
          <p:cNvSpPr txBox="1">
            <a:spLocks/>
          </p:cNvSpPr>
          <p:nvPr/>
        </p:nvSpPr>
        <p:spPr>
          <a:xfrm>
            <a:off x="1295400" y="420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Objectives</a:t>
            </a:r>
          </a:p>
        </p:txBody>
      </p:sp>
      <p:sp>
        <p:nvSpPr>
          <p:cNvPr id="5" name="Subtitle 2"/>
          <p:cNvSpPr txBox="1">
            <a:spLocks/>
          </p:cNvSpPr>
          <p:nvPr/>
        </p:nvSpPr>
        <p:spPr bwMode="black">
          <a:xfrm>
            <a:off x="274320" y="920989"/>
            <a:ext cx="11744960" cy="6139687"/>
          </a:xfrm>
          <a:prstGeom prst="rect">
            <a:avLst/>
          </a:prstGeom>
          <a:noFill/>
          <a:ln w="9525">
            <a:noFill/>
            <a:miter lim="800000"/>
            <a:headEnd/>
            <a:tailEnd/>
          </a:ln>
        </p:spPr>
        <p:txBody>
          <a:bodyPr vert="horz" wrap="square" lIns="91440" tIns="45720" rIns="0" bIns="45720" numCol="1" anchor="t" anchorCtr="0" compatLnSpc="1">
            <a:prstTxWarp prst="textNoShape">
              <a:avLst/>
            </a:prstTxWarp>
            <a:normAutofit/>
          </a:bodyPr>
          <a:lstStyle>
            <a:lvl1pPr marL="0" indent="0" algn="l" rtl="0" eaLnBrk="0" fontAlgn="base" hangingPunct="0">
              <a:spcBef>
                <a:spcPct val="25000"/>
              </a:spcBef>
              <a:spcAft>
                <a:spcPct val="0"/>
              </a:spcAft>
              <a:buClr>
                <a:srgbClr val="C60C30"/>
              </a:buClr>
              <a:buSzPct val="100000"/>
              <a:buFont typeface="Arial" pitchFamily="34" charset="0"/>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365760" indent="-365760">
              <a:spcBef>
                <a:spcPts val="0"/>
              </a:spcBef>
              <a:buClrTx/>
              <a:buFont typeface="+mj-lt"/>
              <a:buAutoNum type="arabicPeriod"/>
            </a:pPr>
            <a:r>
              <a:rPr sz="2500" kern="0" spc="-20" dirty="0">
                <a:solidFill>
                  <a:schemeClr val="bg2"/>
                </a:solidFill>
                <a:latin typeface="Calibri" panose="020F0502020204030204" pitchFamily="34" charset="0"/>
              </a:rPr>
              <a:t>Describe developmental trajectories of impulsive behavior from preschool to adulthood</a:t>
            </a:r>
            <a:r>
              <a:rPr lang="en-US" sz="2500" i="1" kern="0" spc="-20" dirty="0">
                <a:solidFill>
                  <a:srgbClr val="C00000"/>
                </a:solidFill>
                <a:latin typeface="Calibri" panose="020F0502020204030204" pitchFamily="34" charset="0"/>
              </a:rPr>
              <a:t>—at all relevant levels of analysis</a:t>
            </a:r>
            <a:r>
              <a:rPr lang="en-US" sz="2500" kern="0" spc="-20" dirty="0">
                <a:solidFill>
                  <a:srgbClr val="C00000"/>
                </a:solidFill>
                <a:latin typeface="Calibri" panose="020F0502020204030204" pitchFamily="34" charset="0"/>
              </a:rPr>
              <a:t>—</a:t>
            </a:r>
            <a:r>
              <a:rPr sz="2500" kern="0" spc="-20" dirty="0">
                <a:solidFill>
                  <a:schemeClr val="bg2"/>
                </a:solidFill>
                <a:latin typeface="Calibri" panose="020F0502020204030204" pitchFamily="34" charset="0"/>
              </a:rPr>
              <a:t>for those reared in high risk environments</a:t>
            </a:r>
            <a:br>
              <a:rPr sz="1100" kern="0" spc="-10" dirty="0">
                <a:latin typeface="Calibri" panose="020F0502020204030204" pitchFamily="34" charset="0"/>
              </a:rPr>
            </a:br>
            <a:endParaRPr sz="1100" kern="0" spc="-10" dirty="0">
              <a:latin typeface="Calibri" panose="020F0502020204030204" pitchFamily="34" charset="0"/>
            </a:endParaRPr>
          </a:p>
          <a:p>
            <a:pPr marL="365760" indent="-365760">
              <a:spcBef>
                <a:spcPts val="0"/>
              </a:spcBef>
              <a:buClrTx/>
              <a:buFont typeface="+mj-lt"/>
              <a:buAutoNum type="arabicPeriod"/>
            </a:pPr>
            <a:r>
              <a:rPr lang="en-US" sz="2500" kern="0" dirty="0">
                <a:latin typeface="Calibri" panose="020F0502020204030204" pitchFamily="34" charset="0"/>
              </a:rPr>
              <a:t>Present new data on impulsive girls, who are understudied to date</a:t>
            </a:r>
            <a:br>
              <a:rPr lang="en-US" sz="1100" kern="0" dirty="0">
                <a:latin typeface="Calibri" panose="020F0502020204030204" pitchFamily="34" charset="0"/>
              </a:rPr>
            </a:br>
            <a:endParaRPr sz="1100" kern="0" dirty="0">
              <a:latin typeface="Calibri" panose="020F0502020204030204" pitchFamily="34" charset="0"/>
            </a:endParaRPr>
          </a:p>
          <a:p>
            <a:pPr marL="365760" indent="-365760">
              <a:spcBef>
                <a:spcPts val="0"/>
              </a:spcBef>
              <a:buClrTx/>
              <a:buFont typeface="+mj-lt"/>
              <a:buAutoNum type="arabicPeriod"/>
            </a:pPr>
            <a:r>
              <a:rPr sz="2500" kern="0" dirty="0">
                <a:latin typeface="Calibri" panose="020F0502020204030204" pitchFamily="34" charset="0"/>
              </a:rPr>
              <a:t>Embrace </a:t>
            </a:r>
            <a:r>
              <a:rPr sz="2500" i="1" kern="0" dirty="0">
                <a:latin typeface="Calibri" panose="020F0502020204030204" pitchFamily="34" charset="0"/>
              </a:rPr>
              <a:t>etiological complexity</a:t>
            </a:r>
            <a:r>
              <a:rPr sz="2500" kern="0" dirty="0">
                <a:latin typeface="Calibri" panose="020F0502020204030204" pitchFamily="34" charset="0"/>
              </a:rPr>
              <a:t>—no single level of analysis (genes, neural functions, maltreatment, neighborhood risk) accounts for progression of impulsivity to more </a:t>
            </a:r>
            <a:br>
              <a:rPr sz="2500" kern="0" dirty="0">
                <a:latin typeface="Calibri" panose="020F0502020204030204" pitchFamily="34" charset="0"/>
              </a:rPr>
            </a:br>
            <a:r>
              <a:rPr sz="2500" kern="0" dirty="0">
                <a:latin typeface="Calibri" panose="020F0502020204030204" pitchFamily="34" charset="0"/>
              </a:rPr>
              <a:t>severe endpoints</a:t>
            </a:r>
            <a:br>
              <a:rPr sz="1100" kern="0" dirty="0">
                <a:latin typeface="Calibri" panose="020F0502020204030204" pitchFamily="34" charset="0"/>
              </a:rPr>
            </a:br>
            <a:endParaRPr sz="1100" kern="0" dirty="0">
              <a:latin typeface="Calibri" panose="020F0502020204030204" pitchFamily="34" charset="0"/>
            </a:endParaRPr>
          </a:p>
          <a:p>
            <a:pPr marL="365760" indent="-365760">
              <a:spcBef>
                <a:spcPts val="0"/>
              </a:spcBef>
              <a:buClrTx/>
              <a:buFont typeface="+mj-lt"/>
              <a:buAutoNum type="arabicPeriod"/>
            </a:pPr>
            <a:r>
              <a:rPr sz="2500" kern="0" dirty="0">
                <a:latin typeface="Calibri" panose="020F0502020204030204" pitchFamily="34" charset="0"/>
              </a:rPr>
              <a:t>Consider complex interactions and transactions between and among endogenous vulnerabilities and exogenous risk factors across development:</a:t>
            </a:r>
            <a:r>
              <a:rPr sz="2600" kern="0" dirty="0">
                <a:latin typeface="Calibri" panose="020F0502020204030204" pitchFamily="34" charset="0"/>
              </a:rPr>
              <a:t> </a:t>
            </a:r>
            <a:br>
              <a:rPr sz="2600" kern="0" dirty="0">
                <a:latin typeface="Calibri" panose="020F0502020204030204" pitchFamily="34" charset="0"/>
              </a:rPr>
            </a:br>
            <a:br>
              <a:rPr sz="600" kern="0" dirty="0">
                <a:latin typeface="Calibri" panose="020F0502020204030204" pitchFamily="34" charset="0"/>
              </a:rPr>
            </a:br>
            <a:endParaRPr sz="600" kern="0" dirty="0">
              <a:latin typeface="Calibri" panose="020F0502020204030204" pitchFamily="34" charset="0"/>
            </a:endParaRPr>
          </a:p>
          <a:p>
            <a:pPr marL="896620" lvl="2" indent="-228600">
              <a:spcBef>
                <a:spcPts val="0"/>
              </a:spcBef>
              <a:buClrTx/>
              <a:buFont typeface="+mj-lt"/>
              <a:buAutoNum type="alphaLcPeriod"/>
            </a:pPr>
            <a:r>
              <a:rPr kern="0" dirty="0">
                <a:solidFill>
                  <a:schemeClr val="tx1"/>
                </a:solidFill>
                <a:latin typeface="Calibri" panose="020F0502020204030204" pitchFamily="34" charset="0"/>
              </a:rPr>
              <a:t>multifactorial molecular genetic burden</a:t>
            </a:r>
            <a:br>
              <a:rPr sz="400" kern="0" dirty="0">
                <a:solidFill>
                  <a:schemeClr val="tx1"/>
                </a:solidFill>
                <a:latin typeface="Calibri" panose="020F0502020204030204" pitchFamily="34" charset="0"/>
              </a:rPr>
            </a:br>
            <a:endParaRPr sz="400" kern="0" dirty="0">
              <a:solidFill>
                <a:schemeClr val="tx1"/>
              </a:solidFill>
              <a:latin typeface="Calibri" panose="020F0502020204030204" pitchFamily="34" charset="0"/>
            </a:endParaRPr>
          </a:p>
          <a:p>
            <a:pPr marL="896620" lvl="2" indent="-228600">
              <a:spcBef>
                <a:spcPts val="0"/>
              </a:spcBef>
              <a:buClrTx/>
              <a:buFont typeface="+mj-lt"/>
              <a:buAutoNum type="alphaLcPeriod"/>
            </a:pPr>
            <a:r>
              <a:rPr sz="2500" kern="0" dirty="0">
                <a:solidFill>
                  <a:schemeClr val="tx1"/>
                </a:solidFill>
                <a:latin typeface="Calibri" panose="020F0502020204030204" pitchFamily="34" charset="0"/>
              </a:rPr>
              <a:t>behavioral genetic, neural, and environmental factors/influences</a:t>
            </a:r>
            <a:r>
              <a:rPr sz="1800" kern="0" dirty="0">
                <a:solidFill>
                  <a:schemeClr val="tx1"/>
                </a:solidFill>
                <a:latin typeface="Calibri" panose="020F0502020204030204" pitchFamily="34" charset="0"/>
              </a:rPr>
              <a:t> </a:t>
            </a:r>
            <a:br>
              <a:rPr sz="400" kern="0" dirty="0">
                <a:solidFill>
                  <a:schemeClr val="tx1"/>
                </a:solidFill>
                <a:latin typeface="Calibri" panose="020F0502020204030204" pitchFamily="34" charset="0"/>
              </a:rPr>
            </a:br>
            <a:endParaRPr sz="400" kern="0" dirty="0">
              <a:solidFill>
                <a:schemeClr val="tx1"/>
              </a:solidFill>
              <a:latin typeface="Calibri" panose="020F0502020204030204" pitchFamily="34" charset="0"/>
            </a:endParaRPr>
          </a:p>
          <a:p>
            <a:pPr marL="896620" lvl="2" indent="-228600">
              <a:spcBef>
                <a:spcPts val="0"/>
              </a:spcBef>
              <a:buClrTx/>
              <a:buFont typeface="+mj-lt"/>
              <a:buAutoNum type="alphaLcPeriod"/>
            </a:pPr>
            <a:r>
              <a:rPr kern="0" dirty="0">
                <a:solidFill>
                  <a:schemeClr val="tx1"/>
                </a:solidFill>
                <a:latin typeface="Calibri" panose="020F0502020204030204" pitchFamily="34" charset="0"/>
              </a:rPr>
              <a:t>differential neuromaturation of cortical vs. subcortical neural networks</a:t>
            </a:r>
            <a:br>
              <a:rPr sz="1800" kern="0" dirty="0">
                <a:solidFill>
                  <a:schemeClr val="tx1"/>
                </a:solidFill>
                <a:latin typeface="Calibri" panose="020F0502020204030204" pitchFamily="34" charset="0"/>
              </a:rPr>
            </a:br>
            <a:endParaRPr sz="400" kern="0" dirty="0">
              <a:solidFill>
                <a:schemeClr val="tx1"/>
              </a:solidFill>
              <a:latin typeface="Calibri" panose="020F0502020204030204" pitchFamily="34" charset="0"/>
            </a:endParaRPr>
          </a:p>
          <a:p>
            <a:pPr marL="896620" lvl="2" indent="-228600">
              <a:spcBef>
                <a:spcPts val="0"/>
              </a:spcBef>
              <a:buClrTx/>
              <a:buFont typeface="+mj-lt"/>
              <a:buAutoNum type="alphaLcPeriod"/>
            </a:pPr>
            <a:r>
              <a:rPr lang="en-US" kern="0" dirty="0">
                <a:solidFill>
                  <a:schemeClr val="tx1"/>
                </a:solidFill>
                <a:latin typeface="Calibri" panose="020F0502020204030204" pitchFamily="34" charset="0"/>
              </a:rPr>
              <a:t>cortical-subcortical connectivity</a:t>
            </a:r>
            <a:br>
              <a:rPr sz="400" kern="0" dirty="0">
                <a:solidFill>
                  <a:schemeClr val="tx1"/>
                </a:solidFill>
                <a:latin typeface="Calibri" panose="020F0502020204030204" pitchFamily="34" charset="0"/>
              </a:rPr>
            </a:br>
            <a:endParaRPr sz="400" kern="0" dirty="0">
              <a:solidFill>
                <a:schemeClr val="tx1"/>
              </a:solidFill>
              <a:latin typeface="Calibri" panose="020F0502020204030204" pitchFamily="34" charset="0"/>
            </a:endParaRPr>
          </a:p>
          <a:p>
            <a:pPr marL="896620" lvl="2" indent="-228600">
              <a:spcBef>
                <a:spcPts val="0"/>
              </a:spcBef>
              <a:buClrTx/>
              <a:buFont typeface="+mj-lt"/>
              <a:buAutoNum type="alphaLcPeriod"/>
            </a:pPr>
            <a:r>
              <a:rPr lang="en-US" kern="0" spc="-20" dirty="0">
                <a:solidFill>
                  <a:schemeClr val="tx1"/>
                </a:solidFill>
                <a:latin typeface="Calibri" panose="020F0502020204030204" pitchFamily="34" charset="0"/>
              </a:rPr>
              <a:t>environmentally</a:t>
            </a:r>
            <a:r>
              <a:rPr kern="0" spc="-20" dirty="0">
                <a:solidFill>
                  <a:schemeClr val="tx1"/>
                </a:solidFill>
                <a:latin typeface="Calibri" panose="020F0502020204030204" pitchFamily="34" charset="0"/>
              </a:rPr>
              <a:t> induced neuroplastic changes in cortical structure and function</a:t>
            </a:r>
            <a:endParaRPr kern="0" dirty="0">
              <a:solidFill>
                <a:schemeClr val="tx1"/>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993D126B-FE58-41BD-B064-FF5E64C7CD59}"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272850885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33"/>
          <p:cNvSpPr>
            <a:spLocks noChangeShapeType="1"/>
          </p:cNvSpPr>
          <p:nvPr/>
        </p:nvSpPr>
        <p:spPr bwMode="auto">
          <a:xfrm>
            <a:off x="1862502" y="5473320"/>
            <a:ext cx="7665974" cy="0"/>
          </a:xfrm>
          <a:prstGeom prst="line">
            <a:avLst/>
          </a:prstGeom>
          <a:noFill/>
          <a:ln w="50800">
            <a:solidFill>
              <a:schemeClr val="bg2"/>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2" name="Text Box 34"/>
          <p:cNvSpPr txBox="1">
            <a:spLocks noChangeArrowheads="1"/>
          </p:cNvSpPr>
          <p:nvPr/>
        </p:nvSpPr>
        <p:spPr bwMode="auto">
          <a:xfrm>
            <a:off x="9528476" y="5287182"/>
            <a:ext cx="62865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age</a:t>
            </a:r>
          </a:p>
        </p:txBody>
      </p:sp>
      <p:sp>
        <p:nvSpPr>
          <p:cNvPr id="13" name="Text Box 35"/>
          <p:cNvSpPr txBox="1">
            <a:spLocks noChangeArrowheads="1"/>
          </p:cNvSpPr>
          <p:nvPr/>
        </p:nvSpPr>
        <p:spPr bwMode="auto">
          <a:xfrm>
            <a:off x="1901918" y="5630082"/>
            <a:ext cx="12573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preschool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14" name="Line 36"/>
          <p:cNvSpPr>
            <a:spLocks noChangeShapeType="1"/>
          </p:cNvSpPr>
          <p:nvPr/>
        </p:nvSpPr>
        <p:spPr bwMode="auto">
          <a:xfrm>
            <a:off x="2398529" y="3758820"/>
            <a:ext cx="0" cy="17145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5" name="Text Box 37"/>
          <p:cNvSpPr txBox="1">
            <a:spLocks noChangeArrowheads="1"/>
          </p:cNvSpPr>
          <p:nvPr/>
        </p:nvSpPr>
        <p:spPr bwMode="auto">
          <a:xfrm>
            <a:off x="1862909" y="3224530"/>
            <a:ext cx="15430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hyperactivity-</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impulsivity</a:t>
            </a:r>
          </a:p>
        </p:txBody>
      </p:sp>
      <p:sp>
        <p:nvSpPr>
          <p:cNvPr id="16" name="Line 38"/>
          <p:cNvSpPr>
            <a:spLocks noChangeShapeType="1"/>
          </p:cNvSpPr>
          <p:nvPr/>
        </p:nvSpPr>
        <p:spPr bwMode="auto">
          <a:xfrm>
            <a:off x="3271549" y="4501770"/>
            <a:ext cx="0" cy="97155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7" name="Text Box 39"/>
          <p:cNvSpPr txBox="1">
            <a:spLocks noChangeArrowheads="1"/>
          </p:cNvSpPr>
          <p:nvPr/>
        </p:nvSpPr>
        <p:spPr bwMode="auto">
          <a:xfrm>
            <a:off x="2642899"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oppositionality</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&amp; aggression</a:t>
            </a:r>
          </a:p>
        </p:txBody>
      </p:sp>
      <p:sp>
        <p:nvSpPr>
          <p:cNvPr id="18" name="Line 40"/>
          <p:cNvSpPr>
            <a:spLocks noChangeShapeType="1"/>
          </p:cNvSpPr>
          <p:nvPr/>
        </p:nvSpPr>
        <p:spPr bwMode="auto">
          <a:xfrm>
            <a:off x="4193830" y="3415920"/>
            <a:ext cx="0" cy="2057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9" name="Text Box 41"/>
          <p:cNvSpPr txBox="1">
            <a:spLocks noChangeArrowheads="1"/>
          </p:cNvSpPr>
          <p:nvPr/>
        </p:nvSpPr>
        <p:spPr bwMode="auto">
          <a:xfrm>
            <a:off x="3622330" y="2558670"/>
            <a:ext cx="1657350" cy="784830"/>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school conduct </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problems, suspensions</a:t>
            </a:r>
          </a:p>
        </p:txBody>
      </p:sp>
      <p:sp>
        <p:nvSpPr>
          <p:cNvPr id="20" name="Text Box 42"/>
          <p:cNvSpPr txBox="1">
            <a:spLocks noChangeArrowheads="1"/>
          </p:cNvSpPr>
          <p:nvPr/>
        </p:nvSpPr>
        <p:spPr bwMode="auto">
          <a:xfrm>
            <a:off x="3760278" y="5630082"/>
            <a:ext cx="17145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middle-school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21" name="Line 43"/>
          <p:cNvSpPr>
            <a:spLocks noChangeShapeType="1"/>
          </p:cNvSpPr>
          <p:nvPr/>
        </p:nvSpPr>
        <p:spPr bwMode="auto">
          <a:xfrm>
            <a:off x="5116110" y="4558920"/>
            <a:ext cx="0" cy="914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2" name="Text Box 44"/>
          <p:cNvSpPr txBox="1">
            <a:spLocks noChangeArrowheads="1"/>
          </p:cNvSpPr>
          <p:nvPr/>
        </p:nvSpPr>
        <p:spPr bwMode="auto">
          <a:xfrm>
            <a:off x="4430310"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disengagement</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&amp; withdrawal</a:t>
            </a:r>
          </a:p>
        </p:txBody>
      </p:sp>
      <p:sp>
        <p:nvSpPr>
          <p:cNvPr id="23" name="Line 45"/>
          <p:cNvSpPr>
            <a:spLocks noChangeShapeType="1"/>
          </p:cNvSpPr>
          <p:nvPr/>
        </p:nvSpPr>
        <p:spPr bwMode="auto">
          <a:xfrm>
            <a:off x="6040358" y="3415920"/>
            <a:ext cx="0" cy="2057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4" name="Text Box 46"/>
          <p:cNvSpPr txBox="1">
            <a:spLocks noChangeArrowheads="1"/>
          </p:cNvSpPr>
          <p:nvPr/>
        </p:nvSpPr>
        <p:spPr bwMode="auto">
          <a:xfrm>
            <a:off x="5583158" y="2787271"/>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rial" charset="0"/>
                <a:ea typeface="+mn-ea"/>
                <a:cs typeface="+mn-cs"/>
              </a:rPr>
              <a:t>academic problems</a:t>
            </a:r>
          </a:p>
        </p:txBody>
      </p:sp>
      <p:sp>
        <p:nvSpPr>
          <p:cNvPr id="25" name="Text Box 47"/>
          <p:cNvSpPr txBox="1">
            <a:spLocks noChangeArrowheads="1"/>
          </p:cNvSpPr>
          <p:nvPr/>
        </p:nvSpPr>
        <p:spPr bwMode="auto">
          <a:xfrm>
            <a:off x="6018683" y="5630082"/>
            <a:ext cx="17145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adolescence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26" name="Line 48"/>
          <p:cNvSpPr>
            <a:spLocks noChangeShapeType="1"/>
          </p:cNvSpPr>
          <p:nvPr/>
        </p:nvSpPr>
        <p:spPr bwMode="auto">
          <a:xfrm>
            <a:off x="6976431" y="4558920"/>
            <a:ext cx="0" cy="914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7" name="Text Box 49"/>
          <p:cNvSpPr txBox="1">
            <a:spLocks noChangeArrowheads="1"/>
          </p:cNvSpPr>
          <p:nvPr/>
        </p:nvSpPr>
        <p:spPr bwMode="auto">
          <a:xfrm>
            <a:off x="6462081"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rial" charset="0"/>
                <a:ea typeface="+mn-ea"/>
                <a:cs typeface="+mn-cs"/>
              </a:rPr>
              <a:t>delinquent </a:t>
            </a:r>
            <a:br>
              <a:rPr kumimoji="0" lang="en-US" sz="1500" b="0" i="0" u="none" strike="noStrike" kern="0" cap="none" spc="0" normalizeH="0" baseline="0" noProof="0">
                <a:ln>
                  <a:noFill/>
                </a:ln>
                <a:solidFill>
                  <a:srgbClr val="000000"/>
                </a:solidFill>
                <a:effectLst/>
                <a:uLnTx/>
                <a:uFillTx/>
                <a:latin typeface="Arial" charset="0"/>
                <a:ea typeface="+mn-ea"/>
                <a:cs typeface="+mn-cs"/>
              </a:rPr>
            </a:br>
            <a:r>
              <a:rPr kumimoji="0" lang="en-US" sz="1500" b="0" i="0" u="none" strike="noStrike" kern="0" cap="none" spc="0" normalizeH="0" baseline="0" noProof="0">
                <a:ln>
                  <a:noFill/>
                </a:ln>
                <a:solidFill>
                  <a:srgbClr val="000000"/>
                </a:solidFill>
                <a:effectLst/>
                <a:uLnTx/>
                <a:uFillTx/>
                <a:latin typeface="Arial" charset="0"/>
                <a:ea typeface="+mn-ea"/>
                <a:cs typeface="+mn-cs"/>
              </a:rPr>
              <a:t>peer group</a:t>
            </a:r>
          </a:p>
        </p:txBody>
      </p:sp>
      <p:sp>
        <p:nvSpPr>
          <p:cNvPr id="28" name="Line 50"/>
          <p:cNvSpPr>
            <a:spLocks noChangeShapeType="1"/>
          </p:cNvSpPr>
          <p:nvPr/>
        </p:nvSpPr>
        <p:spPr bwMode="auto">
          <a:xfrm>
            <a:off x="7888862" y="3415920"/>
            <a:ext cx="0" cy="2057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9" name="Text Box 51"/>
          <p:cNvSpPr txBox="1">
            <a:spLocks noChangeArrowheads="1"/>
          </p:cNvSpPr>
          <p:nvPr/>
        </p:nvSpPr>
        <p:spPr bwMode="auto">
          <a:xfrm>
            <a:off x="7420915" y="2777649"/>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drug use,</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criminality</a:t>
            </a:r>
          </a:p>
        </p:txBody>
      </p:sp>
      <p:sp>
        <p:nvSpPr>
          <p:cNvPr id="30" name="Line 52"/>
          <p:cNvSpPr>
            <a:spLocks noChangeShapeType="1"/>
          </p:cNvSpPr>
          <p:nvPr/>
        </p:nvSpPr>
        <p:spPr bwMode="auto">
          <a:xfrm>
            <a:off x="8842673" y="4558920"/>
            <a:ext cx="0" cy="914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31" name="Text Box 53"/>
          <p:cNvSpPr txBox="1">
            <a:spLocks noChangeArrowheads="1"/>
          </p:cNvSpPr>
          <p:nvPr/>
        </p:nvSpPr>
        <p:spPr bwMode="auto">
          <a:xfrm>
            <a:off x="8328323"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rial" charset="0"/>
                <a:ea typeface="+mn-ea"/>
                <a:cs typeface="+mn-cs"/>
              </a:rPr>
              <a:t>incarceration, </a:t>
            </a:r>
            <a:br>
              <a:rPr kumimoji="0" lang="en-US" sz="1500" b="0" i="0" u="none" strike="noStrike" kern="0" cap="none" spc="0" normalizeH="0" baseline="0" noProof="0">
                <a:ln>
                  <a:noFill/>
                </a:ln>
                <a:solidFill>
                  <a:srgbClr val="000000"/>
                </a:solidFill>
                <a:effectLst/>
                <a:uLnTx/>
                <a:uFillTx/>
                <a:latin typeface="Arial" charset="0"/>
                <a:ea typeface="+mn-ea"/>
                <a:cs typeface="+mn-cs"/>
              </a:rPr>
            </a:br>
            <a:r>
              <a:rPr kumimoji="0" lang="en-US" sz="1500" b="0" i="0" u="none" strike="noStrike" kern="0" cap="none" spc="0" normalizeH="0" baseline="0" noProof="0">
                <a:ln>
                  <a:noFill/>
                </a:ln>
                <a:solidFill>
                  <a:srgbClr val="000000"/>
                </a:solidFill>
                <a:effectLst/>
                <a:uLnTx/>
                <a:uFillTx/>
                <a:latin typeface="Arial" charset="0"/>
                <a:ea typeface="+mn-ea"/>
                <a:cs typeface="+mn-cs"/>
              </a:rPr>
              <a:t>recidivism</a:t>
            </a:r>
          </a:p>
        </p:txBody>
      </p:sp>
      <p:sp>
        <p:nvSpPr>
          <p:cNvPr id="32" name="Text Box 55"/>
          <p:cNvSpPr txBox="1">
            <a:spLocks noChangeArrowheads="1"/>
          </p:cNvSpPr>
          <p:nvPr/>
        </p:nvSpPr>
        <p:spPr bwMode="auto">
          <a:xfrm>
            <a:off x="8269202" y="5630082"/>
            <a:ext cx="17145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adulthood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33" name="Text Box 56"/>
          <p:cNvSpPr txBox="1">
            <a:spLocks noChangeArrowheads="1"/>
          </p:cNvSpPr>
          <p:nvPr/>
        </p:nvSpPr>
        <p:spPr bwMode="auto">
          <a:xfrm>
            <a:off x="1663166" y="1913138"/>
            <a:ext cx="1031216"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FF0000"/>
                </a:solidFill>
                <a:effectLst/>
                <a:uLnTx/>
                <a:uFillTx/>
                <a:latin typeface="Arial" charset="0"/>
                <a:ea typeface="+mn-ea"/>
                <a:cs typeface="+mn-cs"/>
              </a:rPr>
              <a:t>ADHD</a:t>
            </a:r>
          </a:p>
        </p:txBody>
      </p:sp>
      <p:sp>
        <p:nvSpPr>
          <p:cNvPr id="34" name="AutoShape 57"/>
          <p:cNvSpPr>
            <a:spLocks noChangeArrowheads="1"/>
          </p:cNvSpPr>
          <p:nvPr/>
        </p:nvSpPr>
        <p:spPr bwMode="auto">
          <a:xfrm>
            <a:off x="2665630" y="2068381"/>
            <a:ext cx="342900" cy="114300"/>
          </a:xfrm>
          <a:prstGeom prst="rightArrow">
            <a:avLst>
              <a:gd name="adj1" fmla="val 50000"/>
              <a:gd name="adj2" fmla="val 75000"/>
            </a:avLst>
          </a:prstGeom>
          <a:solidFill>
            <a:srgbClr val="FF0000"/>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35" name="Text Box 58"/>
          <p:cNvSpPr txBox="1">
            <a:spLocks noChangeArrowheads="1"/>
          </p:cNvSpPr>
          <p:nvPr/>
        </p:nvSpPr>
        <p:spPr bwMode="auto">
          <a:xfrm>
            <a:off x="5552428" y="1898014"/>
            <a:ext cx="2293895"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339933"/>
                </a:solidFill>
                <a:effectLst/>
                <a:uLnTx/>
                <a:uFillTx/>
                <a:latin typeface="Arial" charset="0"/>
                <a:ea typeface="+mn-ea"/>
                <a:cs typeface="+mn-cs"/>
              </a:rPr>
              <a:t>Early-onset CD</a:t>
            </a:r>
          </a:p>
        </p:txBody>
      </p:sp>
      <p:sp>
        <p:nvSpPr>
          <p:cNvPr id="36" name="Text Box 59"/>
          <p:cNvSpPr txBox="1">
            <a:spLocks noChangeArrowheads="1"/>
          </p:cNvSpPr>
          <p:nvPr/>
        </p:nvSpPr>
        <p:spPr bwMode="auto">
          <a:xfrm>
            <a:off x="2967599" y="1913138"/>
            <a:ext cx="824505"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EC7A00"/>
                </a:solidFill>
                <a:effectLst/>
                <a:uLnTx/>
                <a:uFillTx/>
                <a:latin typeface="Arial" charset="0"/>
                <a:ea typeface="+mn-ea"/>
                <a:cs typeface="+mn-cs"/>
              </a:rPr>
              <a:t>ODD</a:t>
            </a:r>
          </a:p>
        </p:txBody>
      </p:sp>
      <p:sp>
        <p:nvSpPr>
          <p:cNvPr id="37" name="AutoShape 60"/>
          <p:cNvSpPr>
            <a:spLocks noChangeArrowheads="1"/>
          </p:cNvSpPr>
          <p:nvPr/>
        </p:nvSpPr>
        <p:spPr bwMode="auto">
          <a:xfrm>
            <a:off x="3806933" y="2068381"/>
            <a:ext cx="342900" cy="114300"/>
          </a:xfrm>
          <a:prstGeom prst="rightArrow">
            <a:avLst>
              <a:gd name="adj1" fmla="val 50000"/>
              <a:gd name="adj2" fmla="val 75000"/>
            </a:avLst>
          </a:prstGeom>
          <a:solidFill>
            <a:srgbClr val="EC7A00"/>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38" name="AutoShape 61"/>
          <p:cNvSpPr>
            <a:spLocks noChangeArrowheads="1"/>
          </p:cNvSpPr>
          <p:nvPr/>
        </p:nvSpPr>
        <p:spPr bwMode="auto">
          <a:xfrm>
            <a:off x="7642763" y="2068381"/>
            <a:ext cx="342900" cy="114300"/>
          </a:xfrm>
          <a:prstGeom prst="rightArrow">
            <a:avLst>
              <a:gd name="adj1" fmla="val 50000"/>
              <a:gd name="adj2" fmla="val 75000"/>
            </a:avLst>
          </a:prstGeom>
          <a:solidFill>
            <a:srgbClr val="339933"/>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37336"/>
              </a:solidFill>
              <a:effectLst/>
              <a:uLnTx/>
              <a:uFillTx/>
              <a:latin typeface="Arial" charset="0"/>
              <a:ea typeface="+mn-ea"/>
              <a:cs typeface="+mn-cs"/>
            </a:endParaRPr>
          </a:p>
        </p:txBody>
      </p:sp>
      <p:sp>
        <p:nvSpPr>
          <p:cNvPr id="39" name="Text Box 62"/>
          <p:cNvSpPr txBox="1">
            <a:spLocks noChangeArrowheads="1"/>
          </p:cNvSpPr>
          <p:nvPr/>
        </p:nvSpPr>
        <p:spPr bwMode="auto">
          <a:xfrm>
            <a:off x="7989703" y="1901236"/>
            <a:ext cx="998409"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0000FF"/>
                </a:solidFill>
                <a:effectLst/>
                <a:uLnTx/>
                <a:uFillTx/>
                <a:latin typeface="Arial" charset="0"/>
                <a:ea typeface="+mn-ea"/>
                <a:cs typeface="+mn-cs"/>
              </a:rPr>
              <a:t>SUDs</a:t>
            </a:r>
          </a:p>
        </p:txBody>
      </p:sp>
      <p:sp>
        <p:nvSpPr>
          <p:cNvPr id="40" name="AutoShape 63"/>
          <p:cNvSpPr>
            <a:spLocks noChangeArrowheads="1"/>
          </p:cNvSpPr>
          <p:nvPr/>
        </p:nvSpPr>
        <p:spPr bwMode="auto">
          <a:xfrm>
            <a:off x="8874272" y="2068381"/>
            <a:ext cx="342900" cy="114300"/>
          </a:xfrm>
          <a:prstGeom prst="rightArrow">
            <a:avLst>
              <a:gd name="adj1" fmla="val 50000"/>
              <a:gd name="adj2" fmla="val 75000"/>
            </a:avLst>
          </a:prstGeom>
          <a:solidFill>
            <a:srgbClr val="0000FF"/>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41" name="Text Box 64"/>
          <p:cNvSpPr txBox="1">
            <a:spLocks noChangeArrowheads="1"/>
          </p:cNvSpPr>
          <p:nvPr/>
        </p:nvSpPr>
        <p:spPr bwMode="auto">
          <a:xfrm>
            <a:off x="9174754" y="1899052"/>
            <a:ext cx="995309"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9966FF"/>
                </a:solidFill>
                <a:effectLst/>
                <a:uLnTx/>
                <a:uFillTx/>
                <a:latin typeface="Arial" charset="0"/>
                <a:ea typeface="+mn-ea"/>
                <a:cs typeface="+mn-cs"/>
              </a:rPr>
              <a:t>ASPD</a:t>
            </a:r>
          </a:p>
        </p:txBody>
      </p:sp>
      <p:sp>
        <p:nvSpPr>
          <p:cNvPr id="43" name="Text Box 58">
            <a:extLst>
              <a:ext uri="{FF2B5EF4-FFF2-40B4-BE49-F238E27FC236}">
                <a16:creationId xmlns:a16="http://schemas.microsoft.com/office/drawing/2014/main" id="{33DE0379-6D78-4ACA-A3B7-AD7F4DCC935C}"/>
              </a:ext>
            </a:extLst>
          </p:cNvPr>
          <p:cNvSpPr txBox="1">
            <a:spLocks noChangeArrowheads="1"/>
          </p:cNvSpPr>
          <p:nvPr/>
        </p:nvSpPr>
        <p:spPr bwMode="auto">
          <a:xfrm>
            <a:off x="4133308" y="1895872"/>
            <a:ext cx="1885950" cy="430887"/>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charset="0"/>
                <a:ea typeface="+mn-ea"/>
                <a:cs typeface="+mn-cs"/>
              </a:rPr>
              <a:t>DMDD</a:t>
            </a:r>
            <a:endParaRPr kumimoji="0" lang="en-US" sz="22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sp>
        <p:nvSpPr>
          <p:cNvPr id="44" name="AutoShape 60">
            <a:extLst>
              <a:ext uri="{FF2B5EF4-FFF2-40B4-BE49-F238E27FC236}">
                <a16:creationId xmlns:a16="http://schemas.microsoft.com/office/drawing/2014/main" id="{6FCD825D-A55E-4D91-B1CC-C123A56DDB30}"/>
              </a:ext>
            </a:extLst>
          </p:cNvPr>
          <p:cNvSpPr>
            <a:spLocks noChangeArrowheads="1"/>
          </p:cNvSpPr>
          <p:nvPr/>
        </p:nvSpPr>
        <p:spPr bwMode="auto">
          <a:xfrm>
            <a:off x="5176320" y="2066469"/>
            <a:ext cx="342900" cy="114300"/>
          </a:xfrm>
          <a:prstGeom prst="rightArrow">
            <a:avLst>
              <a:gd name="adj1" fmla="val 50000"/>
              <a:gd name="adj2" fmla="val 75000"/>
            </a:avLst>
          </a:prstGeom>
          <a:solidFill>
            <a:srgbClr val="FFFF00"/>
          </a:solidFill>
          <a:ln w="9525">
            <a:noFill/>
            <a:miter lim="800000"/>
            <a:headEnd/>
            <a:tailEnd/>
          </a:ln>
          <a:effectLst>
            <a:outerShdw dist="25400" dir="5400000" algn="ctr" rotWithShape="0">
              <a:schemeClr val="tx1">
                <a:lumMod val="50000"/>
              </a:schemeClr>
            </a:outerShdw>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1656A8E3-5075-4825-A2DC-03BAFAC3E137}"/>
              </a:ext>
            </a:extLst>
          </p:cNvPr>
          <p:cNvSpPr txBox="1"/>
          <p:nvPr/>
        </p:nvSpPr>
        <p:spPr>
          <a:xfrm>
            <a:off x="2178346" y="1333069"/>
            <a:ext cx="1130381" cy="323165"/>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meds</a:t>
            </a:r>
          </a:p>
        </p:txBody>
      </p:sp>
      <p:sp>
        <p:nvSpPr>
          <p:cNvPr id="42" name="AutoShape 57">
            <a:extLst>
              <a:ext uri="{FF2B5EF4-FFF2-40B4-BE49-F238E27FC236}">
                <a16:creationId xmlns:a16="http://schemas.microsoft.com/office/drawing/2014/main" id="{44080B06-EC99-4786-AE7D-B1EC25FA392C}"/>
              </a:ext>
            </a:extLst>
          </p:cNvPr>
          <p:cNvSpPr>
            <a:spLocks noChangeArrowheads="1"/>
          </p:cNvSpPr>
          <p:nvPr/>
        </p:nvSpPr>
        <p:spPr bwMode="auto">
          <a:xfrm rot="19278215">
            <a:off x="2201774" y="1680150"/>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45" name="TextBox 44">
            <a:extLst>
              <a:ext uri="{FF2B5EF4-FFF2-40B4-BE49-F238E27FC236}">
                <a16:creationId xmlns:a16="http://schemas.microsoft.com/office/drawing/2014/main" id="{17A81A4F-467D-4D45-85D0-BD421156CCDF}"/>
              </a:ext>
            </a:extLst>
          </p:cNvPr>
          <p:cNvSpPr txBox="1"/>
          <p:nvPr/>
        </p:nvSpPr>
        <p:spPr>
          <a:xfrm>
            <a:off x="3287717" y="1097752"/>
            <a:ext cx="1130381"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more meds</a:t>
            </a:r>
          </a:p>
        </p:txBody>
      </p:sp>
      <p:sp>
        <p:nvSpPr>
          <p:cNvPr id="46" name="AutoShape 57">
            <a:extLst>
              <a:ext uri="{FF2B5EF4-FFF2-40B4-BE49-F238E27FC236}">
                <a16:creationId xmlns:a16="http://schemas.microsoft.com/office/drawing/2014/main" id="{13E733F3-6165-4551-8591-D37041058C51}"/>
              </a:ext>
            </a:extLst>
          </p:cNvPr>
          <p:cNvSpPr>
            <a:spLocks noChangeArrowheads="1"/>
          </p:cNvSpPr>
          <p:nvPr/>
        </p:nvSpPr>
        <p:spPr bwMode="auto">
          <a:xfrm rot="19278215">
            <a:off x="3338042" y="1673429"/>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47" name="TextBox 46">
            <a:extLst>
              <a:ext uri="{FF2B5EF4-FFF2-40B4-BE49-F238E27FC236}">
                <a16:creationId xmlns:a16="http://schemas.microsoft.com/office/drawing/2014/main" id="{7ED34489-DDFB-4AF7-AD28-4776C218781E}"/>
              </a:ext>
            </a:extLst>
          </p:cNvPr>
          <p:cNvSpPr txBox="1"/>
          <p:nvPr/>
        </p:nvSpPr>
        <p:spPr>
          <a:xfrm>
            <a:off x="4502690" y="1104921"/>
            <a:ext cx="1130381"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different meds</a:t>
            </a:r>
          </a:p>
        </p:txBody>
      </p:sp>
      <p:sp>
        <p:nvSpPr>
          <p:cNvPr id="48" name="AutoShape 57">
            <a:extLst>
              <a:ext uri="{FF2B5EF4-FFF2-40B4-BE49-F238E27FC236}">
                <a16:creationId xmlns:a16="http://schemas.microsoft.com/office/drawing/2014/main" id="{0E51D500-B169-4B38-BA96-5626AF339A2E}"/>
              </a:ext>
            </a:extLst>
          </p:cNvPr>
          <p:cNvSpPr>
            <a:spLocks noChangeArrowheads="1"/>
          </p:cNvSpPr>
          <p:nvPr/>
        </p:nvSpPr>
        <p:spPr bwMode="auto">
          <a:xfrm rot="19278215">
            <a:off x="4541554" y="1680149"/>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4D3FF50D-1153-448F-B4A2-D65D705EEE3A}"/>
              </a:ext>
            </a:extLst>
          </p:cNvPr>
          <p:cNvSpPr txBox="1"/>
          <p:nvPr/>
        </p:nvSpPr>
        <p:spPr>
          <a:xfrm>
            <a:off x="6230631" y="1098199"/>
            <a:ext cx="1796523"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meds, </a:t>
            </a:r>
            <a:br>
              <a:rPr kumimoji="0" lang="en-US" sz="1500" b="1" i="0" u="none" strike="noStrike" kern="1200" cap="none" spc="0" normalizeH="0" baseline="0" noProof="0" dirty="0">
                <a:ln>
                  <a:noFill/>
                </a:ln>
                <a:solidFill>
                  <a:srgbClr val="000000"/>
                </a:solidFill>
                <a:effectLst/>
                <a:uLnTx/>
                <a:uFillTx/>
                <a:latin typeface="Arial" charset="0"/>
                <a:ea typeface="+mn-ea"/>
                <a:cs typeface="+mn-cs"/>
              </a:rPr>
            </a:br>
            <a:r>
              <a:rPr kumimoji="0" lang="en-US" sz="1500" b="1" i="0" u="none" strike="noStrike" kern="1200" cap="none" spc="0" normalizeH="0" baseline="0" noProof="0" dirty="0">
                <a:ln>
                  <a:noFill/>
                </a:ln>
                <a:solidFill>
                  <a:srgbClr val="000000"/>
                </a:solidFill>
                <a:effectLst/>
                <a:uLnTx/>
                <a:uFillTx/>
                <a:latin typeface="Arial" charset="0"/>
                <a:ea typeface="+mn-ea"/>
                <a:cs typeface="+mn-cs"/>
              </a:rPr>
              <a:t>juvenile justice </a:t>
            </a:r>
          </a:p>
        </p:txBody>
      </p:sp>
      <p:sp>
        <p:nvSpPr>
          <p:cNvPr id="50" name="AutoShape 57">
            <a:extLst>
              <a:ext uri="{FF2B5EF4-FFF2-40B4-BE49-F238E27FC236}">
                <a16:creationId xmlns:a16="http://schemas.microsoft.com/office/drawing/2014/main" id="{0FC47A88-458E-4372-B41F-433F81022F19}"/>
              </a:ext>
            </a:extLst>
          </p:cNvPr>
          <p:cNvSpPr>
            <a:spLocks noChangeArrowheads="1"/>
          </p:cNvSpPr>
          <p:nvPr/>
        </p:nvSpPr>
        <p:spPr bwMode="auto">
          <a:xfrm rot="19278215">
            <a:off x="6242602" y="1673429"/>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51" name="TextBox 50">
            <a:extLst>
              <a:ext uri="{FF2B5EF4-FFF2-40B4-BE49-F238E27FC236}">
                <a16:creationId xmlns:a16="http://schemas.microsoft.com/office/drawing/2014/main" id="{A1768834-6BC2-48DD-BBC6-8FEB2940AEB0}"/>
              </a:ext>
            </a:extLst>
          </p:cNvPr>
          <p:cNvSpPr txBox="1"/>
          <p:nvPr/>
        </p:nvSpPr>
        <p:spPr>
          <a:xfrm>
            <a:off x="8173723" y="1104925"/>
            <a:ext cx="1796523"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meds, </a:t>
            </a:r>
            <a:br>
              <a:rPr kumimoji="0" lang="en-US" sz="1500" b="1" i="0" u="none" strike="noStrike" kern="1200" cap="none" spc="0" normalizeH="0" baseline="0" noProof="0" dirty="0">
                <a:ln>
                  <a:noFill/>
                </a:ln>
                <a:solidFill>
                  <a:srgbClr val="000000"/>
                </a:solidFill>
                <a:effectLst/>
                <a:uLnTx/>
                <a:uFillTx/>
                <a:latin typeface="Arial" charset="0"/>
                <a:ea typeface="+mn-ea"/>
                <a:cs typeface="+mn-cs"/>
              </a:rPr>
            </a:br>
            <a:r>
              <a:rPr kumimoji="0" lang="en-US" sz="1500" b="1" i="0" u="none" strike="noStrike" kern="1200" cap="none" spc="0" normalizeH="0" baseline="0" noProof="0" dirty="0">
                <a:ln>
                  <a:noFill/>
                </a:ln>
                <a:solidFill>
                  <a:srgbClr val="000000"/>
                </a:solidFill>
                <a:effectLst/>
                <a:uLnTx/>
                <a:uFillTx/>
                <a:latin typeface="Arial" charset="0"/>
                <a:ea typeface="+mn-ea"/>
                <a:cs typeface="+mn-cs"/>
              </a:rPr>
              <a:t>incarcerate</a:t>
            </a:r>
          </a:p>
        </p:txBody>
      </p:sp>
      <p:sp>
        <p:nvSpPr>
          <p:cNvPr id="52" name="AutoShape 57">
            <a:extLst>
              <a:ext uri="{FF2B5EF4-FFF2-40B4-BE49-F238E27FC236}">
                <a16:creationId xmlns:a16="http://schemas.microsoft.com/office/drawing/2014/main" id="{A349D76B-258C-4686-9B94-883021F6B4EA}"/>
              </a:ext>
            </a:extLst>
          </p:cNvPr>
          <p:cNvSpPr>
            <a:spLocks noChangeArrowheads="1"/>
          </p:cNvSpPr>
          <p:nvPr/>
        </p:nvSpPr>
        <p:spPr bwMode="auto">
          <a:xfrm rot="19278215">
            <a:off x="8279821" y="1680154"/>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53" name="TextBox 52">
            <a:extLst>
              <a:ext uri="{FF2B5EF4-FFF2-40B4-BE49-F238E27FC236}">
                <a16:creationId xmlns:a16="http://schemas.microsoft.com/office/drawing/2014/main" id="{D6159301-7BE3-4FF1-BA83-93FA1E634ACF}"/>
              </a:ext>
            </a:extLst>
          </p:cNvPr>
          <p:cNvSpPr txBox="1"/>
          <p:nvPr/>
        </p:nvSpPr>
        <p:spPr>
          <a:xfrm>
            <a:off x="9424632" y="1098204"/>
            <a:ext cx="1796523"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br>
              <a:rPr kumimoji="0" lang="en-US" sz="1500" b="1" i="0" u="none" strike="noStrike" kern="1200" cap="none" spc="0" normalizeH="0" baseline="0" noProof="0" dirty="0">
                <a:ln>
                  <a:noFill/>
                </a:ln>
                <a:solidFill>
                  <a:srgbClr val="000000"/>
                </a:solidFill>
                <a:effectLst/>
                <a:uLnTx/>
                <a:uFillTx/>
                <a:latin typeface="Arial" charset="0"/>
                <a:ea typeface="+mn-ea"/>
                <a:cs typeface="+mn-cs"/>
              </a:rPr>
            </a:br>
            <a:r>
              <a:rPr kumimoji="0" lang="en-US" sz="1500" b="1" i="0" u="none" strike="noStrike" kern="1200" cap="none" spc="0" normalizeH="0" baseline="0" noProof="0" dirty="0">
                <a:ln>
                  <a:noFill/>
                </a:ln>
                <a:solidFill>
                  <a:srgbClr val="000000"/>
                </a:solidFill>
                <a:effectLst/>
                <a:uLnTx/>
                <a:uFillTx/>
                <a:latin typeface="Arial" charset="0"/>
                <a:ea typeface="+mn-ea"/>
                <a:cs typeface="+mn-cs"/>
              </a:rPr>
              <a:t>incarcerate</a:t>
            </a:r>
          </a:p>
        </p:txBody>
      </p:sp>
      <p:sp>
        <p:nvSpPr>
          <p:cNvPr id="54" name="AutoShape 57">
            <a:extLst>
              <a:ext uri="{FF2B5EF4-FFF2-40B4-BE49-F238E27FC236}">
                <a16:creationId xmlns:a16="http://schemas.microsoft.com/office/drawing/2014/main" id="{C765975D-A683-4B08-A1EA-F00D8808E923}"/>
              </a:ext>
            </a:extLst>
          </p:cNvPr>
          <p:cNvSpPr>
            <a:spLocks noChangeArrowheads="1"/>
          </p:cNvSpPr>
          <p:nvPr/>
        </p:nvSpPr>
        <p:spPr bwMode="auto">
          <a:xfrm rot="19278215">
            <a:off x="9537108" y="1673433"/>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55" name="Title 6"/>
          <p:cNvSpPr txBox="1">
            <a:spLocks/>
          </p:cNvSpPr>
          <p:nvPr/>
        </p:nvSpPr>
        <p:spPr>
          <a:xfrm>
            <a:off x="1295400" y="5492"/>
            <a:ext cx="9601200" cy="841375"/>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j-ea"/>
                <a:cs typeface="+mj-cs"/>
              </a:rPr>
              <a:t>U.S. Stimulant Prescriptions, 1991-2011</a:t>
            </a:r>
          </a:p>
        </p:txBody>
      </p:sp>
      <p:pic>
        <p:nvPicPr>
          <p:cNvPr id="6" name="Picture 5"/>
          <p:cNvPicPr>
            <a:picLocks noChangeAspect="1"/>
          </p:cNvPicPr>
          <p:nvPr/>
        </p:nvPicPr>
        <p:blipFill>
          <a:blip r:embed="rId3"/>
          <a:stretch>
            <a:fillRect/>
          </a:stretch>
        </p:blipFill>
        <p:spPr>
          <a:xfrm>
            <a:off x="2203682" y="1057676"/>
            <a:ext cx="8418596" cy="5124450"/>
          </a:xfrm>
          <a:prstGeom prst="rect">
            <a:avLst/>
          </a:prstGeom>
        </p:spPr>
      </p:pic>
      <p:sp>
        <p:nvSpPr>
          <p:cNvPr id="7" name="TextBox 6"/>
          <p:cNvSpPr txBox="1"/>
          <p:nvPr/>
        </p:nvSpPr>
        <p:spPr>
          <a:xfrm rot="16200000">
            <a:off x="-509676" y="3394536"/>
            <a:ext cx="4861601" cy="738664"/>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millions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0        10        20       30        40        50       60</a:t>
            </a:r>
          </a:p>
        </p:txBody>
      </p:sp>
      <p:sp>
        <p:nvSpPr>
          <p:cNvPr id="56" name="TextBox 55"/>
          <p:cNvSpPr txBox="1"/>
          <p:nvPr/>
        </p:nvSpPr>
        <p:spPr>
          <a:xfrm>
            <a:off x="2178344" y="6182635"/>
            <a:ext cx="8489656" cy="369332"/>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1991                      1996                       2001                      2006                        2011  </a:t>
            </a:r>
          </a:p>
        </p:txBody>
      </p:sp>
      <p:sp>
        <p:nvSpPr>
          <p:cNvPr id="57" name="TextBox 56"/>
          <p:cNvSpPr txBox="1"/>
          <p:nvPr/>
        </p:nvSpPr>
        <p:spPr>
          <a:xfrm>
            <a:off x="3232287" y="1137752"/>
            <a:ext cx="683335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all                        methylphenidate            amphetamine</a:t>
            </a:r>
          </a:p>
        </p:txBody>
      </p:sp>
      <p:sp>
        <p:nvSpPr>
          <p:cNvPr id="58" name="TextBox 57">
            <a:extLst>
              <a:ext uri="{FF2B5EF4-FFF2-40B4-BE49-F238E27FC236}">
                <a16:creationId xmlns:a16="http://schemas.microsoft.com/office/drawing/2014/main" id="{468961C8-B9AF-46CF-A362-80E0574EB80E}"/>
              </a:ext>
            </a:extLst>
          </p:cNvPr>
          <p:cNvSpPr txBox="1"/>
          <p:nvPr/>
        </p:nvSpPr>
        <p:spPr>
          <a:xfrm>
            <a:off x="10409" y="6575871"/>
            <a:ext cx="4157664" cy="276999"/>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National Institute on Drug Abuse</a:t>
            </a:r>
          </a:p>
        </p:txBody>
      </p:sp>
      <p:sp>
        <p:nvSpPr>
          <p:cNvPr id="59" name="Title 6"/>
          <p:cNvSpPr txBox="1">
            <a:spLocks/>
          </p:cNvSpPr>
          <p:nvPr/>
        </p:nvSpPr>
        <p:spPr>
          <a:xfrm>
            <a:off x="0" y="11765"/>
            <a:ext cx="12192000" cy="841375"/>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30" normalizeH="0" baseline="0" noProof="0" dirty="0">
                <a:ln>
                  <a:noFill/>
                </a:ln>
                <a:solidFill>
                  <a:srgbClr val="C00000"/>
                </a:solidFill>
                <a:effectLst/>
                <a:uLnTx/>
                <a:uFillTx/>
                <a:latin typeface="Calibri" panose="020F0502020204030204" pitchFamily="34" charset="0"/>
                <a:ea typeface="+mj-ea"/>
                <a:cs typeface="+mj-cs"/>
              </a:rPr>
              <a:t>Atypical Antipsychotic Prescriptions, 1999-2008</a:t>
            </a:r>
          </a:p>
        </p:txBody>
      </p:sp>
      <p:pic>
        <p:nvPicPr>
          <p:cNvPr id="8" name="Picture 7"/>
          <p:cNvPicPr>
            <a:picLocks noChangeAspect="1"/>
          </p:cNvPicPr>
          <p:nvPr/>
        </p:nvPicPr>
        <p:blipFill>
          <a:blip r:embed="rId4"/>
          <a:stretch>
            <a:fillRect/>
          </a:stretch>
        </p:blipFill>
        <p:spPr>
          <a:xfrm>
            <a:off x="2103818" y="1027974"/>
            <a:ext cx="6032438" cy="5196960"/>
          </a:xfrm>
          <a:prstGeom prst="rect">
            <a:avLst/>
          </a:prstGeom>
        </p:spPr>
      </p:pic>
      <p:sp>
        <p:nvSpPr>
          <p:cNvPr id="60" name="TextBox 59"/>
          <p:cNvSpPr txBox="1"/>
          <p:nvPr/>
        </p:nvSpPr>
        <p:spPr>
          <a:xfrm rot="16200000">
            <a:off x="-663120" y="3136214"/>
            <a:ext cx="5495115" cy="738664"/>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prescriptions per 1000 (ages 7-18)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0           1           2           3           4           5            6</a:t>
            </a:r>
          </a:p>
        </p:txBody>
      </p:sp>
      <p:sp>
        <p:nvSpPr>
          <p:cNvPr id="61" name="TextBox 60"/>
          <p:cNvSpPr txBox="1"/>
          <p:nvPr/>
        </p:nvSpPr>
        <p:spPr>
          <a:xfrm>
            <a:off x="2439033" y="6202683"/>
            <a:ext cx="5867205" cy="369332"/>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99     00     01    02     03    04     05    06    07     08</a:t>
            </a:r>
          </a:p>
        </p:txBody>
      </p:sp>
      <p:pic>
        <p:nvPicPr>
          <p:cNvPr id="11" name="Picture 10"/>
          <p:cNvPicPr>
            <a:picLocks noChangeAspect="1"/>
          </p:cNvPicPr>
          <p:nvPr/>
        </p:nvPicPr>
        <p:blipFill>
          <a:blip r:embed="rId5"/>
          <a:stretch>
            <a:fillRect/>
          </a:stretch>
        </p:blipFill>
        <p:spPr>
          <a:xfrm>
            <a:off x="8015859" y="1054898"/>
            <a:ext cx="2350926" cy="1247799"/>
          </a:xfrm>
          <a:prstGeom prst="rect">
            <a:avLst/>
          </a:prstGeom>
        </p:spPr>
      </p:pic>
      <p:pic>
        <p:nvPicPr>
          <p:cNvPr id="62" name="Picture 61"/>
          <p:cNvPicPr>
            <a:picLocks noChangeAspect="1"/>
          </p:cNvPicPr>
          <p:nvPr/>
        </p:nvPicPr>
        <p:blipFill>
          <a:blip r:embed="rId6"/>
          <a:stretch>
            <a:fillRect/>
          </a:stretch>
        </p:blipFill>
        <p:spPr>
          <a:xfrm>
            <a:off x="7947710" y="2358777"/>
            <a:ext cx="2460247" cy="1301435"/>
          </a:xfrm>
          <a:prstGeom prst="rect">
            <a:avLst/>
          </a:prstGeom>
        </p:spPr>
      </p:pic>
      <p:sp>
        <p:nvSpPr>
          <p:cNvPr id="64" name="TextBox 63">
            <a:extLst>
              <a:ext uri="{FF2B5EF4-FFF2-40B4-BE49-F238E27FC236}">
                <a16:creationId xmlns:a16="http://schemas.microsoft.com/office/drawing/2014/main" id="{468961C8-B9AF-46CF-A362-80E0574EB80E}"/>
              </a:ext>
            </a:extLst>
          </p:cNvPr>
          <p:cNvSpPr txBox="1"/>
          <p:nvPr/>
        </p:nvSpPr>
        <p:spPr>
          <a:xfrm>
            <a:off x="-4049" y="6586238"/>
            <a:ext cx="4157664" cy="276999"/>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Alessi-Severini et al., 2012,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Olfson</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et al., 2015</a:t>
            </a:r>
          </a:p>
        </p:txBody>
      </p:sp>
      <p:sp>
        <p:nvSpPr>
          <p:cNvPr id="63" name="Rectangle 62"/>
          <p:cNvSpPr/>
          <p:nvPr/>
        </p:nvSpPr>
        <p:spPr>
          <a:xfrm>
            <a:off x="8124849" y="3657597"/>
            <a:ext cx="2603309" cy="3046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TextBox 64"/>
          <p:cNvSpPr txBox="1"/>
          <p:nvPr/>
        </p:nvSpPr>
        <p:spPr>
          <a:xfrm>
            <a:off x="8699331" y="1078962"/>
            <a:ext cx="2449926" cy="2723823"/>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ADHD</a:t>
            </a:r>
            <a:br>
              <a:rPr kumimoji="0" lang="en-US" sz="1000" b="0" i="0" u="none" strike="noStrike" kern="1200" cap="none" spc="0" normalizeH="0" baseline="0" noProof="0" dirty="0">
                <a:ln>
                  <a:noFill/>
                </a:ln>
                <a:solidFill>
                  <a:srgbClr val="000000"/>
                </a:solidFill>
                <a:effectLst/>
                <a:uLnTx/>
                <a:uFillTx/>
                <a:latin typeface="Arial" charset="0"/>
                <a:ea typeface="+mn-ea"/>
                <a:cs typeface="+mn-cs"/>
              </a:rPr>
            </a:br>
            <a:br>
              <a:rPr kumimoji="0" lang="en-US" sz="1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CD</a:t>
            </a:r>
            <a:br>
              <a:rPr kumimoji="0" lang="en-US" sz="900" b="0" i="0" u="none" strike="noStrike" kern="1200" cap="none" spc="0" normalizeH="0" baseline="0" noProof="0" dirty="0">
                <a:ln>
                  <a:noFill/>
                </a:ln>
                <a:solidFill>
                  <a:srgbClr val="000000"/>
                </a:solidFill>
                <a:effectLst/>
                <a:uLnTx/>
                <a:uFillTx/>
                <a:latin typeface="Arial" charset="0"/>
                <a:ea typeface="+mn-ea"/>
                <a:cs typeface="+mn-cs"/>
              </a:rPr>
            </a:br>
            <a:br>
              <a:rPr kumimoji="0" lang="en-US" sz="9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schizophrenia</a:t>
            </a: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mood disorders</a:t>
            </a: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ASD</a:t>
            </a:r>
            <a:br>
              <a:rPr kumimoji="0" lang="en-US" sz="800" b="0" i="0" u="none" strike="noStrike" kern="1200" cap="none" spc="0" normalizeH="0" baseline="0" noProof="0" dirty="0">
                <a:ln>
                  <a:noFill/>
                </a:ln>
                <a:solidFill>
                  <a:srgbClr val="000000"/>
                </a:solidFill>
                <a:effectLst/>
                <a:uLnTx/>
                <a:uFillTx/>
                <a:latin typeface="Arial" charset="0"/>
                <a:ea typeface="+mn-ea"/>
                <a:cs typeface="+mn-cs"/>
              </a:rPr>
            </a:br>
            <a:br>
              <a:rPr kumimoji="0" lang="en-US" sz="8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tics</a:t>
            </a:r>
          </a:p>
        </p:txBody>
      </p:sp>
      <p:sp>
        <p:nvSpPr>
          <p:cNvPr id="66" name="TextBox 65"/>
          <p:cNvSpPr txBox="1"/>
          <p:nvPr/>
        </p:nvSpPr>
        <p:spPr>
          <a:xfrm>
            <a:off x="8438712" y="4350124"/>
            <a:ext cx="3923626"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1. risperidone</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2. quetiapine</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3. olanzapine</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br>
              <a:rPr kumimoji="0" 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7" name="Title 6"/>
          <p:cNvSpPr txBox="1">
            <a:spLocks/>
          </p:cNvSpPr>
          <p:nvPr/>
        </p:nvSpPr>
        <p:spPr>
          <a:xfrm>
            <a:off x="-95713" y="46101"/>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800" b="0" i="0" u="none" strike="noStrike" kern="0" cap="none" spc="-30" normalizeH="0" baseline="0" noProof="0" dirty="0">
                <a:ln>
                  <a:noFill/>
                </a:ln>
                <a:solidFill>
                  <a:srgbClr val="C00000"/>
                </a:solidFill>
                <a:effectLst/>
                <a:uLnTx/>
                <a:uFillTx/>
                <a:latin typeface="Calibri" pitchFamily="34" charset="0"/>
                <a:ea typeface="+mj-ea"/>
                <a:cs typeface="+mj-cs"/>
              </a:rPr>
              <a:t>US Healthcare Ignores Development, Context</a:t>
            </a:r>
          </a:p>
        </p:txBody>
      </p:sp>
    </p:spTree>
    <p:extLst>
      <p:ext uri="{BB962C8B-B14F-4D97-AF65-F5344CB8AC3E}">
        <p14:creationId xmlns:p14="http://schemas.microsoft.com/office/powerpoint/2010/main" val="22805648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1+#ppt_w/2"/>
                                          </p:val>
                                        </p:tav>
                                        <p:tav tm="100000">
                                          <p:val>
                                            <p:strVal val="#ppt_x"/>
                                          </p:val>
                                        </p:tav>
                                      </p:tavLst>
                                    </p:anim>
                                    <p:anim calcmode="lin" valueType="num">
                                      <p:cBhvr additive="base">
                                        <p:cTn id="40" dur="500" fill="hold"/>
                                        <p:tgtEl>
                                          <p:spTgt spid="5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1+#ppt_w/2"/>
                                          </p:val>
                                        </p:tav>
                                        <p:tav tm="100000">
                                          <p:val>
                                            <p:strVal val="#ppt_x"/>
                                          </p:val>
                                        </p:tav>
                                      </p:tavLst>
                                    </p:anim>
                                    <p:anim calcmode="lin" valueType="num">
                                      <p:cBhvr additive="base">
                                        <p:cTn id="44" dur="500" fill="hold"/>
                                        <p:tgtEl>
                                          <p:spTgt spid="5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1+#ppt_w/2"/>
                                          </p:val>
                                        </p:tav>
                                        <p:tav tm="100000">
                                          <p:val>
                                            <p:strVal val="#ppt_x"/>
                                          </p:val>
                                        </p:tav>
                                      </p:tavLst>
                                    </p:anim>
                                    <p:anim calcmode="lin" valueType="num">
                                      <p:cBhvr additive="base">
                                        <p:cTn id="52" dur="50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par>
                                <p:cTn id="57" presetID="2" presetClass="exit" presetSubtype="8" fill="hold" grpId="0" nodeType="withEffect">
                                  <p:stCondLst>
                                    <p:cond delay="0"/>
                                  </p:stCondLst>
                                  <p:childTnLst>
                                    <p:anim calcmode="lin" valueType="num">
                                      <p:cBhvr additive="base">
                                        <p:cTn id="58" dur="500"/>
                                        <p:tgtEl>
                                          <p:spTgt spid="67"/>
                                        </p:tgtEl>
                                        <p:attrNameLst>
                                          <p:attrName>ppt_x</p:attrName>
                                        </p:attrNameLst>
                                      </p:cBhvr>
                                      <p:tavLst>
                                        <p:tav tm="0">
                                          <p:val>
                                            <p:strVal val="ppt_x"/>
                                          </p:val>
                                        </p:tav>
                                        <p:tav tm="100000">
                                          <p:val>
                                            <p:strVal val="0-ppt_w/2"/>
                                          </p:val>
                                        </p:tav>
                                      </p:tavLst>
                                    </p:anim>
                                    <p:anim calcmode="lin" valueType="num">
                                      <p:cBhvr additive="base">
                                        <p:cTn id="59" dur="500"/>
                                        <p:tgtEl>
                                          <p:spTgt spid="67"/>
                                        </p:tgtEl>
                                        <p:attrNameLst>
                                          <p:attrName>ppt_y</p:attrName>
                                        </p:attrNameLst>
                                      </p:cBhvr>
                                      <p:tavLst>
                                        <p:tav tm="0">
                                          <p:val>
                                            <p:strVal val="ppt_y"/>
                                          </p:val>
                                        </p:tav>
                                        <p:tav tm="100000">
                                          <p:val>
                                            <p:strVal val="ppt_y"/>
                                          </p:val>
                                        </p:tav>
                                      </p:tavLst>
                                    </p:anim>
                                    <p:set>
                                      <p:cBhvr>
                                        <p:cTn id="60" dur="1" fill="hold">
                                          <p:stCondLst>
                                            <p:cond delay="499"/>
                                          </p:stCondLst>
                                        </p:cTn>
                                        <p:tgtEl>
                                          <p:spTgt spid="6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8" fill="hold" nodeType="clickEffect">
                                  <p:stCondLst>
                                    <p:cond delay="0"/>
                                  </p:stCondLst>
                                  <p:childTnLst>
                                    <p:anim calcmode="lin" valueType="num">
                                      <p:cBhvr additive="base">
                                        <p:cTn id="64" dur="500"/>
                                        <p:tgtEl>
                                          <p:spTgt spid="6"/>
                                        </p:tgtEl>
                                        <p:attrNameLst>
                                          <p:attrName>ppt_x</p:attrName>
                                        </p:attrNameLst>
                                      </p:cBhvr>
                                      <p:tavLst>
                                        <p:tav tm="0">
                                          <p:val>
                                            <p:strVal val="ppt_x"/>
                                          </p:val>
                                        </p:tav>
                                        <p:tav tm="100000">
                                          <p:val>
                                            <p:strVal val="0-ppt_w/2"/>
                                          </p:val>
                                        </p:tav>
                                      </p:tavLst>
                                    </p:anim>
                                    <p:anim calcmode="lin" valueType="num">
                                      <p:cBhvr additive="base">
                                        <p:cTn id="65" dur="500"/>
                                        <p:tgtEl>
                                          <p:spTgt spid="6"/>
                                        </p:tgtEl>
                                        <p:attrNameLst>
                                          <p:attrName>ppt_y</p:attrName>
                                        </p:attrNameLst>
                                      </p:cBhvr>
                                      <p:tavLst>
                                        <p:tav tm="0">
                                          <p:val>
                                            <p:strVal val="ppt_y"/>
                                          </p:val>
                                        </p:tav>
                                        <p:tav tm="100000">
                                          <p:val>
                                            <p:strVal val="ppt_y"/>
                                          </p:val>
                                        </p:tav>
                                      </p:tavLst>
                                    </p:anim>
                                    <p:set>
                                      <p:cBhvr>
                                        <p:cTn id="66" dur="1" fill="hold">
                                          <p:stCondLst>
                                            <p:cond delay="499"/>
                                          </p:stCondLst>
                                        </p:cTn>
                                        <p:tgtEl>
                                          <p:spTgt spid="6"/>
                                        </p:tgtEl>
                                        <p:attrNameLst>
                                          <p:attrName>style.visibility</p:attrName>
                                        </p:attrNameLst>
                                      </p:cBhvr>
                                      <p:to>
                                        <p:strVal val="hidden"/>
                                      </p:to>
                                    </p:set>
                                  </p:childTnLst>
                                </p:cTn>
                              </p:par>
                              <p:par>
                                <p:cTn id="67" presetID="2" presetClass="exit" presetSubtype="8" fill="hold" grpId="1" nodeType="withEffect">
                                  <p:stCondLst>
                                    <p:cond delay="0"/>
                                  </p:stCondLst>
                                  <p:childTnLst>
                                    <p:anim calcmode="lin" valueType="num">
                                      <p:cBhvr additive="base">
                                        <p:cTn id="68" dur="500"/>
                                        <p:tgtEl>
                                          <p:spTgt spid="55"/>
                                        </p:tgtEl>
                                        <p:attrNameLst>
                                          <p:attrName>ppt_x</p:attrName>
                                        </p:attrNameLst>
                                      </p:cBhvr>
                                      <p:tavLst>
                                        <p:tav tm="0">
                                          <p:val>
                                            <p:strVal val="ppt_x"/>
                                          </p:val>
                                        </p:tav>
                                        <p:tav tm="100000">
                                          <p:val>
                                            <p:strVal val="0-ppt_w/2"/>
                                          </p:val>
                                        </p:tav>
                                      </p:tavLst>
                                    </p:anim>
                                    <p:anim calcmode="lin" valueType="num">
                                      <p:cBhvr additive="base">
                                        <p:cTn id="69" dur="500"/>
                                        <p:tgtEl>
                                          <p:spTgt spid="55"/>
                                        </p:tgtEl>
                                        <p:attrNameLst>
                                          <p:attrName>ppt_y</p:attrName>
                                        </p:attrNameLst>
                                      </p:cBhvr>
                                      <p:tavLst>
                                        <p:tav tm="0">
                                          <p:val>
                                            <p:strVal val="ppt_y"/>
                                          </p:val>
                                        </p:tav>
                                        <p:tav tm="100000">
                                          <p:val>
                                            <p:strVal val="ppt_y"/>
                                          </p:val>
                                        </p:tav>
                                      </p:tavLst>
                                    </p:anim>
                                    <p:set>
                                      <p:cBhvr>
                                        <p:cTn id="70" dur="1" fill="hold">
                                          <p:stCondLst>
                                            <p:cond delay="499"/>
                                          </p:stCondLst>
                                        </p:cTn>
                                        <p:tgtEl>
                                          <p:spTgt spid="55"/>
                                        </p:tgtEl>
                                        <p:attrNameLst>
                                          <p:attrName>style.visibility</p:attrName>
                                        </p:attrNameLst>
                                      </p:cBhvr>
                                      <p:to>
                                        <p:strVal val="hidden"/>
                                      </p:to>
                                    </p:set>
                                  </p:childTnLst>
                                </p:cTn>
                              </p:par>
                              <p:par>
                                <p:cTn id="71" presetID="2" presetClass="exit" presetSubtype="8" fill="hold" grpId="1" nodeType="withEffect">
                                  <p:stCondLst>
                                    <p:cond delay="0"/>
                                  </p:stCondLst>
                                  <p:childTnLst>
                                    <p:anim calcmode="lin" valueType="num">
                                      <p:cBhvr additive="base">
                                        <p:cTn id="72" dur="500"/>
                                        <p:tgtEl>
                                          <p:spTgt spid="57"/>
                                        </p:tgtEl>
                                        <p:attrNameLst>
                                          <p:attrName>ppt_x</p:attrName>
                                        </p:attrNameLst>
                                      </p:cBhvr>
                                      <p:tavLst>
                                        <p:tav tm="0">
                                          <p:val>
                                            <p:strVal val="ppt_x"/>
                                          </p:val>
                                        </p:tav>
                                        <p:tav tm="100000">
                                          <p:val>
                                            <p:strVal val="0-ppt_w/2"/>
                                          </p:val>
                                        </p:tav>
                                      </p:tavLst>
                                    </p:anim>
                                    <p:anim calcmode="lin" valueType="num">
                                      <p:cBhvr additive="base">
                                        <p:cTn id="73" dur="500"/>
                                        <p:tgtEl>
                                          <p:spTgt spid="57"/>
                                        </p:tgtEl>
                                        <p:attrNameLst>
                                          <p:attrName>ppt_y</p:attrName>
                                        </p:attrNameLst>
                                      </p:cBhvr>
                                      <p:tavLst>
                                        <p:tav tm="0">
                                          <p:val>
                                            <p:strVal val="ppt_y"/>
                                          </p:val>
                                        </p:tav>
                                        <p:tav tm="100000">
                                          <p:val>
                                            <p:strVal val="ppt_y"/>
                                          </p:val>
                                        </p:tav>
                                      </p:tavLst>
                                    </p:anim>
                                    <p:set>
                                      <p:cBhvr>
                                        <p:cTn id="74" dur="1" fill="hold">
                                          <p:stCondLst>
                                            <p:cond delay="499"/>
                                          </p:stCondLst>
                                        </p:cTn>
                                        <p:tgtEl>
                                          <p:spTgt spid="57"/>
                                        </p:tgtEl>
                                        <p:attrNameLst>
                                          <p:attrName>style.visibility</p:attrName>
                                        </p:attrNameLst>
                                      </p:cBhvr>
                                      <p:to>
                                        <p:strVal val="hidden"/>
                                      </p:to>
                                    </p:set>
                                  </p:childTnLst>
                                </p:cTn>
                              </p:par>
                              <p:par>
                                <p:cTn id="75" presetID="2" presetClass="exit" presetSubtype="8" fill="hold" grpId="1" nodeType="withEffect">
                                  <p:stCondLst>
                                    <p:cond delay="0"/>
                                  </p:stCondLst>
                                  <p:childTnLst>
                                    <p:anim calcmode="lin" valueType="num">
                                      <p:cBhvr additive="base">
                                        <p:cTn id="76" dur="500"/>
                                        <p:tgtEl>
                                          <p:spTgt spid="7"/>
                                        </p:tgtEl>
                                        <p:attrNameLst>
                                          <p:attrName>ppt_x</p:attrName>
                                        </p:attrNameLst>
                                      </p:cBhvr>
                                      <p:tavLst>
                                        <p:tav tm="0">
                                          <p:val>
                                            <p:strVal val="ppt_x"/>
                                          </p:val>
                                        </p:tav>
                                        <p:tav tm="100000">
                                          <p:val>
                                            <p:strVal val="0-ppt_w/2"/>
                                          </p:val>
                                        </p:tav>
                                      </p:tavLst>
                                    </p:anim>
                                    <p:anim calcmode="lin" valueType="num">
                                      <p:cBhvr additive="base">
                                        <p:cTn id="77" dur="500"/>
                                        <p:tgtEl>
                                          <p:spTgt spid="7"/>
                                        </p:tgtEl>
                                        <p:attrNameLst>
                                          <p:attrName>ppt_y</p:attrName>
                                        </p:attrNameLst>
                                      </p:cBhvr>
                                      <p:tavLst>
                                        <p:tav tm="0">
                                          <p:val>
                                            <p:strVal val="ppt_y"/>
                                          </p:val>
                                        </p:tav>
                                        <p:tav tm="100000">
                                          <p:val>
                                            <p:strVal val="ppt_y"/>
                                          </p:val>
                                        </p:tav>
                                      </p:tavLst>
                                    </p:anim>
                                    <p:set>
                                      <p:cBhvr>
                                        <p:cTn id="78" dur="1" fill="hold">
                                          <p:stCondLst>
                                            <p:cond delay="499"/>
                                          </p:stCondLst>
                                        </p:cTn>
                                        <p:tgtEl>
                                          <p:spTgt spid="7"/>
                                        </p:tgtEl>
                                        <p:attrNameLst>
                                          <p:attrName>style.visibility</p:attrName>
                                        </p:attrNameLst>
                                      </p:cBhvr>
                                      <p:to>
                                        <p:strVal val="hidden"/>
                                      </p:to>
                                    </p:set>
                                  </p:childTnLst>
                                </p:cTn>
                              </p:par>
                              <p:par>
                                <p:cTn id="79" presetID="2" presetClass="exit" presetSubtype="8" fill="hold" grpId="1" nodeType="withEffect">
                                  <p:stCondLst>
                                    <p:cond delay="0"/>
                                  </p:stCondLst>
                                  <p:childTnLst>
                                    <p:anim calcmode="lin" valueType="num">
                                      <p:cBhvr additive="base">
                                        <p:cTn id="80" dur="500"/>
                                        <p:tgtEl>
                                          <p:spTgt spid="56"/>
                                        </p:tgtEl>
                                        <p:attrNameLst>
                                          <p:attrName>ppt_x</p:attrName>
                                        </p:attrNameLst>
                                      </p:cBhvr>
                                      <p:tavLst>
                                        <p:tav tm="0">
                                          <p:val>
                                            <p:strVal val="ppt_x"/>
                                          </p:val>
                                        </p:tav>
                                        <p:tav tm="100000">
                                          <p:val>
                                            <p:strVal val="0-ppt_w/2"/>
                                          </p:val>
                                        </p:tav>
                                      </p:tavLst>
                                    </p:anim>
                                    <p:anim calcmode="lin" valueType="num">
                                      <p:cBhvr additive="base">
                                        <p:cTn id="81" dur="500"/>
                                        <p:tgtEl>
                                          <p:spTgt spid="56"/>
                                        </p:tgtEl>
                                        <p:attrNameLst>
                                          <p:attrName>ppt_y</p:attrName>
                                        </p:attrNameLst>
                                      </p:cBhvr>
                                      <p:tavLst>
                                        <p:tav tm="0">
                                          <p:val>
                                            <p:strVal val="ppt_y"/>
                                          </p:val>
                                        </p:tav>
                                        <p:tav tm="100000">
                                          <p:val>
                                            <p:strVal val="ppt_y"/>
                                          </p:val>
                                        </p:tav>
                                      </p:tavLst>
                                    </p:anim>
                                    <p:set>
                                      <p:cBhvr>
                                        <p:cTn id="82" dur="1" fill="hold">
                                          <p:stCondLst>
                                            <p:cond delay="499"/>
                                          </p:stCondLst>
                                        </p:cTn>
                                        <p:tgtEl>
                                          <p:spTgt spid="56"/>
                                        </p:tgtEl>
                                        <p:attrNameLst>
                                          <p:attrName>style.visibility</p:attrName>
                                        </p:attrNameLst>
                                      </p:cBhvr>
                                      <p:to>
                                        <p:strVal val="hidden"/>
                                      </p:to>
                                    </p:set>
                                  </p:childTnLst>
                                </p:cTn>
                              </p:par>
                              <p:par>
                                <p:cTn id="83" presetID="2" presetClass="exit" presetSubtype="8" fill="hold" grpId="1" nodeType="withEffect">
                                  <p:stCondLst>
                                    <p:cond delay="0"/>
                                  </p:stCondLst>
                                  <p:childTnLst>
                                    <p:anim calcmode="lin" valueType="num">
                                      <p:cBhvr additive="base">
                                        <p:cTn id="84" dur="500"/>
                                        <p:tgtEl>
                                          <p:spTgt spid="58"/>
                                        </p:tgtEl>
                                        <p:attrNameLst>
                                          <p:attrName>ppt_x</p:attrName>
                                        </p:attrNameLst>
                                      </p:cBhvr>
                                      <p:tavLst>
                                        <p:tav tm="0">
                                          <p:val>
                                            <p:strVal val="ppt_x"/>
                                          </p:val>
                                        </p:tav>
                                        <p:tav tm="100000">
                                          <p:val>
                                            <p:strVal val="0-ppt_w/2"/>
                                          </p:val>
                                        </p:tav>
                                      </p:tavLst>
                                    </p:anim>
                                    <p:anim calcmode="lin" valueType="num">
                                      <p:cBhvr additive="base">
                                        <p:cTn id="85" dur="500"/>
                                        <p:tgtEl>
                                          <p:spTgt spid="58"/>
                                        </p:tgtEl>
                                        <p:attrNameLst>
                                          <p:attrName>ppt_y</p:attrName>
                                        </p:attrNameLst>
                                      </p:cBhvr>
                                      <p:tavLst>
                                        <p:tav tm="0">
                                          <p:val>
                                            <p:strVal val="ppt_y"/>
                                          </p:val>
                                        </p:tav>
                                        <p:tav tm="100000">
                                          <p:val>
                                            <p:strVal val="ppt_y"/>
                                          </p:val>
                                        </p:tav>
                                      </p:tavLst>
                                    </p:anim>
                                    <p:set>
                                      <p:cBhvr>
                                        <p:cTn id="86" dur="1" fill="hold">
                                          <p:stCondLst>
                                            <p:cond delay="499"/>
                                          </p:stCondLst>
                                        </p:cTn>
                                        <p:tgtEl>
                                          <p:spTgt spid="5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1+#ppt_w/2"/>
                                          </p:val>
                                        </p:tav>
                                        <p:tav tm="100000">
                                          <p:val>
                                            <p:strVal val="#ppt_x"/>
                                          </p:val>
                                        </p:tav>
                                      </p:tavLst>
                                    </p:anim>
                                    <p:anim calcmode="lin" valueType="num">
                                      <p:cBhvr additive="base">
                                        <p:cTn id="92" dur="500" fill="hold"/>
                                        <p:tgtEl>
                                          <p:spTgt spid="3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1+#ppt_w/2"/>
                                          </p:val>
                                        </p:tav>
                                        <p:tav tm="100000">
                                          <p:val>
                                            <p:strVal val="#ppt_x"/>
                                          </p:val>
                                        </p:tav>
                                      </p:tavLst>
                                    </p:anim>
                                    <p:anim calcmode="lin" valueType="num">
                                      <p:cBhvr additive="base">
                                        <p:cTn id="9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500" fill="hold"/>
                                        <p:tgtEl>
                                          <p:spTgt spid="59"/>
                                        </p:tgtEl>
                                        <p:attrNameLst>
                                          <p:attrName>ppt_x</p:attrName>
                                        </p:attrNameLst>
                                      </p:cBhvr>
                                      <p:tavLst>
                                        <p:tav tm="0">
                                          <p:val>
                                            <p:strVal val="1+#ppt_w/2"/>
                                          </p:val>
                                        </p:tav>
                                        <p:tav tm="100000">
                                          <p:val>
                                            <p:strVal val="#ppt_x"/>
                                          </p:val>
                                        </p:tav>
                                      </p:tavLst>
                                    </p:anim>
                                    <p:anim calcmode="lin" valueType="num">
                                      <p:cBhvr additive="base">
                                        <p:cTn id="108" dur="500" fill="hold"/>
                                        <p:tgtEl>
                                          <p:spTgt spid="59"/>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1+#ppt_w/2"/>
                                          </p:val>
                                        </p:tav>
                                        <p:tav tm="100000">
                                          <p:val>
                                            <p:strVal val="#ppt_x"/>
                                          </p:val>
                                        </p:tav>
                                      </p:tavLst>
                                    </p:anim>
                                    <p:anim calcmode="lin" valueType="num">
                                      <p:cBhvr additive="base">
                                        <p:cTn id="112" dur="500" fill="hold"/>
                                        <p:tgtEl>
                                          <p:spTgt spid="6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500" fill="hold"/>
                                        <p:tgtEl>
                                          <p:spTgt spid="61"/>
                                        </p:tgtEl>
                                        <p:attrNameLst>
                                          <p:attrName>ppt_x</p:attrName>
                                        </p:attrNameLst>
                                      </p:cBhvr>
                                      <p:tavLst>
                                        <p:tav tm="0">
                                          <p:val>
                                            <p:strVal val="1+#ppt_w/2"/>
                                          </p:val>
                                        </p:tav>
                                        <p:tav tm="100000">
                                          <p:val>
                                            <p:strVal val="#ppt_x"/>
                                          </p:val>
                                        </p:tav>
                                      </p:tavLst>
                                    </p:anim>
                                    <p:anim calcmode="lin" valueType="num">
                                      <p:cBhvr additive="base">
                                        <p:cTn id="116" dur="500" fill="hold"/>
                                        <p:tgtEl>
                                          <p:spTgt spid="6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additive="base">
                                        <p:cTn id="119" dur="500" fill="hold"/>
                                        <p:tgtEl>
                                          <p:spTgt spid="11"/>
                                        </p:tgtEl>
                                        <p:attrNameLst>
                                          <p:attrName>ppt_x</p:attrName>
                                        </p:attrNameLst>
                                      </p:cBhvr>
                                      <p:tavLst>
                                        <p:tav tm="0">
                                          <p:val>
                                            <p:strVal val="1+#ppt_w/2"/>
                                          </p:val>
                                        </p:tav>
                                        <p:tav tm="100000">
                                          <p:val>
                                            <p:strVal val="#ppt_x"/>
                                          </p:val>
                                        </p:tav>
                                      </p:tavLst>
                                    </p:anim>
                                    <p:anim calcmode="lin" valueType="num">
                                      <p:cBhvr additive="base">
                                        <p:cTn id="120" dur="500" fill="hold"/>
                                        <p:tgtEl>
                                          <p:spTgt spid="11"/>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additive="base">
                                        <p:cTn id="123" dur="500" fill="hold"/>
                                        <p:tgtEl>
                                          <p:spTgt spid="62"/>
                                        </p:tgtEl>
                                        <p:attrNameLst>
                                          <p:attrName>ppt_x</p:attrName>
                                        </p:attrNameLst>
                                      </p:cBhvr>
                                      <p:tavLst>
                                        <p:tav tm="0">
                                          <p:val>
                                            <p:strVal val="1+#ppt_w/2"/>
                                          </p:val>
                                        </p:tav>
                                        <p:tav tm="100000">
                                          <p:val>
                                            <p:strVal val="#ppt_x"/>
                                          </p:val>
                                        </p:tav>
                                      </p:tavLst>
                                    </p:anim>
                                    <p:anim calcmode="lin" valueType="num">
                                      <p:cBhvr additive="base">
                                        <p:cTn id="124" dur="500" fill="hold"/>
                                        <p:tgtEl>
                                          <p:spTgt spid="62"/>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1+#ppt_w/2"/>
                                          </p:val>
                                        </p:tav>
                                        <p:tav tm="100000">
                                          <p:val>
                                            <p:strVal val="#ppt_x"/>
                                          </p:val>
                                        </p:tav>
                                      </p:tavLst>
                                    </p:anim>
                                    <p:anim calcmode="lin" valueType="num">
                                      <p:cBhvr additive="base">
                                        <p:cTn id="128" dur="500" fill="hold"/>
                                        <p:tgtEl>
                                          <p:spTgt spid="8"/>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500" fill="hold"/>
                                        <p:tgtEl>
                                          <p:spTgt spid="63"/>
                                        </p:tgtEl>
                                        <p:attrNameLst>
                                          <p:attrName>ppt_x</p:attrName>
                                        </p:attrNameLst>
                                      </p:cBhvr>
                                      <p:tavLst>
                                        <p:tav tm="0">
                                          <p:val>
                                            <p:strVal val="1+#ppt_w/2"/>
                                          </p:val>
                                        </p:tav>
                                        <p:tav tm="100000">
                                          <p:val>
                                            <p:strVal val="#ppt_x"/>
                                          </p:val>
                                        </p:tav>
                                      </p:tavLst>
                                    </p:anim>
                                    <p:anim calcmode="lin" valueType="num">
                                      <p:cBhvr additive="base">
                                        <p:cTn id="132" dur="500" fill="hold"/>
                                        <p:tgtEl>
                                          <p:spTgt spid="63"/>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65"/>
                                        </p:tgtEl>
                                        <p:attrNameLst>
                                          <p:attrName>style.visibility</p:attrName>
                                        </p:attrNameLst>
                                      </p:cBhvr>
                                      <p:to>
                                        <p:strVal val="visible"/>
                                      </p:to>
                                    </p:set>
                                    <p:anim calcmode="lin" valueType="num">
                                      <p:cBhvr additive="base">
                                        <p:cTn id="135" dur="500" fill="hold"/>
                                        <p:tgtEl>
                                          <p:spTgt spid="65"/>
                                        </p:tgtEl>
                                        <p:attrNameLst>
                                          <p:attrName>ppt_x</p:attrName>
                                        </p:attrNameLst>
                                      </p:cBhvr>
                                      <p:tavLst>
                                        <p:tav tm="0">
                                          <p:val>
                                            <p:strVal val="1+#ppt_w/2"/>
                                          </p:val>
                                        </p:tav>
                                        <p:tav tm="100000">
                                          <p:val>
                                            <p:strVal val="#ppt_x"/>
                                          </p:val>
                                        </p:tav>
                                      </p:tavLst>
                                    </p:anim>
                                    <p:anim calcmode="lin" valueType="num">
                                      <p:cBhvr additive="base">
                                        <p:cTn id="136" dur="500" fill="hold"/>
                                        <p:tgtEl>
                                          <p:spTgt spid="65"/>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 calcmode="lin" valueType="num">
                                      <p:cBhvr additive="base">
                                        <p:cTn id="139" dur="500" fill="hold"/>
                                        <p:tgtEl>
                                          <p:spTgt spid="64"/>
                                        </p:tgtEl>
                                        <p:attrNameLst>
                                          <p:attrName>ppt_x</p:attrName>
                                        </p:attrNameLst>
                                      </p:cBhvr>
                                      <p:tavLst>
                                        <p:tav tm="0">
                                          <p:val>
                                            <p:strVal val="1+#ppt_w/2"/>
                                          </p:val>
                                        </p:tav>
                                        <p:tav tm="100000">
                                          <p:val>
                                            <p:strVal val="#ppt_x"/>
                                          </p:val>
                                        </p:tav>
                                      </p:tavLst>
                                    </p:anim>
                                    <p:anim calcmode="lin" valueType="num">
                                      <p:cBhvr additive="base">
                                        <p:cTn id="140" dur="500" fill="hold"/>
                                        <p:tgtEl>
                                          <p:spTgt spid="64"/>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66"/>
                                        </p:tgtEl>
                                        <p:attrNameLst>
                                          <p:attrName>style.visibility</p:attrName>
                                        </p:attrNameLst>
                                      </p:cBhvr>
                                      <p:to>
                                        <p:strVal val="visible"/>
                                      </p:to>
                                    </p:set>
                                    <p:anim calcmode="lin" valueType="num">
                                      <p:cBhvr additive="base">
                                        <p:cTn id="143" dur="500" fill="hold"/>
                                        <p:tgtEl>
                                          <p:spTgt spid="66"/>
                                        </p:tgtEl>
                                        <p:attrNameLst>
                                          <p:attrName>ppt_x</p:attrName>
                                        </p:attrNameLst>
                                      </p:cBhvr>
                                      <p:tavLst>
                                        <p:tav tm="0">
                                          <p:val>
                                            <p:strVal val="1+#ppt_w/2"/>
                                          </p:val>
                                        </p:tav>
                                        <p:tav tm="100000">
                                          <p:val>
                                            <p:strVal val="#ppt_x"/>
                                          </p:val>
                                        </p:tav>
                                      </p:tavLst>
                                    </p:anim>
                                    <p:anim calcmode="lin" valueType="num">
                                      <p:cBhvr additive="base">
                                        <p:cTn id="14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xit" presetSubtype="8" fill="hold" grpId="1" nodeType="clickEffect">
                                  <p:stCondLst>
                                    <p:cond delay="0"/>
                                  </p:stCondLst>
                                  <p:childTnLst>
                                    <p:anim calcmode="lin" valueType="num">
                                      <p:cBhvr additive="base">
                                        <p:cTn id="148" dur="500"/>
                                        <p:tgtEl>
                                          <p:spTgt spid="59"/>
                                        </p:tgtEl>
                                        <p:attrNameLst>
                                          <p:attrName>ppt_x</p:attrName>
                                        </p:attrNameLst>
                                      </p:cBhvr>
                                      <p:tavLst>
                                        <p:tav tm="0">
                                          <p:val>
                                            <p:strVal val="ppt_x"/>
                                          </p:val>
                                        </p:tav>
                                        <p:tav tm="100000">
                                          <p:val>
                                            <p:strVal val="0-ppt_w/2"/>
                                          </p:val>
                                        </p:tav>
                                      </p:tavLst>
                                    </p:anim>
                                    <p:anim calcmode="lin" valueType="num">
                                      <p:cBhvr additive="base">
                                        <p:cTn id="149" dur="500"/>
                                        <p:tgtEl>
                                          <p:spTgt spid="59"/>
                                        </p:tgtEl>
                                        <p:attrNameLst>
                                          <p:attrName>ppt_y</p:attrName>
                                        </p:attrNameLst>
                                      </p:cBhvr>
                                      <p:tavLst>
                                        <p:tav tm="0">
                                          <p:val>
                                            <p:strVal val="ppt_y"/>
                                          </p:val>
                                        </p:tav>
                                        <p:tav tm="100000">
                                          <p:val>
                                            <p:strVal val="ppt_y"/>
                                          </p:val>
                                        </p:tav>
                                      </p:tavLst>
                                    </p:anim>
                                    <p:set>
                                      <p:cBhvr>
                                        <p:cTn id="150" dur="1" fill="hold">
                                          <p:stCondLst>
                                            <p:cond delay="499"/>
                                          </p:stCondLst>
                                        </p:cTn>
                                        <p:tgtEl>
                                          <p:spTgt spid="59"/>
                                        </p:tgtEl>
                                        <p:attrNameLst>
                                          <p:attrName>style.visibility</p:attrName>
                                        </p:attrNameLst>
                                      </p:cBhvr>
                                      <p:to>
                                        <p:strVal val="hidden"/>
                                      </p:to>
                                    </p:set>
                                  </p:childTnLst>
                                </p:cTn>
                              </p:par>
                              <p:par>
                                <p:cTn id="151" presetID="2" presetClass="exit" presetSubtype="8" fill="hold" grpId="1" nodeType="withEffect">
                                  <p:stCondLst>
                                    <p:cond delay="0"/>
                                  </p:stCondLst>
                                  <p:childTnLst>
                                    <p:anim calcmode="lin" valueType="num">
                                      <p:cBhvr additive="base">
                                        <p:cTn id="152" dur="500"/>
                                        <p:tgtEl>
                                          <p:spTgt spid="60"/>
                                        </p:tgtEl>
                                        <p:attrNameLst>
                                          <p:attrName>ppt_x</p:attrName>
                                        </p:attrNameLst>
                                      </p:cBhvr>
                                      <p:tavLst>
                                        <p:tav tm="0">
                                          <p:val>
                                            <p:strVal val="ppt_x"/>
                                          </p:val>
                                        </p:tav>
                                        <p:tav tm="100000">
                                          <p:val>
                                            <p:strVal val="0-ppt_w/2"/>
                                          </p:val>
                                        </p:tav>
                                      </p:tavLst>
                                    </p:anim>
                                    <p:anim calcmode="lin" valueType="num">
                                      <p:cBhvr additive="base">
                                        <p:cTn id="153" dur="500"/>
                                        <p:tgtEl>
                                          <p:spTgt spid="60"/>
                                        </p:tgtEl>
                                        <p:attrNameLst>
                                          <p:attrName>ppt_y</p:attrName>
                                        </p:attrNameLst>
                                      </p:cBhvr>
                                      <p:tavLst>
                                        <p:tav tm="0">
                                          <p:val>
                                            <p:strVal val="ppt_y"/>
                                          </p:val>
                                        </p:tav>
                                        <p:tav tm="100000">
                                          <p:val>
                                            <p:strVal val="ppt_y"/>
                                          </p:val>
                                        </p:tav>
                                      </p:tavLst>
                                    </p:anim>
                                    <p:set>
                                      <p:cBhvr>
                                        <p:cTn id="154" dur="1" fill="hold">
                                          <p:stCondLst>
                                            <p:cond delay="499"/>
                                          </p:stCondLst>
                                        </p:cTn>
                                        <p:tgtEl>
                                          <p:spTgt spid="60"/>
                                        </p:tgtEl>
                                        <p:attrNameLst>
                                          <p:attrName>style.visibility</p:attrName>
                                        </p:attrNameLst>
                                      </p:cBhvr>
                                      <p:to>
                                        <p:strVal val="hidden"/>
                                      </p:to>
                                    </p:set>
                                  </p:childTnLst>
                                </p:cTn>
                              </p:par>
                              <p:par>
                                <p:cTn id="155" presetID="2" presetClass="exit" presetSubtype="8" fill="hold" grpId="1" nodeType="withEffect">
                                  <p:stCondLst>
                                    <p:cond delay="0"/>
                                  </p:stCondLst>
                                  <p:childTnLst>
                                    <p:anim calcmode="lin" valueType="num">
                                      <p:cBhvr additive="base">
                                        <p:cTn id="156" dur="500"/>
                                        <p:tgtEl>
                                          <p:spTgt spid="61"/>
                                        </p:tgtEl>
                                        <p:attrNameLst>
                                          <p:attrName>ppt_x</p:attrName>
                                        </p:attrNameLst>
                                      </p:cBhvr>
                                      <p:tavLst>
                                        <p:tav tm="0">
                                          <p:val>
                                            <p:strVal val="ppt_x"/>
                                          </p:val>
                                        </p:tav>
                                        <p:tav tm="100000">
                                          <p:val>
                                            <p:strVal val="0-ppt_w/2"/>
                                          </p:val>
                                        </p:tav>
                                      </p:tavLst>
                                    </p:anim>
                                    <p:anim calcmode="lin" valueType="num">
                                      <p:cBhvr additive="base">
                                        <p:cTn id="157" dur="500"/>
                                        <p:tgtEl>
                                          <p:spTgt spid="61"/>
                                        </p:tgtEl>
                                        <p:attrNameLst>
                                          <p:attrName>ppt_y</p:attrName>
                                        </p:attrNameLst>
                                      </p:cBhvr>
                                      <p:tavLst>
                                        <p:tav tm="0">
                                          <p:val>
                                            <p:strVal val="ppt_y"/>
                                          </p:val>
                                        </p:tav>
                                        <p:tav tm="100000">
                                          <p:val>
                                            <p:strVal val="ppt_y"/>
                                          </p:val>
                                        </p:tav>
                                      </p:tavLst>
                                    </p:anim>
                                    <p:set>
                                      <p:cBhvr>
                                        <p:cTn id="158" dur="1" fill="hold">
                                          <p:stCondLst>
                                            <p:cond delay="499"/>
                                          </p:stCondLst>
                                        </p:cTn>
                                        <p:tgtEl>
                                          <p:spTgt spid="61"/>
                                        </p:tgtEl>
                                        <p:attrNameLst>
                                          <p:attrName>style.visibility</p:attrName>
                                        </p:attrNameLst>
                                      </p:cBhvr>
                                      <p:to>
                                        <p:strVal val="hidden"/>
                                      </p:to>
                                    </p:set>
                                  </p:childTnLst>
                                </p:cTn>
                              </p:par>
                              <p:par>
                                <p:cTn id="159" presetID="2" presetClass="exit" presetSubtype="8" fill="hold" nodeType="withEffect">
                                  <p:stCondLst>
                                    <p:cond delay="0"/>
                                  </p:stCondLst>
                                  <p:childTnLst>
                                    <p:anim calcmode="lin" valueType="num">
                                      <p:cBhvr additive="base">
                                        <p:cTn id="160" dur="500"/>
                                        <p:tgtEl>
                                          <p:spTgt spid="11"/>
                                        </p:tgtEl>
                                        <p:attrNameLst>
                                          <p:attrName>ppt_x</p:attrName>
                                        </p:attrNameLst>
                                      </p:cBhvr>
                                      <p:tavLst>
                                        <p:tav tm="0">
                                          <p:val>
                                            <p:strVal val="ppt_x"/>
                                          </p:val>
                                        </p:tav>
                                        <p:tav tm="100000">
                                          <p:val>
                                            <p:strVal val="0-ppt_w/2"/>
                                          </p:val>
                                        </p:tav>
                                      </p:tavLst>
                                    </p:anim>
                                    <p:anim calcmode="lin" valueType="num">
                                      <p:cBhvr additive="base">
                                        <p:cTn id="161" dur="500"/>
                                        <p:tgtEl>
                                          <p:spTgt spid="11"/>
                                        </p:tgtEl>
                                        <p:attrNameLst>
                                          <p:attrName>ppt_y</p:attrName>
                                        </p:attrNameLst>
                                      </p:cBhvr>
                                      <p:tavLst>
                                        <p:tav tm="0">
                                          <p:val>
                                            <p:strVal val="ppt_y"/>
                                          </p:val>
                                        </p:tav>
                                        <p:tav tm="100000">
                                          <p:val>
                                            <p:strVal val="ppt_y"/>
                                          </p:val>
                                        </p:tav>
                                      </p:tavLst>
                                    </p:anim>
                                    <p:set>
                                      <p:cBhvr>
                                        <p:cTn id="162" dur="1" fill="hold">
                                          <p:stCondLst>
                                            <p:cond delay="499"/>
                                          </p:stCondLst>
                                        </p:cTn>
                                        <p:tgtEl>
                                          <p:spTgt spid="11"/>
                                        </p:tgtEl>
                                        <p:attrNameLst>
                                          <p:attrName>style.visibility</p:attrName>
                                        </p:attrNameLst>
                                      </p:cBhvr>
                                      <p:to>
                                        <p:strVal val="hidden"/>
                                      </p:to>
                                    </p:set>
                                  </p:childTnLst>
                                </p:cTn>
                              </p:par>
                              <p:par>
                                <p:cTn id="163" presetID="2" presetClass="exit" presetSubtype="8" fill="hold" nodeType="withEffect">
                                  <p:stCondLst>
                                    <p:cond delay="0"/>
                                  </p:stCondLst>
                                  <p:childTnLst>
                                    <p:anim calcmode="lin" valueType="num">
                                      <p:cBhvr additive="base">
                                        <p:cTn id="164" dur="500"/>
                                        <p:tgtEl>
                                          <p:spTgt spid="62"/>
                                        </p:tgtEl>
                                        <p:attrNameLst>
                                          <p:attrName>ppt_x</p:attrName>
                                        </p:attrNameLst>
                                      </p:cBhvr>
                                      <p:tavLst>
                                        <p:tav tm="0">
                                          <p:val>
                                            <p:strVal val="ppt_x"/>
                                          </p:val>
                                        </p:tav>
                                        <p:tav tm="100000">
                                          <p:val>
                                            <p:strVal val="0-ppt_w/2"/>
                                          </p:val>
                                        </p:tav>
                                      </p:tavLst>
                                    </p:anim>
                                    <p:anim calcmode="lin" valueType="num">
                                      <p:cBhvr additive="base">
                                        <p:cTn id="165" dur="500"/>
                                        <p:tgtEl>
                                          <p:spTgt spid="62"/>
                                        </p:tgtEl>
                                        <p:attrNameLst>
                                          <p:attrName>ppt_y</p:attrName>
                                        </p:attrNameLst>
                                      </p:cBhvr>
                                      <p:tavLst>
                                        <p:tav tm="0">
                                          <p:val>
                                            <p:strVal val="ppt_y"/>
                                          </p:val>
                                        </p:tav>
                                        <p:tav tm="100000">
                                          <p:val>
                                            <p:strVal val="ppt_y"/>
                                          </p:val>
                                        </p:tav>
                                      </p:tavLst>
                                    </p:anim>
                                    <p:set>
                                      <p:cBhvr>
                                        <p:cTn id="166" dur="1" fill="hold">
                                          <p:stCondLst>
                                            <p:cond delay="499"/>
                                          </p:stCondLst>
                                        </p:cTn>
                                        <p:tgtEl>
                                          <p:spTgt spid="62"/>
                                        </p:tgtEl>
                                        <p:attrNameLst>
                                          <p:attrName>style.visibility</p:attrName>
                                        </p:attrNameLst>
                                      </p:cBhvr>
                                      <p:to>
                                        <p:strVal val="hidden"/>
                                      </p:to>
                                    </p:set>
                                  </p:childTnLst>
                                </p:cTn>
                              </p:par>
                              <p:par>
                                <p:cTn id="167" presetID="2" presetClass="exit" presetSubtype="8" fill="hold" nodeType="withEffect">
                                  <p:stCondLst>
                                    <p:cond delay="0"/>
                                  </p:stCondLst>
                                  <p:childTnLst>
                                    <p:anim calcmode="lin" valueType="num">
                                      <p:cBhvr additive="base">
                                        <p:cTn id="168" dur="500"/>
                                        <p:tgtEl>
                                          <p:spTgt spid="8"/>
                                        </p:tgtEl>
                                        <p:attrNameLst>
                                          <p:attrName>ppt_x</p:attrName>
                                        </p:attrNameLst>
                                      </p:cBhvr>
                                      <p:tavLst>
                                        <p:tav tm="0">
                                          <p:val>
                                            <p:strVal val="ppt_x"/>
                                          </p:val>
                                        </p:tav>
                                        <p:tav tm="100000">
                                          <p:val>
                                            <p:strVal val="0-ppt_w/2"/>
                                          </p:val>
                                        </p:tav>
                                      </p:tavLst>
                                    </p:anim>
                                    <p:anim calcmode="lin" valueType="num">
                                      <p:cBhvr additive="base">
                                        <p:cTn id="169" dur="500"/>
                                        <p:tgtEl>
                                          <p:spTgt spid="8"/>
                                        </p:tgtEl>
                                        <p:attrNameLst>
                                          <p:attrName>ppt_y</p:attrName>
                                        </p:attrNameLst>
                                      </p:cBhvr>
                                      <p:tavLst>
                                        <p:tav tm="0">
                                          <p:val>
                                            <p:strVal val="ppt_y"/>
                                          </p:val>
                                        </p:tav>
                                        <p:tav tm="100000">
                                          <p:val>
                                            <p:strVal val="ppt_y"/>
                                          </p:val>
                                        </p:tav>
                                      </p:tavLst>
                                    </p:anim>
                                    <p:set>
                                      <p:cBhvr>
                                        <p:cTn id="170" dur="1" fill="hold">
                                          <p:stCondLst>
                                            <p:cond delay="499"/>
                                          </p:stCondLst>
                                        </p:cTn>
                                        <p:tgtEl>
                                          <p:spTgt spid="8"/>
                                        </p:tgtEl>
                                        <p:attrNameLst>
                                          <p:attrName>style.visibility</p:attrName>
                                        </p:attrNameLst>
                                      </p:cBhvr>
                                      <p:to>
                                        <p:strVal val="hidden"/>
                                      </p:to>
                                    </p:set>
                                  </p:childTnLst>
                                </p:cTn>
                              </p:par>
                              <p:par>
                                <p:cTn id="171" presetID="2" presetClass="exit" presetSubtype="8" fill="hold" grpId="1" nodeType="withEffect">
                                  <p:stCondLst>
                                    <p:cond delay="0"/>
                                  </p:stCondLst>
                                  <p:childTnLst>
                                    <p:anim calcmode="lin" valueType="num">
                                      <p:cBhvr additive="base">
                                        <p:cTn id="172" dur="500"/>
                                        <p:tgtEl>
                                          <p:spTgt spid="65"/>
                                        </p:tgtEl>
                                        <p:attrNameLst>
                                          <p:attrName>ppt_x</p:attrName>
                                        </p:attrNameLst>
                                      </p:cBhvr>
                                      <p:tavLst>
                                        <p:tav tm="0">
                                          <p:val>
                                            <p:strVal val="ppt_x"/>
                                          </p:val>
                                        </p:tav>
                                        <p:tav tm="100000">
                                          <p:val>
                                            <p:strVal val="0-ppt_w/2"/>
                                          </p:val>
                                        </p:tav>
                                      </p:tavLst>
                                    </p:anim>
                                    <p:anim calcmode="lin" valueType="num">
                                      <p:cBhvr additive="base">
                                        <p:cTn id="173" dur="500"/>
                                        <p:tgtEl>
                                          <p:spTgt spid="65"/>
                                        </p:tgtEl>
                                        <p:attrNameLst>
                                          <p:attrName>ppt_y</p:attrName>
                                        </p:attrNameLst>
                                      </p:cBhvr>
                                      <p:tavLst>
                                        <p:tav tm="0">
                                          <p:val>
                                            <p:strVal val="ppt_y"/>
                                          </p:val>
                                        </p:tav>
                                        <p:tav tm="100000">
                                          <p:val>
                                            <p:strVal val="ppt_y"/>
                                          </p:val>
                                        </p:tav>
                                      </p:tavLst>
                                    </p:anim>
                                    <p:set>
                                      <p:cBhvr>
                                        <p:cTn id="174" dur="1" fill="hold">
                                          <p:stCondLst>
                                            <p:cond delay="499"/>
                                          </p:stCondLst>
                                        </p:cTn>
                                        <p:tgtEl>
                                          <p:spTgt spid="65"/>
                                        </p:tgtEl>
                                        <p:attrNameLst>
                                          <p:attrName>style.visibility</p:attrName>
                                        </p:attrNameLst>
                                      </p:cBhvr>
                                      <p:to>
                                        <p:strVal val="hidden"/>
                                      </p:to>
                                    </p:set>
                                  </p:childTnLst>
                                </p:cTn>
                              </p:par>
                              <p:par>
                                <p:cTn id="175" presetID="2" presetClass="exit" presetSubtype="8" fill="hold" grpId="1" nodeType="withEffect">
                                  <p:stCondLst>
                                    <p:cond delay="0"/>
                                  </p:stCondLst>
                                  <p:childTnLst>
                                    <p:anim calcmode="lin" valueType="num">
                                      <p:cBhvr additive="base">
                                        <p:cTn id="176" dur="500"/>
                                        <p:tgtEl>
                                          <p:spTgt spid="66"/>
                                        </p:tgtEl>
                                        <p:attrNameLst>
                                          <p:attrName>ppt_x</p:attrName>
                                        </p:attrNameLst>
                                      </p:cBhvr>
                                      <p:tavLst>
                                        <p:tav tm="0">
                                          <p:val>
                                            <p:strVal val="ppt_x"/>
                                          </p:val>
                                        </p:tav>
                                        <p:tav tm="100000">
                                          <p:val>
                                            <p:strVal val="0-ppt_w/2"/>
                                          </p:val>
                                        </p:tav>
                                      </p:tavLst>
                                    </p:anim>
                                    <p:anim calcmode="lin" valueType="num">
                                      <p:cBhvr additive="base">
                                        <p:cTn id="177" dur="500"/>
                                        <p:tgtEl>
                                          <p:spTgt spid="66"/>
                                        </p:tgtEl>
                                        <p:attrNameLst>
                                          <p:attrName>ppt_y</p:attrName>
                                        </p:attrNameLst>
                                      </p:cBhvr>
                                      <p:tavLst>
                                        <p:tav tm="0">
                                          <p:val>
                                            <p:strVal val="ppt_y"/>
                                          </p:val>
                                        </p:tav>
                                        <p:tav tm="100000">
                                          <p:val>
                                            <p:strVal val="ppt_y"/>
                                          </p:val>
                                        </p:tav>
                                      </p:tavLst>
                                    </p:anim>
                                    <p:set>
                                      <p:cBhvr>
                                        <p:cTn id="178" dur="1" fill="hold">
                                          <p:stCondLst>
                                            <p:cond delay="499"/>
                                          </p:stCondLst>
                                        </p:cTn>
                                        <p:tgtEl>
                                          <p:spTgt spid="66"/>
                                        </p:tgtEl>
                                        <p:attrNameLst>
                                          <p:attrName>style.visibility</p:attrName>
                                        </p:attrNameLst>
                                      </p:cBhvr>
                                      <p:to>
                                        <p:strVal val="hidden"/>
                                      </p:to>
                                    </p:set>
                                  </p:childTnLst>
                                </p:cTn>
                              </p:par>
                              <p:par>
                                <p:cTn id="179" presetID="2" presetClass="exit" presetSubtype="8" fill="hold" grpId="1" nodeType="withEffect">
                                  <p:stCondLst>
                                    <p:cond delay="0"/>
                                  </p:stCondLst>
                                  <p:childTnLst>
                                    <p:anim calcmode="lin" valueType="num">
                                      <p:cBhvr additive="base">
                                        <p:cTn id="180" dur="500"/>
                                        <p:tgtEl>
                                          <p:spTgt spid="63"/>
                                        </p:tgtEl>
                                        <p:attrNameLst>
                                          <p:attrName>ppt_x</p:attrName>
                                        </p:attrNameLst>
                                      </p:cBhvr>
                                      <p:tavLst>
                                        <p:tav tm="0">
                                          <p:val>
                                            <p:strVal val="ppt_x"/>
                                          </p:val>
                                        </p:tav>
                                        <p:tav tm="100000">
                                          <p:val>
                                            <p:strVal val="0-ppt_w/2"/>
                                          </p:val>
                                        </p:tav>
                                      </p:tavLst>
                                    </p:anim>
                                    <p:anim calcmode="lin" valueType="num">
                                      <p:cBhvr additive="base">
                                        <p:cTn id="181" dur="500"/>
                                        <p:tgtEl>
                                          <p:spTgt spid="63"/>
                                        </p:tgtEl>
                                        <p:attrNameLst>
                                          <p:attrName>ppt_y</p:attrName>
                                        </p:attrNameLst>
                                      </p:cBhvr>
                                      <p:tavLst>
                                        <p:tav tm="0">
                                          <p:val>
                                            <p:strVal val="ppt_y"/>
                                          </p:val>
                                        </p:tav>
                                        <p:tav tm="100000">
                                          <p:val>
                                            <p:strVal val="ppt_y"/>
                                          </p:val>
                                        </p:tav>
                                      </p:tavLst>
                                    </p:anim>
                                    <p:set>
                                      <p:cBhvr>
                                        <p:cTn id="182" dur="1" fill="hold">
                                          <p:stCondLst>
                                            <p:cond delay="499"/>
                                          </p:stCondLst>
                                        </p:cTn>
                                        <p:tgtEl>
                                          <p:spTgt spid="63"/>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2" fill="hold" grpId="0" nodeType="clickEffect">
                                  <p:stCondLst>
                                    <p:cond delay="0"/>
                                  </p:stCondLst>
                                  <p:childTnLst>
                                    <p:set>
                                      <p:cBhvr>
                                        <p:cTn id="186" dur="1" fill="hold">
                                          <p:stCondLst>
                                            <p:cond delay="0"/>
                                          </p:stCondLst>
                                        </p:cTn>
                                        <p:tgtEl>
                                          <p:spTgt spid="44"/>
                                        </p:tgtEl>
                                        <p:attrNameLst>
                                          <p:attrName>style.visibility</p:attrName>
                                        </p:attrNameLst>
                                      </p:cBhvr>
                                      <p:to>
                                        <p:strVal val="visible"/>
                                      </p:to>
                                    </p:set>
                                    <p:anim calcmode="lin" valueType="num">
                                      <p:cBhvr additive="base">
                                        <p:cTn id="187" dur="500" fill="hold"/>
                                        <p:tgtEl>
                                          <p:spTgt spid="44"/>
                                        </p:tgtEl>
                                        <p:attrNameLst>
                                          <p:attrName>ppt_x</p:attrName>
                                        </p:attrNameLst>
                                      </p:cBhvr>
                                      <p:tavLst>
                                        <p:tav tm="0">
                                          <p:val>
                                            <p:strVal val="1+#ppt_w/2"/>
                                          </p:val>
                                        </p:tav>
                                        <p:tav tm="100000">
                                          <p:val>
                                            <p:strVal val="#ppt_x"/>
                                          </p:val>
                                        </p:tav>
                                      </p:tavLst>
                                    </p:anim>
                                    <p:anim calcmode="lin" valueType="num">
                                      <p:cBhvr additive="base">
                                        <p:cTn id="188" dur="500" fill="hold"/>
                                        <p:tgtEl>
                                          <p:spTgt spid="44"/>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35"/>
                                        </p:tgtEl>
                                        <p:attrNameLst>
                                          <p:attrName>style.visibility</p:attrName>
                                        </p:attrNameLst>
                                      </p:cBhvr>
                                      <p:to>
                                        <p:strVal val="visible"/>
                                      </p:to>
                                    </p:set>
                                    <p:anim calcmode="lin" valueType="num">
                                      <p:cBhvr additive="base">
                                        <p:cTn id="191" dur="500" fill="hold"/>
                                        <p:tgtEl>
                                          <p:spTgt spid="35"/>
                                        </p:tgtEl>
                                        <p:attrNameLst>
                                          <p:attrName>ppt_x</p:attrName>
                                        </p:attrNameLst>
                                      </p:cBhvr>
                                      <p:tavLst>
                                        <p:tav tm="0">
                                          <p:val>
                                            <p:strVal val="1+#ppt_w/2"/>
                                          </p:val>
                                        </p:tav>
                                        <p:tav tm="100000">
                                          <p:val>
                                            <p:strVal val="#ppt_x"/>
                                          </p:val>
                                        </p:tav>
                                      </p:tavLst>
                                    </p:anim>
                                    <p:anim calcmode="lin" valueType="num">
                                      <p:cBhvr additive="base">
                                        <p:cTn id="19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50"/>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2" presetClass="entr" presetSubtype="2" fill="hold" grpId="0" nodeType="clickEffect">
                                  <p:stCondLst>
                                    <p:cond delay="0"/>
                                  </p:stCondLst>
                                  <p:childTnLst>
                                    <p:set>
                                      <p:cBhvr>
                                        <p:cTn id="202" dur="1" fill="hold">
                                          <p:stCondLst>
                                            <p:cond delay="0"/>
                                          </p:stCondLst>
                                        </p:cTn>
                                        <p:tgtEl>
                                          <p:spTgt spid="38"/>
                                        </p:tgtEl>
                                        <p:attrNameLst>
                                          <p:attrName>style.visibility</p:attrName>
                                        </p:attrNameLst>
                                      </p:cBhvr>
                                      <p:to>
                                        <p:strVal val="visible"/>
                                      </p:to>
                                    </p:set>
                                    <p:anim calcmode="lin" valueType="num">
                                      <p:cBhvr additive="base">
                                        <p:cTn id="203" dur="500" fill="hold"/>
                                        <p:tgtEl>
                                          <p:spTgt spid="38"/>
                                        </p:tgtEl>
                                        <p:attrNameLst>
                                          <p:attrName>ppt_x</p:attrName>
                                        </p:attrNameLst>
                                      </p:cBhvr>
                                      <p:tavLst>
                                        <p:tav tm="0">
                                          <p:val>
                                            <p:strVal val="1+#ppt_w/2"/>
                                          </p:val>
                                        </p:tav>
                                        <p:tav tm="100000">
                                          <p:val>
                                            <p:strVal val="#ppt_x"/>
                                          </p:val>
                                        </p:tav>
                                      </p:tavLst>
                                    </p:anim>
                                    <p:anim calcmode="lin" valueType="num">
                                      <p:cBhvr additive="base">
                                        <p:cTn id="204" dur="500" fill="hold"/>
                                        <p:tgtEl>
                                          <p:spTgt spid="38"/>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39"/>
                                        </p:tgtEl>
                                        <p:attrNameLst>
                                          <p:attrName>style.visibility</p:attrName>
                                        </p:attrNameLst>
                                      </p:cBhvr>
                                      <p:to>
                                        <p:strVal val="visible"/>
                                      </p:to>
                                    </p:set>
                                    <p:anim calcmode="lin" valueType="num">
                                      <p:cBhvr additive="base">
                                        <p:cTn id="207" dur="500" fill="hold"/>
                                        <p:tgtEl>
                                          <p:spTgt spid="39"/>
                                        </p:tgtEl>
                                        <p:attrNameLst>
                                          <p:attrName>ppt_x</p:attrName>
                                        </p:attrNameLst>
                                      </p:cBhvr>
                                      <p:tavLst>
                                        <p:tav tm="0">
                                          <p:val>
                                            <p:strVal val="1+#ppt_w/2"/>
                                          </p:val>
                                        </p:tav>
                                        <p:tav tm="100000">
                                          <p:val>
                                            <p:strVal val="#ppt_x"/>
                                          </p:val>
                                        </p:tav>
                                      </p:tavLst>
                                    </p:anim>
                                    <p:anim calcmode="lin" valueType="num">
                                      <p:cBhvr additive="base">
                                        <p:cTn id="20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5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51"/>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2" presetClass="entr" presetSubtype="2" fill="hold" grpId="0" nodeType="clickEffect">
                                  <p:stCondLst>
                                    <p:cond delay="0"/>
                                  </p:stCondLst>
                                  <p:childTnLst>
                                    <p:set>
                                      <p:cBhvr>
                                        <p:cTn id="218" dur="1" fill="hold">
                                          <p:stCondLst>
                                            <p:cond delay="0"/>
                                          </p:stCondLst>
                                        </p:cTn>
                                        <p:tgtEl>
                                          <p:spTgt spid="40"/>
                                        </p:tgtEl>
                                        <p:attrNameLst>
                                          <p:attrName>style.visibility</p:attrName>
                                        </p:attrNameLst>
                                      </p:cBhvr>
                                      <p:to>
                                        <p:strVal val="visible"/>
                                      </p:to>
                                    </p:set>
                                    <p:anim calcmode="lin" valueType="num">
                                      <p:cBhvr additive="base">
                                        <p:cTn id="219" dur="500" fill="hold"/>
                                        <p:tgtEl>
                                          <p:spTgt spid="40"/>
                                        </p:tgtEl>
                                        <p:attrNameLst>
                                          <p:attrName>ppt_x</p:attrName>
                                        </p:attrNameLst>
                                      </p:cBhvr>
                                      <p:tavLst>
                                        <p:tav tm="0">
                                          <p:val>
                                            <p:strVal val="1+#ppt_w/2"/>
                                          </p:val>
                                        </p:tav>
                                        <p:tav tm="100000">
                                          <p:val>
                                            <p:strVal val="#ppt_x"/>
                                          </p:val>
                                        </p:tav>
                                      </p:tavLst>
                                    </p:anim>
                                    <p:anim calcmode="lin" valueType="num">
                                      <p:cBhvr additive="base">
                                        <p:cTn id="220" dur="500" fill="hold"/>
                                        <p:tgtEl>
                                          <p:spTgt spid="40"/>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41"/>
                                        </p:tgtEl>
                                        <p:attrNameLst>
                                          <p:attrName>style.visibility</p:attrName>
                                        </p:attrNameLst>
                                      </p:cBhvr>
                                      <p:to>
                                        <p:strVal val="visible"/>
                                      </p:to>
                                    </p:set>
                                    <p:anim calcmode="lin" valueType="num">
                                      <p:cBhvr additive="base">
                                        <p:cTn id="223" dur="500" fill="hold"/>
                                        <p:tgtEl>
                                          <p:spTgt spid="41"/>
                                        </p:tgtEl>
                                        <p:attrNameLst>
                                          <p:attrName>ppt_x</p:attrName>
                                        </p:attrNameLst>
                                      </p:cBhvr>
                                      <p:tavLst>
                                        <p:tav tm="0">
                                          <p:val>
                                            <p:strVal val="1+#ppt_w/2"/>
                                          </p:val>
                                        </p:tav>
                                        <p:tav tm="100000">
                                          <p:val>
                                            <p:strVal val="#ppt_x"/>
                                          </p:val>
                                        </p:tav>
                                      </p:tavLst>
                                    </p:anim>
                                    <p:anim calcmode="lin" valueType="num">
                                      <p:cBhvr additive="base">
                                        <p:cTn id="22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54"/>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p:bldP spid="36" grpId="0"/>
      <p:bldP spid="37" grpId="0" animBg="1"/>
      <p:bldP spid="38" grpId="0" animBg="1"/>
      <p:bldP spid="39" grpId="0"/>
      <p:bldP spid="40" grpId="0" animBg="1"/>
      <p:bldP spid="41" grpId="0"/>
      <p:bldP spid="43" grpId="0"/>
      <p:bldP spid="44" grpId="0" animBg="1"/>
      <p:bldP spid="2" grpId="0"/>
      <p:bldP spid="42" grpId="0" animBg="1"/>
      <p:bldP spid="45" grpId="0"/>
      <p:bldP spid="46" grpId="0" animBg="1"/>
      <p:bldP spid="47" grpId="0"/>
      <p:bldP spid="48" grpId="0" animBg="1"/>
      <p:bldP spid="49" grpId="0"/>
      <p:bldP spid="50" grpId="0" animBg="1"/>
      <p:bldP spid="51" grpId="0"/>
      <p:bldP spid="52" grpId="0" animBg="1"/>
      <p:bldP spid="53" grpId="0"/>
      <p:bldP spid="54" grpId="0" animBg="1"/>
      <p:bldP spid="55" grpId="0" animBg="1"/>
      <p:bldP spid="55" grpId="1" animBg="1"/>
      <p:bldP spid="7" grpId="0" animBg="1"/>
      <p:bldP spid="7" grpId="1" animBg="1"/>
      <p:bldP spid="56" grpId="0" animBg="1"/>
      <p:bldP spid="56" grpId="1" animBg="1"/>
      <p:bldP spid="57" grpId="0"/>
      <p:bldP spid="57" grpId="1"/>
      <p:bldP spid="58" grpId="0"/>
      <p:bldP spid="58" grpId="1"/>
      <p:bldP spid="59" grpId="0" animBg="1"/>
      <p:bldP spid="59" grpId="1" animBg="1"/>
      <p:bldP spid="60" grpId="0" animBg="1"/>
      <p:bldP spid="60" grpId="1" animBg="1"/>
      <p:bldP spid="61" grpId="0" animBg="1"/>
      <p:bldP spid="61" grpId="1" animBg="1"/>
      <p:bldP spid="64" grpId="0"/>
      <p:bldP spid="63" grpId="0" animBg="1"/>
      <p:bldP spid="63" grpId="1" animBg="1"/>
      <p:bldP spid="65" grpId="0" animBg="1"/>
      <p:bldP spid="65" grpId="1" animBg="1"/>
      <p:bldP spid="66" grpId="0"/>
      <p:bldP spid="66" grpId="1"/>
      <p:bldP spid="6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6"/>
          <p:cNvSpPr txBox="1">
            <a:spLocks/>
          </p:cNvSpPr>
          <p:nvPr/>
        </p:nvSpPr>
        <p:spPr>
          <a:xfrm>
            <a:off x="1295400" y="549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What About Girls?</a:t>
            </a:r>
          </a:p>
        </p:txBody>
      </p:sp>
      <p:sp>
        <p:nvSpPr>
          <p:cNvPr id="19" name="Rectangle 18"/>
          <p:cNvSpPr/>
          <p:nvPr/>
        </p:nvSpPr>
        <p:spPr>
          <a:xfrm>
            <a:off x="200818" y="855945"/>
            <a:ext cx="11216990" cy="4201150"/>
          </a:xfrm>
          <a:prstGeom prst="rect">
            <a:avLst/>
          </a:prstGeom>
        </p:spPr>
        <p:txBody>
          <a:bodyPr wrap="square">
            <a:spAutoFit/>
          </a:bodyPr>
          <a:lstStyle/>
          <a:p>
            <a:pPr marL="525780" indent="-320040">
              <a:buFont typeface="Arial" panose="020B0604020202020204" pitchFamily="34" charset="0"/>
              <a:buChar char="•"/>
              <a:defRPr/>
            </a:pPr>
            <a:r>
              <a:rPr lang="en-US" sz="2400" spc="-30" dirty="0">
                <a:solidFill>
                  <a:schemeClr val="bg2"/>
                </a:solidFill>
                <a:latin typeface="Calibri" panose="020F0502020204030204" pitchFamily="34" charset="0"/>
                <a:cs typeface="Lucida Sans" panose="020B0602040502020204" pitchFamily="34" charset="0"/>
              </a:rPr>
              <a:t>developmental pathways of impulsivity not well characterized for girls</a:t>
            </a:r>
            <a:br>
              <a:rPr lang="en-US" sz="1000" dirty="0">
                <a:solidFill>
                  <a:schemeClr val="bg2"/>
                </a:solidFill>
                <a:latin typeface="Calibri" panose="020F0502020204030204" pitchFamily="34" charset="0"/>
                <a:cs typeface="Lucida Sans" panose="020B0602040502020204" pitchFamily="34" charset="0"/>
              </a:rPr>
            </a:br>
            <a:endParaRPr lang="en-US" sz="10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400" dirty="0">
                <a:solidFill>
                  <a:schemeClr val="bg2"/>
                </a:solidFill>
                <a:latin typeface="Calibri" panose="020F0502020204030204" pitchFamily="34" charset="0"/>
                <a:cs typeface="Lucida Sans" panose="020B0602040502020204" pitchFamily="34" charset="0"/>
              </a:rPr>
              <a:t>in 2009, our group published two review papers:</a:t>
            </a:r>
            <a:br>
              <a:rPr lang="en-US" sz="600" dirty="0">
                <a:solidFill>
                  <a:schemeClr val="bg2"/>
                </a:solidFill>
                <a:latin typeface="Calibri" panose="020F0502020204030204" pitchFamily="34" charset="0"/>
                <a:cs typeface="Lucida Sans" panose="020B0602040502020204" pitchFamily="34" charset="0"/>
              </a:rPr>
            </a:br>
            <a:endParaRPr lang="en-US" sz="600" dirty="0">
              <a:solidFill>
                <a:schemeClr val="bg2"/>
              </a:solidFill>
              <a:latin typeface="Calibri" panose="020F0502020204030204" pitchFamily="34" charset="0"/>
              <a:cs typeface="Lucida Sans" panose="020B0602040502020204" pitchFamily="34" charset="0"/>
            </a:endParaRPr>
          </a:p>
          <a:p>
            <a:pPr marL="822960" lvl="1" indent="-228600">
              <a:buFont typeface="+mj-lt"/>
              <a:buAutoNum type="arabicPeriod"/>
              <a:defRPr/>
            </a:pPr>
            <a:r>
              <a:rPr lang="en-US" sz="1900" dirty="0">
                <a:solidFill>
                  <a:schemeClr val="bg2"/>
                </a:solidFill>
                <a:latin typeface="Calibri" panose="020F0502020204030204" pitchFamily="34" charset="0"/>
                <a:cs typeface="Lucida Sans" panose="020B0602040502020204" pitchFamily="34" charset="0"/>
              </a:rPr>
              <a:t>similar family interaction patterns for delinquent boys, self-injuring girls </a:t>
            </a:r>
            <a:r>
              <a:rPr lang="en-US" sz="1400" dirty="0">
                <a:solidFill>
                  <a:schemeClr val="bg2"/>
                </a:solidFill>
                <a:latin typeface="Calibri" panose="020F0502020204030204" pitchFamily="34" charset="0"/>
                <a:cs typeface="Lucida Sans" panose="020B0602040502020204" pitchFamily="34" charset="0"/>
              </a:rPr>
              <a:t>(Crowell et al., 2013, 2017)</a:t>
            </a:r>
            <a:br>
              <a:rPr lang="en-US" sz="400" dirty="0">
                <a:solidFill>
                  <a:schemeClr val="bg2"/>
                </a:solidFill>
                <a:latin typeface="Calibri" panose="020F0502020204030204" pitchFamily="34" charset="0"/>
                <a:cs typeface="Lucida Sans" panose="020B0602040502020204" pitchFamily="34" charset="0"/>
              </a:rPr>
            </a:br>
            <a:endParaRPr lang="en-US" sz="400" dirty="0">
              <a:solidFill>
                <a:schemeClr val="bg2"/>
              </a:solidFill>
              <a:latin typeface="Calibri" panose="020F0502020204030204" pitchFamily="34" charset="0"/>
              <a:cs typeface="Lucida Sans" panose="020B0602040502020204" pitchFamily="34" charset="0"/>
            </a:endParaRPr>
          </a:p>
          <a:p>
            <a:pPr marL="822960" lvl="1" indent="-228600">
              <a:buFont typeface="+mj-lt"/>
              <a:buAutoNum type="arabicPeriod"/>
              <a:defRPr/>
            </a:pPr>
            <a:r>
              <a:rPr lang="en-US" sz="1900" dirty="0">
                <a:solidFill>
                  <a:schemeClr val="bg2"/>
                </a:solidFill>
                <a:latin typeface="Calibri" panose="020F0502020204030204" pitchFamily="34" charset="0"/>
                <a:cs typeface="Lucida Sans" panose="020B0602040502020204" pitchFamily="34" charset="0"/>
              </a:rPr>
              <a:t>overlapping molecular genetic risk for ADHD in boys, self-injury in girls </a:t>
            </a:r>
            <a:r>
              <a:rPr lang="en-US" sz="1400" dirty="0">
                <a:solidFill>
                  <a:schemeClr val="bg2"/>
                </a:solidFill>
                <a:latin typeface="Calibri" panose="020F0502020204030204" pitchFamily="34" charset="0"/>
                <a:cs typeface="Lucida Sans" panose="020B0602040502020204" pitchFamily="34" charset="0"/>
              </a:rPr>
              <a:t>(Beauchaine et al., 2009)</a:t>
            </a:r>
            <a:br>
              <a:rPr lang="en-US" sz="400" dirty="0">
                <a:solidFill>
                  <a:schemeClr val="bg2"/>
                </a:solidFill>
                <a:latin typeface="Calibri" panose="020F0502020204030204" pitchFamily="34" charset="0"/>
                <a:cs typeface="Lucida Sans" panose="020B0602040502020204" pitchFamily="34" charset="0"/>
              </a:rPr>
            </a:br>
            <a:endParaRPr lang="en-US" sz="400" dirty="0">
              <a:solidFill>
                <a:schemeClr val="bg2"/>
              </a:solidFill>
              <a:latin typeface="Calibri" panose="020F0502020204030204" pitchFamily="34" charset="0"/>
              <a:cs typeface="Lucida Sans" panose="020B0602040502020204" pitchFamily="34" charset="0"/>
            </a:endParaRPr>
          </a:p>
          <a:p>
            <a:pPr marL="822960" lvl="1" indent="-228600">
              <a:buFont typeface="+mj-lt"/>
              <a:buAutoNum type="arabicPeriod"/>
              <a:defRPr/>
            </a:pPr>
            <a:r>
              <a:rPr lang="en-US" sz="1900" dirty="0">
                <a:solidFill>
                  <a:schemeClr val="bg2"/>
                </a:solidFill>
                <a:latin typeface="Calibri" panose="020F0502020204030204" pitchFamily="34" charset="0"/>
                <a:cs typeface="Lucida Sans" panose="020B0602040502020204" pitchFamily="34" charset="0"/>
              </a:rPr>
              <a:t>self-injury marks prospective risk for BPD </a:t>
            </a:r>
            <a:r>
              <a:rPr lang="en-US" sz="1400" dirty="0">
                <a:solidFill>
                  <a:schemeClr val="bg2"/>
                </a:solidFill>
                <a:latin typeface="Calibri" panose="020F0502020204030204" pitchFamily="34" charset="0"/>
                <a:cs typeface="Lucida Sans" panose="020B0602040502020204" pitchFamily="34" charset="0"/>
              </a:rPr>
              <a:t>(Linehan, 1993; Crowell, Beauchaine, &amp; Linehan, 2009)</a:t>
            </a:r>
            <a:br>
              <a:rPr lang="en-US" sz="400" dirty="0">
                <a:solidFill>
                  <a:schemeClr val="bg2"/>
                </a:solidFill>
                <a:latin typeface="Calibri" panose="020F0502020204030204" pitchFamily="34" charset="0"/>
                <a:cs typeface="Lucida Sans" panose="020B0602040502020204" pitchFamily="34" charset="0"/>
              </a:rPr>
            </a:br>
            <a:endParaRPr lang="en-US" sz="400" dirty="0">
              <a:solidFill>
                <a:schemeClr val="bg2"/>
              </a:solidFill>
              <a:latin typeface="Calibri" panose="020F0502020204030204" pitchFamily="34" charset="0"/>
              <a:cs typeface="Lucida Sans" panose="020B0602040502020204" pitchFamily="34" charset="0"/>
            </a:endParaRPr>
          </a:p>
          <a:p>
            <a:pPr marL="822960" lvl="1" indent="-228600">
              <a:buFont typeface="+mj-lt"/>
              <a:buAutoNum type="arabicPeriod"/>
              <a:defRPr/>
            </a:pPr>
            <a:r>
              <a:rPr lang="en-US" sz="1900" dirty="0">
                <a:solidFill>
                  <a:schemeClr val="bg2"/>
                </a:solidFill>
                <a:latin typeface="Calibri" panose="020F0502020204030204" pitchFamily="34" charset="0"/>
                <a:cs typeface="Lucida Sans" panose="020B0602040502020204" pitchFamily="34" charset="0"/>
              </a:rPr>
              <a:t>women who develop BPD are often reared in families with an antisocial brother </a:t>
            </a:r>
            <a:r>
              <a:rPr lang="en-US" sz="1400" dirty="0">
                <a:solidFill>
                  <a:schemeClr val="bg2"/>
                </a:solidFill>
                <a:latin typeface="Calibri" panose="020F0502020204030204" pitchFamily="34" charset="0"/>
                <a:cs typeface="Lucida Sans" panose="020B0602040502020204" pitchFamily="34" charset="0"/>
              </a:rPr>
              <a:t>(Goldman et al., 1993)</a:t>
            </a:r>
            <a:br>
              <a:rPr lang="en-US" sz="400" dirty="0">
                <a:solidFill>
                  <a:schemeClr val="bg2"/>
                </a:solidFill>
                <a:latin typeface="Calibri" panose="020F0502020204030204" pitchFamily="34" charset="0"/>
                <a:cs typeface="Lucida Sans" panose="020B0602040502020204" pitchFamily="34" charset="0"/>
              </a:rPr>
            </a:br>
            <a:endParaRPr lang="en-US" sz="400" dirty="0">
              <a:solidFill>
                <a:schemeClr val="bg2"/>
              </a:solidFill>
              <a:latin typeface="Calibri" panose="020F0502020204030204" pitchFamily="34" charset="0"/>
              <a:cs typeface="Lucida Sans" panose="020B0602040502020204" pitchFamily="34" charset="0"/>
            </a:endParaRPr>
          </a:p>
          <a:p>
            <a:pPr marL="822960" lvl="1" indent="-228600">
              <a:buFont typeface="+mj-lt"/>
              <a:buAutoNum type="arabicPeriod"/>
              <a:defRPr/>
            </a:pPr>
            <a:r>
              <a:rPr lang="en-US" sz="1900" dirty="0">
                <a:solidFill>
                  <a:schemeClr val="bg2"/>
                </a:solidFill>
                <a:latin typeface="Calibri" panose="020F0502020204030204" pitchFamily="34" charset="0"/>
                <a:cs typeface="Lucida Sans" panose="020B0602040502020204" pitchFamily="34" charset="0"/>
              </a:rPr>
              <a:t>strong sex biases in BPD and ASPD diagnoses </a:t>
            </a:r>
            <a:r>
              <a:rPr lang="en-US" sz="1400" dirty="0">
                <a:solidFill>
                  <a:schemeClr val="bg2"/>
                </a:solidFill>
                <a:latin typeface="Calibri" panose="020F0502020204030204" pitchFamily="34" charset="0"/>
                <a:cs typeface="Lucida Sans" panose="020B0602040502020204" pitchFamily="34" charset="0"/>
              </a:rPr>
              <a:t>(e.g., Becker &amp; Lamb, 1994)</a:t>
            </a:r>
          </a:p>
          <a:p>
            <a:pPr marL="982980" lvl="1" indent="-320040">
              <a:buFont typeface="Arial" panose="020B0604020202020204" pitchFamily="34" charset="0"/>
              <a:buChar char="•"/>
              <a:defRPr/>
            </a:pPr>
            <a:endParaRPr lang="en-US" sz="10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400" dirty="0">
                <a:solidFill>
                  <a:schemeClr val="bg2"/>
                </a:solidFill>
                <a:latin typeface="Calibri" panose="020F0502020204030204" pitchFamily="34" charset="0"/>
                <a:cs typeface="Lucida Sans" panose="020B0602040502020204" pitchFamily="34" charset="0"/>
              </a:rPr>
              <a:t>hypothesis: impulsive girls with ADHD should be vulnerable to self-injury and BPD development specifically in high risk environment</a:t>
            </a:r>
            <a:r>
              <a:rPr lang="en-US" sz="2200" dirty="0">
                <a:solidFill>
                  <a:schemeClr val="bg2"/>
                </a:solidFill>
                <a:latin typeface="Calibri" panose="020F0502020204030204" pitchFamily="34" charset="0"/>
                <a:cs typeface="Lucida Sans" panose="020B0602040502020204" pitchFamily="34" charset="0"/>
              </a:rPr>
              <a:t>s</a:t>
            </a:r>
            <a:br>
              <a:rPr lang="en-US" sz="2200" dirty="0">
                <a:solidFill>
                  <a:schemeClr val="bg2"/>
                </a:solidFill>
                <a:latin typeface="Calibri" panose="020F0502020204030204" pitchFamily="34" charset="0"/>
                <a:cs typeface="Lucida Sans" panose="020B0602040502020204" pitchFamily="34" charset="0"/>
              </a:rPr>
            </a:br>
            <a:endParaRPr lang="en-US" sz="10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400" dirty="0">
                <a:solidFill>
                  <a:schemeClr val="bg2"/>
                </a:solidFill>
                <a:latin typeface="Calibri" panose="020F0502020204030204" pitchFamily="34" charset="0"/>
                <a:cs typeface="Lucida Sans" panose="020B0602040502020204" pitchFamily="34" charset="0"/>
              </a:rPr>
              <a:t>insufficient data available in 2009; this has since changed</a:t>
            </a:r>
            <a:r>
              <a:rPr lang="en-US" sz="2200" dirty="0">
                <a:solidFill>
                  <a:schemeClr val="bg2"/>
                </a:solidFill>
                <a:latin typeface="Calibri" panose="020F0502020204030204" pitchFamily="34" charset="0"/>
                <a:cs typeface="Lucida Sans" panose="020B0602040502020204" pitchFamily="34" charset="0"/>
              </a:rPr>
              <a:t>  </a:t>
            </a:r>
          </a:p>
        </p:txBody>
      </p:sp>
      <p:sp>
        <p:nvSpPr>
          <p:cNvPr id="2" name="Slide Number Placeholder 1"/>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21</a:t>
            </a:fld>
            <a:endParaRPr lang="en-US" dirty="0">
              <a:solidFill>
                <a:srgbClr val="000000"/>
              </a:solidFill>
            </a:endParaRPr>
          </a:p>
        </p:txBody>
      </p:sp>
    </p:spTree>
    <p:extLst>
      <p:ext uri="{BB962C8B-B14F-4D97-AF65-F5344CB8AC3E}">
        <p14:creationId xmlns:p14="http://schemas.microsoft.com/office/powerpoint/2010/main" val="27605227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5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9">
                                            <p:txEl>
                                              <p:pRg st="1" end="1"/>
                                            </p:txEl>
                                          </p:spTgt>
                                        </p:tgtEl>
                                        <p:attrNameLst>
                                          <p:attrName>style.visibility</p:attrName>
                                        </p:attrNameLst>
                                      </p:cBhvr>
                                      <p:to>
                                        <p:strVal val="visible"/>
                                      </p:to>
                                    </p:set>
                                    <p:anim calcmode="lin" valueType="num">
                                      <p:cBhvr additive="base">
                                        <p:cTn id="13" dur="500" fill="hold"/>
                                        <p:tgtEl>
                                          <p:spTgt spid="19">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9">
                                            <p:txEl>
                                              <p:pRg st="1" end="1"/>
                                            </p:txEl>
                                          </p:spTgt>
                                        </p:tgtEl>
                                        <p:attrNameLst>
                                          <p:attrName>ppt_y</p:attrName>
                                        </p:attrNameLst>
                                      </p:cBhvr>
                                      <p:tavLst>
                                        <p:tav tm="0">
                                          <p:val>
                                            <p:strVal val="#ppt_y"/>
                                          </p:val>
                                        </p:tav>
                                        <p:tav tm="100000">
                                          <p:val>
                                            <p:strVal val="#ppt_y"/>
                                          </p:val>
                                        </p:tav>
                                      </p:tavLst>
                                    </p:anim>
                                  </p:childTnLst>
                                </p:cTn>
                              </p:par>
                              <p:par>
                                <p:cTn id="15" presetID="3" presetClass="emph" presetSubtype="2" fill="hold" nodeType="withEffect">
                                  <p:stCondLst>
                                    <p:cond delay="0"/>
                                  </p:stCondLst>
                                  <p:childTnLst>
                                    <p:animClr clrSpc="rgb" dir="cw">
                                      <p:cBhvr override="childStyle">
                                        <p:cTn id="16" dur="500" fill="hold"/>
                                        <p:tgtEl>
                                          <p:spTgt spid="19">
                                            <p:txEl>
                                              <p:pRg st="0" end="0"/>
                                            </p:txEl>
                                          </p:spTgt>
                                        </p:tgtEl>
                                        <p:attrNameLst>
                                          <p:attrName>style.color</p:attrName>
                                        </p:attrNameLst>
                                      </p:cBhvr>
                                      <p:to>
                                        <a:srgbClr val="B2B2B2"/>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 calcmode="lin" valueType="num">
                                      <p:cBhvr additive="base">
                                        <p:cTn id="21"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 calcmode="lin" valueType="num">
                                      <p:cBhvr additive="base">
                                        <p:cTn id="27"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19">
                                            <p:txEl>
                                              <p:pRg st="4" end="4"/>
                                            </p:txEl>
                                          </p:spTgt>
                                        </p:tgtEl>
                                        <p:attrNameLst>
                                          <p:attrName>style.visibility</p:attrName>
                                        </p:attrNameLst>
                                      </p:cBhvr>
                                      <p:to>
                                        <p:strVal val="visible"/>
                                      </p:to>
                                    </p:set>
                                    <p:anim calcmode="lin" valueType="num">
                                      <p:cBhvr additive="base">
                                        <p:cTn id="33" dur="500" fill="hold"/>
                                        <p:tgtEl>
                                          <p:spTgt spid="19">
                                            <p:txEl>
                                              <p:pRg st="4" end="4"/>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2" fill="hold" nodeType="clickEffect">
                                  <p:stCondLst>
                                    <p:cond delay="0"/>
                                  </p:stCondLst>
                                  <p:childTnLst>
                                    <p:set>
                                      <p:cBhvr>
                                        <p:cTn id="38" dur="1" fill="hold">
                                          <p:stCondLst>
                                            <p:cond delay="0"/>
                                          </p:stCondLst>
                                        </p:cTn>
                                        <p:tgtEl>
                                          <p:spTgt spid="19">
                                            <p:txEl>
                                              <p:pRg st="5" end="5"/>
                                            </p:txEl>
                                          </p:spTgt>
                                        </p:tgtEl>
                                        <p:attrNameLst>
                                          <p:attrName>style.visibility</p:attrName>
                                        </p:attrNameLst>
                                      </p:cBhvr>
                                      <p:to>
                                        <p:strVal val="visible"/>
                                      </p:to>
                                    </p:set>
                                    <p:anim calcmode="lin" valueType="num">
                                      <p:cBhvr additive="base">
                                        <p:cTn id="39" dur="500" fill="hold"/>
                                        <p:tgtEl>
                                          <p:spTgt spid="19">
                                            <p:txEl>
                                              <p:pRg st="5" end="5"/>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1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9">
                                            <p:txEl>
                                              <p:pRg st="6" end="6"/>
                                            </p:txEl>
                                          </p:spTgt>
                                        </p:tgtEl>
                                        <p:attrNameLst>
                                          <p:attrName>style.visibility</p:attrName>
                                        </p:attrNameLst>
                                      </p:cBhvr>
                                      <p:to>
                                        <p:strVal val="visible"/>
                                      </p:to>
                                    </p:set>
                                    <p:anim calcmode="lin" valueType="num">
                                      <p:cBhvr additive="base">
                                        <p:cTn id="45" dur="500" fill="hold"/>
                                        <p:tgtEl>
                                          <p:spTgt spid="19">
                                            <p:txEl>
                                              <p:pRg st="6" end="6"/>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9">
                                            <p:txEl>
                                              <p:pRg st="8" end="8"/>
                                            </p:txEl>
                                          </p:spTgt>
                                        </p:tgtEl>
                                        <p:attrNameLst>
                                          <p:attrName>style.visibility</p:attrName>
                                        </p:attrNameLst>
                                      </p:cBhvr>
                                      <p:to>
                                        <p:strVal val="visible"/>
                                      </p:to>
                                    </p:set>
                                    <p:anim calcmode="lin" valueType="num">
                                      <p:cBhvr additive="base">
                                        <p:cTn id="51" dur="500" fill="hold"/>
                                        <p:tgtEl>
                                          <p:spTgt spid="19">
                                            <p:txEl>
                                              <p:pRg st="8" end="8"/>
                                            </p:tx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19">
                                            <p:txEl>
                                              <p:pRg st="8" end="8"/>
                                            </p:txEl>
                                          </p:spTgt>
                                        </p:tgtEl>
                                        <p:attrNameLst>
                                          <p:attrName>ppt_y</p:attrName>
                                        </p:attrNameLst>
                                      </p:cBhvr>
                                      <p:tavLst>
                                        <p:tav tm="0">
                                          <p:val>
                                            <p:strVal val="#ppt_y"/>
                                          </p:val>
                                        </p:tav>
                                        <p:tav tm="100000">
                                          <p:val>
                                            <p:strVal val="#ppt_y"/>
                                          </p:val>
                                        </p:tav>
                                      </p:tavLst>
                                    </p:anim>
                                  </p:childTnLst>
                                </p:cTn>
                              </p:par>
                              <p:par>
                                <p:cTn id="53" presetID="3" presetClass="emph" presetSubtype="2" fill="hold" nodeType="withEffect">
                                  <p:stCondLst>
                                    <p:cond delay="0"/>
                                  </p:stCondLst>
                                  <p:childTnLst>
                                    <p:animClr clrSpc="rgb" dir="cw">
                                      <p:cBhvr override="childStyle">
                                        <p:cTn id="54" dur="500" fill="hold"/>
                                        <p:tgtEl>
                                          <p:spTgt spid="19">
                                            <p:txEl>
                                              <p:pRg st="1" end="1"/>
                                            </p:txEl>
                                          </p:spTgt>
                                        </p:tgtEl>
                                        <p:attrNameLst>
                                          <p:attrName>style.color</p:attrName>
                                        </p:attrNameLst>
                                      </p:cBhvr>
                                      <p:to>
                                        <a:srgbClr val="B2B2B2"/>
                                      </p:to>
                                    </p:animClr>
                                  </p:childTnLst>
                                </p:cTn>
                              </p:par>
                              <p:par>
                                <p:cTn id="55" presetID="3" presetClass="emph" presetSubtype="2" fill="hold" nodeType="withEffect">
                                  <p:stCondLst>
                                    <p:cond delay="0"/>
                                  </p:stCondLst>
                                  <p:childTnLst>
                                    <p:animClr clrSpc="rgb" dir="cw">
                                      <p:cBhvr override="childStyle">
                                        <p:cTn id="56" dur="500" fill="hold"/>
                                        <p:tgtEl>
                                          <p:spTgt spid="19">
                                            <p:txEl>
                                              <p:pRg st="2" end="2"/>
                                            </p:txEl>
                                          </p:spTgt>
                                        </p:tgtEl>
                                        <p:attrNameLst>
                                          <p:attrName>style.color</p:attrName>
                                        </p:attrNameLst>
                                      </p:cBhvr>
                                      <p:to>
                                        <a:srgbClr val="B2B2B2"/>
                                      </p:to>
                                    </p:animClr>
                                  </p:childTnLst>
                                </p:cTn>
                              </p:par>
                              <p:par>
                                <p:cTn id="57" presetID="3" presetClass="emph" presetSubtype="2" fill="hold" nodeType="withEffect">
                                  <p:stCondLst>
                                    <p:cond delay="0"/>
                                  </p:stCondLst>
                                  <p:childTnLst>
                                    <p:animClr clrSpc="rgb" dir="cw">
                                      <p:cBhvr override="childStyle">
                                        <p:cTn id="58" dur="500" fill="hold"/>
                                        <p:tgtEl>
                                          <p:spTgt spid="19">
                                            <p:txEl>
                                              <p:pRg st="3" end="3"/>
                                            </p:txEl>
                                          </p:spTgt>
                                        </p:tgtEl>
                                        <p:attrNameLst>
                                          <p:attrName>style.color</p:attrName>
                                        </p:attrNameLst>
                                      </p:cBhvr>
                                      <p:to>
                                        <a:srgbClr val="B2B2B2"/>
                                      </p:to>
                                    </p:animClr>
                                  </p:childTnLst>
                                </p:cTn>
                              </p:par>
                              <p:par>
                                <p:cTn id="59" presetID="3" presetClass="emph" presetSubtype="2" fill="hold" nodeType="withEffect">
                                  <p:stCondLst>
                                    <p:cond delay="0"/>
                                  </p:stCondLst>
                                  <p:childTnLst>
                                    <p:animClr clrSpc="rgb" dir="cw">
                                      <p:cBhvr override="childStyle">
                                        <p:cTn id="60" dur="500" fill="hold"/>
                                        <p:tgtEl>
                                          <p:spTgt spid="19">
                                            <p:txEl>
                                              <p:pRg st="4" end="4"/>
                                            </p:txEl>
                                          </p:spTgt>
                                        </p:tgtEl>
                                        <p:attrNameLst>
                                          <p:attrName>style.color</p:attrName>
                                        </p:attrNameLst>
                                      </p:cBhvr>
                                      <p:to>
                                        <a:srgbClr val="B2B2B2"/>
                                      </p:to>
                                    </p:animClr>
                                  </p:childTnLst>
                                </p:cTn>
                              </p:par>
                              <p:par>
                                <p:cTn id="61" presetID="3" presetClass="emph" presetSubtype="2" fill="hold" nodeType="withEffect">
                                  <p:stCondLst>
                                    <p:cond delay="0"/>
                                  </p:stCondLst>
                                  <p:childTnLst>
                                    <p:animClr clrSpc="rgb" dir="cw">
                                      <p:cBhvr override="childStyle">
                                        <p:cTn id="62" dur="500" fill="hold"/>
                                        <p:tgtEl>
                                          <p:spTgt spid="19">
                                            <p:txEl>
                                              <p:pRg st="5" end="5"/>
                                            </p:txEl>
                                          </p:spTgt>
                                        </p:tgtEl>
                                        <p:attrNameLst>
                                          <p:attrName>style.color</p:attrName>
                                        </p:attrNameLst>
                                      </p:cBhvr>
                                      <p:to>
                                        <a:srgbClr val="B2B2B2"/>
                                      </p:to>
                                    </p:animClr>
                                  </p:childTnLst>
                                </p:cTn>
                              </p:par>
                              <p:par>
                                <p:cTn id="63" presetID="3" presetClass="emph" presetSubtype="2" fill="hold" nodeType="withEffect">
                                  <p:stCondLst>
                                    <p:cond delay="0"/>
                                  </p:stCondLst>
                                  <p:childTnLst>
                                    <p:animClr clrSpc="rgb" dir="cw">
                                      <p:cBhvr override="childStyle">
                                        <p:cTn id="64" dur="500" fill="hold"/>
                                        <p:tgtEl>
                                          <p:spTgt spid="19">
                                            <p:txEl>
                                              <p:pRg st="6" end="6"/>
                                            </p:txEl>
                                          </p:spTgt>
                                        </p:tgtEl>
                                        <p:attrNameLst>
                                          <p:attrName>style.color</p:attrName>
                                        </p:attrNameLst>
                                      </p:cBhvr>
                                      <p:to>
                                        <a:srgbClr val="B2B2B2"/>
                                      </p:to>
                                    </p:animClr>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19">
                                            <p:txEl>
                                              <p:pRg st="9" end="9"/>
                                            </p:txEl>
                                          </p:spTgt>
                                        </p:tgtEl>
                                        <p:attrNameLst>
                                          <p:attrName>style.visibility</p:attrName>
                                        </p:attrNameLst>
                                      </p:cBhvr>
                                      <p:to>
                                        <p:strVal val="visible"/>
                                      </p:to>
                                    </p:set>
                                    <p:anim calcmode="lin" valueType="num">
                                      <p:cBhvr additive="base">
                                        <p:cTn id="69" dur="500" fill="hold"/>
                                        <p:tgtEl>
                                          <p:spTgt spid="19">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1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330201" y="888589"/>
            <a:ext cx="10756899" cy="2154436"/>
          </a:xfrm>
          <a:prstGeom prst="rect">
            <a:avLst/>
          </a:prstGeom>
        </p:spPr>
        <p:txBody>
          <a:bodyPr wrap="square">
            <a:spAutoFit/>
          </a:bodyPr>
          <a:lstStyle/>
          <a:p>
            <a:pPr marL="205740">
              <a:defRPr/>
            </a:pPr>
            <a:r>
              <a:rPr lang="en-US" sz="2600" dirty="0">
                <a:solidFill>
                  <a:schemeClr val="bg2"/>
                </a:solidFill>
                <a:latin typeface="Calibri" panose="020F0502020204030204" pitchFamily="34" charset="0"/>
                <a:cs typeface="Lucida Sans" panose="020B0602040502020204" pitchFamily="34" charset="0"/>
              </a:rPr>
              <a:t>Berkeley Girls with ADHD Longitudinal Study (</a:t>
            </a:r>
            <a:r>
              <a:rPr lang="en-US" sz="2600" dirty="0" err="1">
                <a:solidFill>
                  <a:schemeClr val="bg2"/>
                </a:solidFill>
                <a:latin typeface="Calibri" panose="020F0502020204030204" pitchFamily="34" charset="0"/>
                <a:cs typeface="Lucida Sans" panose="020B0602040502020204" pitchFamily="34" charset="0"/>
              </a:rPr>
              <a:t>BGALS</a:t>
            </a:r>
            <a:r>
              <a:rPr lang="en-US" sz="2600" dirty="0">
                <a:solidFill>
                  <a:schemeClr val="bg2"/>
                </a:solidFill>
                <a:latin typeface="Calibri" panose="020F0502020204030204" pitchFamily="34" charset="0"/>
                <a:cs typeface="Lucida Sans" panose="020B0602040502020204" pitchFamily="34" charset="0"/>
              </a:rPr>
              <a:t>, Hinshaw)</a:t>
            </a:r>
          </a:p>
          <a:p>
            <a:pPr marL="685800" lvl="1" indent="-320040">
              <a:buFont typeface="Arial" panose="020B0604020202020204" pitchFamily="34" charset="0"/>
              <a:buChar char="•"/>
              <a:defRPr/>
            </a:pPr>
            <a:r>
              <a:rPr lang="en-US" sz="2200" dirty="0">
                <a:solidFill>
                  <a:schemeClr val="bg2"/>
                </a:solidFill>
                <a:latin typeface="Calibri" panose="020F0502020204030204" pitchFamily="34" charset="0"/>
                <a:cs typeface="Lucida Sans" panose="020B0602040502020204" pitchFamily="34" charset="0"/>
              </a:rPr>
              <a:t>140 girls, ages 6-12, with ADHD (93 combined, 47 inattentive)</a:t>
            </a:r>
            <a:r>
              <a:rPr lang="en-US" sz="2400" dirty="0">
                <a:solidFill>
                  <a:schemeClr val="bg2"/>
                </a:solidFill>
                <a:latin typeface="Calibri" panose="020F0502020204030204" pitchFamily="34" charset="0"/>
                <a:cs typeface="Lucida Sans" panose="020B0602040502020204" pitchFamily="34" charset="0"/>
              </a:rPr>
              <a:t> </a:t>
            </a:r>
            <a:br>
              <a:rPr lang="en-US" sz="400" dirty="0">
                <a:solidFill>
                  <a:schemeClr val="bg2"/>
                </a:solidFill>
                <a:latin typeface="Calibri" panose="020F0502020204030204" pitchFamily="34" charset="0"/>
                <a:cs typeface="Lucida Sans" panose="020B0602040502020204" pitchFamily="34" charset="0"/>
              </a:rPr>
            </a:br>
            <a:endParaRPr lang="en-US" sz="400" dirty="0">
              <a:solidFill>
                <a:schemeClr val="bg2"/>
              </a:solidFill>
              <a:latin typeface="Calibri" panose="020F0502020204030204" pitchFamily="34" charset="0"/>
              <a:cs typeface="Lucida Sans" panose="020B0602040502020204" pitchFamily="34" charset="0"/>
            </a:endParaRPr>
          </a:p>
          <a:p>
            <a:pPr marL="685800" lvl="1" indent="-320040">
              <a:buFont typeface="Arial" panose="020B0604020202020204" pitchFamily="34" charset="0"/>
              <a:buChar char="•"/>
              <a:defRPr/>
            </a:pPr>
            <a:r>
              <a:rPr lang="en-US" sz="2200" dirty="0">
                <a:solidFill>
                  <a:schemeClr val="bg2"/>
                </a:solidFill>
                <a:latin typeface="Calibri" panose="020F0502020204030204" pitchFamily="34" charset="0"/>
                <a:cs typeface="Lucida Sans" panose="020B0602040502020204" pitchFamily="34" charset="0"/>
              </a:rPr>
              <a:t>followed up in late teens/early adulthood </a:t>
            </a:r>
          </a:p>
          <a:p>
            <a:pPr marL="982980" lvl="1" indent="-320040">
              <a:buFont typeface="Arial" panose="020B0604020202020204" pitchFamily="34" charset="0"/>
              <a:buChar char="•"/>
              <a:defRPr/>
            </a:pPr>
            <a:endParaRPr lang="en-US" sz="1000" dirty="0">
              <a:solidFill>
                <a:srgbClr val="C00000"/>
              </a:solidFill>
              <a:latin typeface="Calibri" panose="020F0502020204030204" pitchFamily="34" charset="0"/>
              <a:cs typeface="Lucida Sans" panose="020B0602040502020204" pitchFamily="34" charset="0"/>
            </a:endParaRPr>
          </a:p>
          <a:p>
            <a:pPr marL="205740">
              <a:defRPr/>
            </a:pPr>
            <a:r>
              <a:rPr lang="en-US" sz="2400" spc="-30" dirty="0">
                <a:solidFill>
                  <a:srgbClr val="0000FF"/>
                </a:solidFill>
                <a:latin typeface="Calibri" panose="020F0502020204030204" pitchFamily="34" charset="0"/>
                <a:cs typeface="Lucida Sans" panose="020B0602040502020204" pitchFamily="34" charset="0"/>
              </a:rPr>
              <a:t>Girls with ADHD (HI, combined) who also incur physical and/or sexual abuse exhibit alarming rates of self-injury, suicide attempts</a:t>
            </a:r>
            <a:r>
              <a:rPr lang="en-US" sz="2400" spc="-30" dirty="0">
                <a:solidFill>
                  <a:srgbClr val="C00000"/>
                </a:solidFill>
                <a:latin typeface="Calibri" panose="020F0502020204030204" pitchFamily="34" charset="0"/>
                <a:cs typeface="Lucida Sans" panose="020B0602040502020204" pitchFamily="34" charset="0"/>
              </a:rPr>
              <a:t>  </a:t>
            </a:r>
          </a:p>
        </p:txBody>
      </p:sp>
      <p:sp>
        <p:nvSpPr>
          <p:cNvPr id="2" name="Rectangle 1"/>
          <p:cNvSpPr/>
          <p:nvPr/>
        </p:nvSpPr>
        <p:spPr>
          <a:xfrm>
            <a:off x="-787400" y="780965"/>
            <a:ext cx="13462000" cy="3395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p:cNvSpPr txBox="1">
            <a:spLocks/>
          </p:cNvSpPr>
          <p:nvPr/>
        </p:nvSpPr>
        <p:spPr>
          <a:xfrm>
            <a:off x="0" y="5492"/>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spc="-30" dirty="0">
                <a:solidFill>
                  <a:srgbClr val="C00000"/>
                </a:solidFill>
                <a:latin typeface="Calibri" panose="020F0502020204030204" pitchFamily="34" charset="0"/>
              </a:rPr>
              <a:t>ADHD, Maltreatment, and Self-Harm for Girls</a:t>
            </a:r>
          </a:p>
        </p:txBody>
      </p:sp>
      <p:sp>
        <p:nvSpPr>
          <p:cNvPr id="13" name="TextBox 12"/>
          <p:cNvSpPr txBox="1"/>
          <p:nvPr/>
        </p:nvSpPr>
        <p:spPr>
          <a:xfrm>
            <a:off x="1523999" y="6577979"/>
            <a:ext cx="3429000" cy="276999"/>
          </a:xfrm>
          <a:prstGeom prst="rect">
            <a:avLst/>
          </a:prstGeom>
          <a:noFill/>
        </p:spPr>
        <p:txBody>
          <a:bodyPr wrap="square" rtlCol="0">
            <a:spAutoFit/>
          </a:bodyPr>
          <a:lstStyle/>
          <a:p>
            <a:pPr>
              <a:defRPr/>
            </a:pPr>
            <a:r>
              <a:rPr lang="en-US" sz="1200" dirty="0" err="1">
                <a:solidFill>
                  <a:schemeClr val="bg2"/>
                </a:solidFill>
                <a:latin typeface="Calibri"/>
                <a:cs typeface="Calibri" pitchFamily="34" charset="0"/>
              </a:rPr>
              <a:t>Guendelman</a:t>
            </a:r>
            <a:r>
              <a:rPr lang="en-US" sz="1200" dirty="0">
                <a:solidFill>
                  <a:schemeClr val="bg2"/>
                </a:solidFill>
                <a:latin typeface="Calibri"/>
                <a:cs typeface="Calibri" pitchFamily="34" charset="0"/>
              </a:rPr>
              <a:t> et al., 2016; Owens &amp; Hinshaw, 2016</a:t>
            </a:r>
            <a:endParaRPr lang="en-US" sz="1200" dirty="0">
              <a:latin typeface="Calibri"/>
              <a:cs typeface="Calibri" pitchFamily="34" charset="0"/>
            </a:endParaRPr>
          </a:p>
        </p:txBody>
      </p:sp>
      <p:sp>
        <p:nvSpPr>
          <p:cNvPr id="3" name="Slide Number Placeholder 2"/>
          <p:cNvSpPr>
            <a:spLocks noGrp="1"/>
          </p:cNvSpPr>
          <p:nvPr>
            <p:ph type="sldNum" sz="quarter" idx="12"/>
          </p:nvPr>
        </p:nvSpPr>
        <p:spPr>
          <a:xfrm>
            <a:off x="9290050" y="6372809"/>
            <a:ext cx="1301750" cy="388937"/>
          </a:xfrm>
        </p:spPr>
        <p:txBody>
          <a:bodyPr/>
          <a:lstStyle/>
          <a:p>
            <a:pPr>
              <a:defRPr/>
            </a:pPr>
            <a:fld id="{0FA7E598-AA63-45EF-AD46-03F8806EEB6F}" type="slidenum">
              <a:rPr lang="en-US" smtClean="0">
                <a:solidFill>
                  <a:srgbClr val="000000"/>
                </a:solidFill>
              </a:rPr>
              <a:pPr>
                <a:defRPr/>
              </a:pPr>
              <a:t>22</a:t>
            </a:fld>
            <a:endParaRPr lang="en-US">
              <a:solidFill>
                <a:srgbClr val="000000"/>
              </a:solidFill>
            </a:endParaRPr>
          </a:p>
        </p:txBody>
      </p:sp>
      <p:graphicFrame>
        <p:nvGraphicFramePr>
          <p:cNvPr id="16" name="Chart 15">
            <a:extLst>
              <a:ext uri="{FF2B5EF4-FFF2-40B4-BE49-F238E27FC236}">
                <a16:creationId xmlns:a16="http://schemas.microsoft.com/office/drawing/2014/main" id="{33AFECED-1E2B-4CA3-8B7A-9B26A8B6E698}"/>
              </a:ext>
            </a:extLst>
          </p:cNvPr>
          <p:cNvGraphicFramePr/>
          <p:nvPr>
            <p:extLst>
              <p:ext uri="{D42A27DB-BD31-4B8C-83A1-F6EECF244321}">
                <p14:modId xmlns:p14="http://schemas.microsoft.com/office/powerpoint/2010/main" val="3258229387"/>
              </p:ext>
            </p:extLst>
          </p:nvPr>
        </p:nvGraphicFramePr>
        <p:xfrm>
          <a:off x="1524000" y="668653"/>
          <a:ext cx="9144000" cy="6135524"/>
        </p:xfrm>
        <a:graphic>
          <a:graphicData uri="http://schemas.openxmlformats.org/drawingml/2006/chart">
            <c:chart xmlns:c="http://schemas.openxmlformats.org/drawingml/2006/chart" xmlns:r="http://schemas.openxmlformats.org/officeDocument/2006/relationships" r:id="rId2"/>
          </a:graphicData>
        </a:graphic>
      </p:graphicFrame>
      <p:sp>
        <p:nvSpPr>
          <p:cNvPr id="17" name="Rectangle 16">
            <a:extLst>
              <a:ext uri="{FF2B5EF4-FFF2-40B4-BE49-F238E27FC236}">
                <a16:creationId xmlns:a16="http://schemas.microsoft.com/office/drawing/2014/main" id="{B9BB22F9-A041-4667-8358-94A9753CE020}"/>
              </a:ext>
            </a:extLst>
          </p:cNvPr>
          <p:cNvSpPr/>
          <p:nvPr/>
        </p:nvSpPr>
        <p:spPr>
          <a:xfrm>
            <a:off x="3588899" y="1165569"/>
            <a:ext cx="5759246" cy="416829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Arial"/>
            </a:endParaRPr>
          </a:p>
        </p:txBody>
      </p:sp>
      <p:sp>
        <p:nvSpPr>
          <p:cNvPr id="18" name="Rectangle 17">
            <a:extLst>
              <a:ext uri="{FF2B5EF4-FFF2-40B4-BE49-F238E27FC236}">
                <a16:creationId xmlns:a16="http://schemas.microsoft.com/office/drawing/2014/main" id="{6A91CE0F-C486-4B99-9CD3-D7F3173C3A9C}"/>
              </a:ext>
            </a:extLst>
          </p:cNvPr>
          <p:cNvSpPr/>
          <p:nvPr/>
        </p:nvSpPr>
        <p:spPr>
          <a:xfrm>
            <a:off x="3598639" y="1879649"/>
            <a:ext cx="1797459" cy="33183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
        <p:nvSpPr>
          <p:cNvPr id="19" name="Rectangle 18">
            <a:extLst>
              <a:ext uri="{FF2B5EF4-FFF2-40B4-BE49-F238E27FC236}">
                <a16:creationId xmlns:a16="http://schemas.microsoft.com/office/drawing/2014/main" id="{151087B0-F88E-4866-9FDF-1A73410ABEBA}"/>
              </a:ext>
            </a:extLst>
          </p:cNvPr>
          <p:cNvSpPr/>
          <p:nvPr/>
        </p:nvSpPr>
        <p:spPr>
          <a:xfrm>
            <a:off x="3598639" y="2854937"/>
            <a:ext cx="2933085" cy="331834"/>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
        <p:nvSpPr>
          <p:cNvPr id="20" name="Rectangle 19">
            <a:extLst>
              <a:ext uri="{FF2B5EF4-FFF2-40B4-BE49-F238E27FC236}">
                <a16:creationId xmlns:a16="http://schemas.microsoft.com/office/drawing/2014/main" id="{658F2F15-3C2E-437A-9C78-7644435FC1C1}"/>
              </a:ext>
            </a:extLst>
          </p:cNvPr>
          <p:cNvSpPr/>
          <p:nvPr/>
        </p:nvSpPr>
        <p:spPr>
          <a:xfrm>
            <a:off x="3598638" y="2536745"/>
            <a:ext cx="691331" cy="31819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
        <p:nvSpPr>
          <p:cNvPr id="21" name="Rectangle 20">
            <a:extLst>
              <a:ext uri="{FF2B5EF4-FFF2-40B4-BE49-F238E27FC236}">
                <a16:creationId xmlns:a16="http://schemas.microsoft.com/office/drawing/2014/main" id="{2E274314-A093-43F4-8095-9D22F968BD1D}"/>
              </a:ext>
            </a:extLst>
          </p:cNvPr>
          <p:cNvSpPr/>
          <p:nvPr/>
        </p:nvSpPr>
        <p:spPr>
          <a:xfrm>
            <a:off x="3598639" y="3568523"/>
            <a:ext cx="853563" cy="33183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
        <p:nvSpPr>
          <p:cNvPr id="22" name="Rectangle 21">
            <a:extLst>
              <a:ext uri="{FF2B5EF4-FFF2-40B4-BE49-F238E27FC236}">
                <a16:creationId xmlns:a16="http://schemas.microsoft.com/office/drawing/2014/main" id="{F0D48C15-5250-47D1-A729-0D2D9D3B05B4}"/>
              </a:ext>
            </a:extLst>
          </p:cNvPr>
          <p:cNvSpPr/>
          <p:nvPr/>
        </p:nvSpPr>
        <p:spPr>
          <a:xfrm>
            <a:off x="3598637" y="3900363"/>
            <a:ext cx="3257550" cy="33183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
        <p:nvSpPr>
          <p:cNvPr id="23" name="Rectangle 22">
            <a:extLst>
              <a:ext uri="{FF2B5EF4-FFF2-40B4-BE49-F238E27FC236}">
                <a16:creationId xmlns:a16="http://schemas.microsoft.com/office/drawing/2014/main" id="{D49490B8-2788-454E-AB8C-39FF4031FC90}"/>
              </a:ext>
            </a:extLst>
          </p:cNvPr>
          <p:cNvSpPr/>
          <p:nvPr/>
        </p:nvSpPr>
        <p:spPr>
          <a:xfrm>
            <a:off x="3598639" y="4606756"/>
            <a:ext cx="3744247" cy="33183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
        <p:nvSpPr>
          <p:cNvPr id="24" name="Rectangle 23">
            <a:extLst>
              <a:ext uri="{FF2B5EF4-FFF2-40B4-BE49-F238E27FC236}">
                <a16:creationId xmlns:a16="http://schemas.microsoft.com/office/drawing/2014/main" id="{93CD9DCE-96D0-4039-9F0E-24DE816245D7}"/>
              </a:ext>
            </a:extLst>
          </p:cNvPr>
          <p:cNvSpPr/>
          <p:nvPr/>
        </p:nvSpPr>
        <p:spPr>
          <a:xfrm>
            <a:off x="3598638" y="4924949"/>
            <a:ext cx="5573047" cy="331833"/>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
        <p:nvSpPr>
          <p:cNvPr id="25" name="Rectangle 24">
            <a:extLst>
              <a:ext uri="{FF2B5EF4-FFF2-40B4-BE49-F238E27FC236}">
                <a16:creationId xmlns:a16="http://schemas.microsoft.com/office/drawing/2014/main" id="{3AD84DAB-75EE-46D1-AAFA-351C821F6F1C}"/>
              </a:ext>
            </a:extLst>
          </p:cNvPr>
          <p:cNvSpPr/>
          <p:nvPr/>
        </p:nvSpPr>
        <p:spPr>
          <a:xfrm>
            <a:off x="3598638" y="1562848"/>
            <a:ext cx="130893" cy="318193"/>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Arial"/>
            </a:endParaRPr>
          </a:p>
        </p:txBody>
      </p:sp>
    </p:spTree>
    <p:extLst>
      <p:ext uri="{BB962C8B-B14F-4D97-AF65-F5344CB8AC3E}">
        <p14:creationId xmlns:p14="http://schemas.microsoft.com/office/powerpoint/2010/main" val="7938061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1+#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1+#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1+#ppt_w/2"/>
                                          </p:val>
                                        </p:tav>
                                        <p:tav tm="100000">
                                          <p:val>
                                            <p:strVal val="#ppt_x"/>
                                          </p:val>
                                        </p:tav>
                                      </p:tavLst>
                                    </p:anim>
                                    <p:anim calcmode="lin" valueType="num">
                                      <p:cBhvr additive="base">
                                        <p:cTn id="40" dur="500" fill="hold"/>
                                        <p:tgtEl>
                                          <p:spTgt spid="13"/>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additive="base">
                                        <p:cTn id="43" dur="500" fill="hold"/>
                                        <p:tgtEl>
                                          <p:spTgt spid="2"/>
                                        </p:tgtEl>
                                        <p:attrNameLst>
                                          <p:attrName>ppt_x</p:attrName>
                                        </p:attrNameLst>
                                      </p:cBhvr>
                                      <p:tavLst>
                                        <p:tav tm="0">
                                          <p:val>
                                            <p:strVal val="1+#ppt_w/2"/>
                                          </p:val>
                                        </p:tav>
                                        <p:tav tm="100000">
                                          <p:val>
                                            <p:strVal val="#ppt_x"/>
                                          </p:val>
                                        </p:tav>
                                      </p:tavLst>
                                    </p:anim>
                                    <p:anim calcmode="lin" valueType="num">
                                      <p:cBhvr additive="base">
                                        <p:cTn id="4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1+#ppt_w/2"/>
                                          </p:val>
                                        </p:tav>
                                        <p:tav tm="100000">
                                          <p:val>
                                            <p:strVal val="#ppt_x"/>
                                          </p:val>
                                        </p:tav>
                                      </p:tavLst>
                                    </p:anim>
                                    <p:anim calcmode="lin" valueType="num">
                                      <p:cBhvr additive="base">
                                        <p:cTn id="54" dur="500" fill="hold"/>
                                        <p:tgtEl>
                                          <p:spTgt spid="19"/>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fill="hold"/>
                                        <p:tgtEl>
                                          <p:spTgt spid="22"/>
                                        </p:tgtEl>
                                        <p:attrNameLst>
                                          <p:attrName>ppt_x</p:attrName>
                                        </p:attrNameLst>
                                      </p:cBhvr>
                                      <p:tavLst>
                                        <p:tav tm="0">
                                          <p:val>
                                            <p:strVal val="1+#ppt_w/2"/>
                                          </p:val>
                                        </p:tav>
                                        <p:tav tm="100000">
                                          <p:val>
                                            <p:strVal val="#ppt_x"/>
                                          </p:val>
                                        </p:tav>
                                      </p:tavLst>
                                    </p:anim>
                                    <p:anim calcmode="lin" valueType="num">
                                      <p:cBhvr additive="base">
                                        <p:cTn id="58" dur="500" fill="hold"/>
                                        <p:tgtEl>
                                          <p:spTgt spid="22"/>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4"/>
                                        </p:tgtEl>
                                        <p:attrNameLst>
                                          <p:attrName>style.visibility</p:attrName>
                                        </p:attrNameLst>
                                      </p:cBhvr>
                                      <p:to>
                                        <p:strVal val="visible"/>
                                      </p:to>
                                    </p:set>
                                    <p:anim calcmode="lin" valueType="num">
                                      <p:cBhvr additive="base">
                                        <p:cTn id="61" dur="500" fill="hold"/>
                                        <p:tgtEl>
                                          <p:spTgt spid="24"/>
                                        </p:tgtEl>
                                        <p:attrNameLst>
                                          <p:attrName>ppt_x</p:attrName>
                                        </p:attrNameLst>
                                      </p:cBhvr>
                                      <p:tavLst>
                                        <p:tav tm="0">
                                          <p:val>
                                            <p:strVal val="1+#ppt_w/2"/>
                                          </p:val>
                                        </p:tav>
                                        <p:tav tm="100000">
                                          <p:val>
                                            <p:strVal val="#ppt_x"/>
                                          </p:val>
                                        </p:tav>
                                      </p:tavLst>
                                    </p:anim>
                                    <p:anim calcmode="lin" valueType="num">
                                      <p:cBhvr additive="base">
                                        <p:cTn id="62"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additive="base">
                                        <p:cTn id="67" dur="500" fill="hold"/>
                                        <p:tgtEl>
                                          <p:spTgt spid="25"/>
                                        </p:tgtEl>
                                        <p:attrNameLst>
                                          <p:attrName>ppt_x</p:attrName>
                                        </p:attrNameLst>
                                      </p:cBhvr>
                                      <p:tavLst>
                                        <p:tav tm="0">
                                          <p:val>
                                            <p:strVal val="1+#ppt_w/2"/>
                                          </p:val>
                                        </p:tav>
                                        <p:tav tm="100000">
                                          <p:val>
                                            <p:strVal val="#ppt_x"/>
                                          </p:val>
                                        </p:tav>
                                      </p:tavLst>
                                    </p:anim>
                                    <p:anim calcmode="lin" valueType="num">
                                      <p:cBhvr additive="base">
                                        <p:cTn id="68" dur="500" fill="hold"/>
                                        <p:tgtEl>
                                          <p:spTgt spid="25"/>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
                                        </p:tgtEl>
                                        <p:attrNameLst>
                                          <p:attrName>style.visibility</p:attrName>
                                        </p:attrNameLst>
                                      </p:cBhvr>
                                      <p:to>
                                        <p:strVal val="visible"/>
                                      </p:to>
                                    </p:set>
                                    <p:anim calcmode="lin" valueType="num">
                                      <p:cBhvr additive="base">
                                        <p:cTn id="71" dur="500" fill="hold"/>
                                        <p:tgtEl>
                                          <p:spTgt spid="20"/>
                                        </p:tgtEl>
                                        <p:attrNameLst>
                                          <p:attrName>ppt_x</p:attrName>
                                        </p:attrNameLst>
                                      </p:cBhvr>
                                      <p:tavLst>
                                        <p:tav tm="0">
                                          <p:val>
                                            <p:strVal val="1+#ppt_w/2"/>
                                          </p:val>
                                        </p:tav>
                                        <p:tav tm="100000">
                                          <p:val>
                                            <p:strVal val="#ppt_x"/>
                                          </p:val>
                                        </p:tav>
                                      </p:tavLst>
                                    </p:anim>
                                    <p:anim calcmode="lin" valueType="num">
                                      <p:cBhvr additive="base">
                                        <p:cTn id="72" dur="500" fill="hold"/>
                                        <p:tgtEl>
                                          <p:spTgt spid="20"/>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1"/>
                                        </p:tgtEl>
                                        <p:attrNameLst>
                                          <p:attrName>style.visibility</p:attrName>
                                        </p:attrNameLst>
                                      </p:cBhvr>
                                      <p:to>
                                        <p:strVal val="visible"/>
                                      </p:to>
                                    </p:set>
                                    <p:anim calcmode="lin" valueType="num">
                                      <p:cBhvr additive="base">
                                        <p:cTn id="75" dur="500" fill="hold"/>
                                        <p:tgtEl>
                                          <p:spTgt spid="21"/>
                                        </p:tgtEl>
                                        <p:attrNameLst>
                                          <p:attrName>ppt_x</p:attrName>
                                        </p:attrNameLst>
                                      </p:cBhvr>
                                      <p:tavLst>
                                        <p:tav tm="0">
                                          <p:val>
                                            <p:strVal val="1+#ppt_w/2"/>
                                          </p:val>
                                        </p:tav>
                                        <p:tav tm="100000">
                                          <p:val>
                                            <p:strVal val="#ppt_x"/>
                                          </p:val>
                                        </p:tav>
                                      </p:tavLst>
                                    </p:anim>
                                    <p:anim calcmode="lin" valueType="num">
                                      <p:cBhvr additive="base">
                                        <p:cTn id="76" dur="500" fill="hold"/>
                                        <p:tgtEl>
                                          <p:spTgt spid="2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additive="base">
                                        <p:cTn id="79" dur="500" fill="hold"/>
                                        <p:tgtEl>
                                          <p:spTgt spid="23"/>
                                        </p:tgtEl>
                                        <p:attrNameLst>
                                          <p:attrName>ppt_x</p:attrName>
                                        </p:attrNameLst>
                                      </p:cBhvr>
                                      <p:tavLst>
                                        <p:tav tm="0">
                                          <p:val>
                                            <p:strVal val="1+#ppt_w/2"/>
                                          </p:val>
                                        </p:tav>
                                        <p:tav tm="100000">
                                          <p:val>
                                            <p:strVal val="#ppt_x"/>
                                          </p:val>
                                        </p:tav>
                                      </p:tavLst>
                                    </p:anim>
                                    <p:anim calcmode="lin" valueType="num">
                                      <p:cBhvr additive="base">
                                        <p:cTn id="80"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Graphic spid="16" grpId="0">
        <p:bldAsOne/>
      </p:bldGraphic>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E35862A-8C63-4D3A-B57F-7575CF55A867}"/>
              </a:ext>
            </a:extLst>
          </p:cNvPr>
          <p:cNvSpPr>
            <a:spLocks noGrp="1"/>
          </p:cNvSpPr>
          <p:nvPr>
            <p:ph type="sldNum" sz="quarter" idx="12"/>
          </p:nvPr>
        </p:nvSpPr>
        <p:spPr/>
        <p:txBody>
          <a:bodyPr/>
          <a:lstStyle/>
          <a:p>
            <a:pPr>
              <a:defRPr/>
            </a:pPr>
            <a:fld id="{993D126B-FE58-41BD-B064-FF5E64C7CD59}" type="slidenum">
              <a:rPr lang="en-US">
                <a:solidFill>
                  <a:srgbClr val="000000"/>
                </a:solidFill>
              </a:rPr>
              <a:pPr>
                <a:defRPr/>
              </a:pPr>
              <a:t>23</a:t>
            </a:fld>
            <a:endParaRPr lang="en-US">
              <a:solidFill>
                <a:srgbClr val="000000"/>
              </a:solidFill>
            </a:endParaRPr>
          </a:p>
        </p:txBody>
      </p:sp>
      <p:sp>
        <p:nvSpPr>
          <p:cNvPr id="11" name="TextBox 10">
            <a:extLst>
              <a:ext uri="{FF2B5EF4-FFF2-40B4-BE49-F238E27FC236}">
                <a16:creationId xmlns:a16="http://schemas.microsoft.com/office/drawing/2014/main" id="{29233DBF-5F02-405B-9CD9-467F01C4E43A}"/>
              </a:ext>
            </a:extLst>
          </p:cNvPr>
          <p:cNvSpPr txBox="1"/>
          <p:nvPr/>
        </p:nvSpPr>
        <p:spPr>
          <a:xfrm>
            <a:off x="12143" y="6565903"/>
            <a:ext cx="8845253" cy="307777"/>
          </a:xfrm>
          <a:prstGeom prst="rect">
            <a:avLst/>
          </a:prstGeom>
          <a:noFill/>
        </p:spPr>
        <p:txBody>
          <a:bodyPr wrap="square" rtlCol="0">
            <a:spAutoFit/>
          </a:bodyPr>
          <a:lstStyle/>
          <a:p>
            <a:r>
              <a:rPr lang="en-US" sz="1400" dirty="0">
                <a:solidFill>
                  <a:schemeClr val="bg2"/>
                </a:solidFill>
              </a:rPr>
              <a:t>Ammerman et al., 2017; CDC, 2006, 2014, 2017; Nock, 2009</a:t>
            </a:r>
          </a:p>
        </p:txBody>
      </p:sp>
      <p:sp>
        <p:nvSpPr>
          <p:cNvPr id="7" name="TextBox 6">
            <a:extLst>
              <a:ext uri="{FF2B5EF4-FFF2-40B4-BE49-F238E27FC236}">
                <a16:creationId xmlns:a16="http://schemas.microsoft.com/office/drawing/2014/main" id="{990FB9FE-497B-42BC-9B4C-40CEE56E379E}"/>
              </a:ext>
            </a:extLst>
          </p:cNvPr>
          <p:cNvSpPr txBox="1"/>
          <p:nvPr/>
        </p:nvSpPr>
        <p:spPr>
          <a:xfrm>
            <a:off x="-23882" y="436089"/>
            <a:ext cx="12015537" cy="6612287"/>
          </a:xfrm>
          <a:prstGeom prst="rect">
            <a:avLst/>
          </a:prstGeom>
          <a:solidFill>
            <a:schemeClr val="tx1"/>
          </a:solidFill>
        </p:spPr>
        <p:txBody>
          <a:bodyPr wrap="square" rtlCol="0">
            <a:spAutoFit/>
          </a:bodyPr>
          <a:lstStyle/>
          <a:p>
            <a:endParaRPr lang="en-US" dirty="0"/>
          </a:p>
        </p:txBody>
      </p:sp>
      <p:pic>
        <p:nvPicPr>
          <p:cNvPr id="3" name="Picture 2">
            <a:extLst>
              <a:ext uri="{FF2B5EF4-FFF2-40B4-BE49-F238E27FC236}">
                <a16:creationId xmlns:a16="http://schemas.microsoft.com/office/drawing/2014/main" id="{8D3210E8-D591-4A70-9678-A09CBFE2E982}"/>
              </a:ext>
            </a:extLst>
          </p:cNvPr>
          <p:cNvPicPr>
            <a:picLocks noChangeAspect="1"/>
          </p:cNvPicPr>
          <p:nvPr/>
        </p:nvPicPr>
        <p:blipFill>
          <a:blip r:embed="rId3"/>
          <a:stretch>
            <a:fillRect/>
          </a:stretch>
        </p:blipFill>
        <p:spPr>
          <a:xfrm>
            <a:off x="1672744" y="382069"/>
            <a:ext cx="8985336" cy="6540100"/>
          </a:xfrm>
          <a:prstGeom prst="rect">
            <a:avLst/>
          </a:prstGeom>
        </p:spPr>
      </p:pic>
      <p:sp>
        <p:nvSpPr>
          <p:cNvPr id="15" name="TextBox 14">
            <a:extLst>
              <a:ext uri="{FF2B5EF4-FFF2-40B4-BE49-F238E27FC236}">
                <a16:creationId xmlns:a16="http://schemas.microsoft.com/office/drawing/2014/main" id="{A8B7624B-FFE2-483C-9362-BFEEC6297104}"/>
              </a:ext>
            </a:extLst>
          </p:cNvPr>
          <p:cNvSpPr txBox="1"/>
          <p:nvPr/>
        </p:nvSpPr>
        <p:spPr>
          <a:xfrm>
            <a:off x="-16597" y="4805583"/>
            <a:ext cx="2107770" cy="707886"/>
          </a:xfrm>
          <a:prstGeom prst="rect">
            <a:avLst/>
          </a:prstGeom>
          <a:solidFill>
            <a:schemeClr val="tx1"/>
          </a:solidFill>
        </p:spPr>
        <p:txBody>
          <a:bodyPr wrap="square" rtlCol="0">
            <a:spAutoFit/>
          </a:bodyPr>
          <a:lstStyle/>
          <a:p>
            <a:pPr algn="r"/>
            <a:r>
              <a:rPr lang="en-US" sz="2000" b="1" dirty="0">
                <a:solidFill>
                  <a:srgbClr val="0000FF"/>
                </a:solidFill>
              </a:rPr>
              <a:t>44%</a:t>
            </a:r>
            <a:br>
              <a:rPr lang="en-US" sz="2000" b="1" dirty="0">
                <a:solidFill>
                  <a:srgbClr val="0000FF"/>
                </a:solidFill>
              </a:rPr>
            </a:br>
            <a:r>
              <a:rPr lang="en-US" sz="2000" b="1" dirty="0">
                <a:solidFill>
                  <a:srgbClr val="0000FF"/>
                </a:solidFill>
              </a:rPr>
              <a:t>increase</a:t>
            </a:r>
          </a:p>
        </p:txBody>
      </p:sp>
      <p:sp>
        <p:nvSpPr>
          <p:cNvPr id="16" name="TextBox 15">
            <a:extLst>
              <a:ext uri="{FF2B5EF4-FFF2-40B4-BE49-F238E27FC236}">
                <a16:creationId xmlns:a16="http://schemas.microsoft.com/office/drawing/2014/main" id="{C94F21D8-DD8F-4B11-9642-2985757C4D85}"/>
              </a:ext>
            </a:extLst>
          </p:cNvPr>
          <p:cNvSpPr txBox="1"/>
          <p:nvPr/>
        </p:nvSpPr>
        <p:spPr>
          <a:xfrm>
            <a:off x="-16597" y="4043583"/>
            <a:ext cx="2107770" cy="707886"/>
          </a:xfrm>
          <a:prstGeom prst="rect">
            <a:avLst/>
          </a:prstGeom>
          <a:solidFill>
            <a:schemeClr val="tx1"/>
          </a:solidFill>
        </p:spPr>
        <p:txBody>
          <a:bodyPr wrap="square" rtlCol="0">
            <a:spAutoFit/>
          </a:bodyPr>
          <a:lstStyle/>
          <a:p>
            <a:pPr algn="r"/>
            <a:r>
              <a:rPr lang="en-US" sz="2000" b="1" dirty="0">
                <a:solidFill>
                  <a:srgbClr val="0000FF"/>
                </a:solidFill>
              </a:rPr>
              <a:t>63%</a:t>
            </a:r>
            <a:br>
              <a:rPr lang="en-US" sz="2000" b="1" dirty="0">
                <a:solidFill>
                  <a:srgbClr val="0000FF"/>
                </a:solidFill>
              </a:rPr>
            </a:br>
            <a:r>
              <a:rPr lang="en-US" sz="2000" b="1" dirty="0">
                <a:solidFill>
                  <a:srgbClr val="0000FF"/>
                </a:solidFill>
              </a:rPr>
              <a:t>increase</a:t>
            </a:r>
          </a:p>
        </p:txBody>
      </p:sp>
      <p:sp>
        <p:nvSpPr>
          <p:cNvPr id="17" name="TextBox 16">
            <a:extLst>
              <a:ext uri="{FF2B5EF4-FFF2-40B4-BE49-F238E27FC236}">
                <a16:creationId xmlns:a16="http://schemas.microsoft.com/office/drawing/2014/main" id="{E154C11F-5B2A-4F23-A5D2-5A427E4F6E2A}"/>
              </a:ext>
            </a:extLst>
          </p:cNvPr>
          <p:cNvSpPr txBox="1"/>
          <p:nvPr/>
        </p:nvSpPr>
        <p:spPr>
          <a:xfrm>
            <a:off x="-24617" y="3329715"/>
            <a:ext cx="2107770" cy="707886"/>
          </a:xfrm>
          <a:prstGeom prst="rect">
            <a:avLst/>
          </a:prstGeom>
          <a:solidFill>
            <a:schemeClr val="tx1"/>
          </a:solidFill>
        </p:spPr>
        <p:txBody>
          <a:bodyPr wrap="square" rtlCol="0">
            <a:spAutoFit/>
          </a:bodyPr>
          <a:lstStyle/>
          <a:p>
            <a:pPr algn="r"/>
            <a:r>
              <a:rPr lang="en-US" sz="2000" b="1" dirty="0">
                <a:solidFill>
                  <a:srgbClr val="0000FF"/>
                </a:solidFill>
              </a:rPr>
              <a:t>31%</a:t>
            </a:r>
            <a:br>
              <a:rPr lang="en-US" sz="2000" b="1" dirty="0">
                <a:solidFill>
                  <a:srgbClr val="0000FF"/>
                </a:solidFill>
              </a:rPr>
            </a:br>
            <a:r>
              <a:rPr lang="en-US" sz="2000" b="1" dirty="0">
                <a:solidFill>
                  <a:srgbClr val="0000FF"/>
                </a:solidFill>
              </a:rPr>
              <a:t>increase</a:t>
            </a:r>
          </a:p>
        </p:txBody>
      </p:sp>
      <p:sp>
        <p:nvSpPr>
          <p:cNvPr id="18" name="TextBox 17">
            <a:extLst>
              <a:ext uri="{FF2B5EF4-FFF2-40B4-BE49-F238E27FC236}">
                <a16:creationId xmlns:a16="http://schemas.microsoft.com/office/drawing/2014/main" id="{F05B5318-8235-4081-9D77-571713281879}"/>
              </a:ext>
            </a:extLst>
          </p:cNvPr>
          <p:cNvSpPr txBox="1"/>
          <p:nvPr/>
        </p:nvSpPr>
        <p:spPr>
          <a:xfrm>
            <a:off x="-16595" y="2599801"/>
            <a:ext cx="2107770" cy="707886"/>
          </a:xfrm>
          <a:prstGeom prst="rect">
            <a:avLst/>
          </a:prstGeom>
          <a:solidFill>
            <a:schemeClr val="tx1"/>
          </a:solidFill>
        </p:spPr>
        <p:txBody>
          <a:bodyPr wrap="square" rtlCol="0">
            <a:spAutoFit/>
          </a:bodyPr>
          <a:lstStyle/>
          <a:p>
            <a:pPr algn="r"/>
            <a:r>
              <a:rPr lang="en-US" sz="2000" b="1" dirty="0">
                <a:solidFill>
                  <a:srgbClr val="0000FF"/>
                </a:solidFill>
              </a:rPr>
              <a:t>53%</a:t>
            </a:r>
            <a:br>
              <a:rPr lang="en-US" sz="2000" b="1" dirty="0">
                <a:solidFill>
                  <a:srgbClr val="0000FF"/>
                </a:solidFill>
              </a:rPr>
            </a:br>
            <a:r>
              <a:rPr lang="en-US" sz="2000" b="1" dirty="0">
                <a:solidFill>
                  <a:srgbClr val="0000FF"/>
                </a:solidFill>
              </a:rPr>
              <a:t>increase</a:t>
            </a:r>
          </a:p>
        </p:txBody>
      </p:sp>
      <p:sp>
        <p:nvSpPr>
          <p:cNvPr id="13" name="TextBox 12">
            <a:extLst>
              <a:ext uri="{FF2B5EF4-FFF2-40B4-BE49-F238E27FC236}">
                <a16:creationId xmlns:a16="http://schemas.microsoft.com/office/drawing/2014/main" id="{6212E467-7ECD-4AE7-9820-F975F691248B}"/>
              </a:ext>
            </a:extLst>
          </p:cNvPr>
          <p:cNvSpPr txBox="1"/>
          <p:nvPr/>
        </p:nvSpPr>
        <p:spPr>
          <a:xfrm>
            <a:off x="1366" y="1899906"/>
            <a:ext cx="2107770" cy="400110"/>
          </a:xfrm>
          <a:prstGeom prst="rect">
            <a:avLst/>
          </a:prstGeom>
          <a:solidFill>
            <a:schemeClr val="tx1"/>
          </a:solidFill>
        </p:spPr>
        <p:txBody>
          <a:bodyPr wrap="square" rtlCol="0">
            <a:spAutoFit/>
          </a:bodyPr>
          <a:lstStyle/>
          <a:p>
            <a:pPr algn="r"/>
            <a:endParaRPr lang="en-US" sz="2000" b="1" dirty="0">
              <a:solidFill>
                <a:srgbClr val="FF0000"/>
              </a:solidFill>
            </a:endParaRPr>
          </a:p>
        </p:txBody>
      </p:sp>
      <p:sp>
        <p:nvSpPr>
          <p:cNvPr id="5" name="TextBox 4">
            <a:extLst>
              <a:ext uri="{FF2B5EF4-FFF2-40B4-BE49-F238E27FC236}">
                <a16:creationId xmlns:a16="http://schemas.microsoft.com/office/drawing/2014/main" id="{6593ED2B-2B91-4CD2-9900-0477EB209F08}"/>
              </a:ext>
            </a:extLst>
          </p:cNvPr>
          <p:cNvSpPr txBox="1"/>
          <p:nvPr/>
        </p:nvSpPr>
        <p:spPr>
          <a:xfrm>
            <a:off x="-33976" y="1776646"/>
            <a:ext cx="2107770" cy="707886"/>
          </a:xfrm>
          <a:prstGeom prst="rect">
            <a:avLst/>
          </a:prstGeom>
          <a:solidFill>
            <a:schemeClr val="tx1"/>
          </a:solidFill>
        </p:spPr>
        <p:txBody>
          <a:bodyPr wrap="square" rtlCol="0">
            <a:spAutoFit/>
          </a:bodyPr>
          <a:lstStyle/>
          <a:p>
            <a:pPr algn="r"/>
            <a:r>
              <a:rPr lang="en-US" sz="2000" b="1" dirty="0">
                <a:solidFill>
                  <a:srgbClr val="FF0000"/>
                </a:solidFill>
              </a:rPr>
              <a:t>300%</a:t>
            </a:r>
            <a:br>
              <a:rPr lang="en-US" sz="2000" b="1" dirty="0">
                <a:solidFill>
                  <a:srgbClr val="FF0000"/>
                </a:solidFill>
              </a:rPr>
            </a:br>
            <a:r>
              <a:rPr lang="en-US" sz="2000" b="1" dirty="0">
                <a:solidFill>
                  <a:srgbClr val="FF0000"/>
                </a:solidFill>
              </a:rPr>
              <a:t>increase</a:t>
            </a:r>
          </a:p>
        </p:txBody>
      </p:sp>
      <p:sp>
        <p:nvSpPr>
          <p:cNvPr id="14" name="Title 6"/>
          <p:cNvSpPr txBox="1">
            <a:spLocks/>
          </p:cNvSpPr>
          <p:nvPr/>
        </p:nvSpPr>
        <p:spPr>
          <a:xfrm>
            <a:off x="-368969" y="23050"/>
            <a:ext cx="12192000" cy="841375"/>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Women’s Suicide Rates 1999-2014</a:t>
            </a:r>
          </a:p>
        </p:txBody>
      </p:sp>
    </p:spTree>
    <p:extLst>
      <p:ext uri="{BB962C8B-B14F-4D97-AF65-F5344CB8AC3E}">
        <p14:creationId xmlns:p14="http://schemas.microsoft.com/office/powerpoint/2010/main" val="25899722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0-#ppt_w/2"/>
                                          </p:val>
                                        </p:tav>
                                        <p:tav tm="100000">
                                          <p:val>
                                            <p:strVal val="#ppt_x"/>
                                          </p:val>
                                        </p:tav>
                                      </p:tavLst>
                                    </p:anim>
                                    <p:anim calcmode="lin" valueType="num">
                                      <p:cBhvr additive="base">
                                        <p:cTn id="16" dur="500" fill="hold"/>
                                        <p:tgtEl>
                                          <p:spTgt spid="1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0-#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additive="base">
                                        <p:cTn id="29" dur="500" fill="hold"/>
                                        <p:tgtEl>
                                          <p:spTgt spid="16"/>
                                        </p:tgtEl>
                                        <p:attrNameLst>
                                          <p:attrName>ppt_x</p:attrName>
                                        </p:attrNameLst>
                                      </p:cBhvr>
                                      <p:tavLst>
                                        <p:tav tm="0">
                                          <p:val>
                                            <p:strVal val="0-#ppt_w/2"/>
                                          </p:val>
                                        </p:tav>
                                        <p:tav tm="100000">
                                          <p:val>
                                            <p:strVal val="#ppt_x"/>
                                          </p:val>
                                        </p:tav>
                                      </p:tavLst>
                                    </p:anim>
                                    <p:anim calcmode="lin" valueType="num">
                                      <p:cBhvr additive="base">
                                        <p:cTn id="30" dur="500" fill="hold"/>
                                        <p:tgtEl>
                                          <p:spTgt spid="16"/>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0-#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xit" presetSubtype="8" fill="hold" nodeType="clickEffect">
                                  <p:stCondLst>
                                    <p:cond delay="0"/>
                                  </p:stCondLst>
                                  <p:childTnLst>
                                    <p:anim calcmode="lin" valueType="num">
                                      <p:cBhvr additive="base">
                                        <p:cTn id="48" dur="500"/>
                                        <p:tgtEl>
                                          <p:spTgt spid="3"/>
                                        </p:tgtEl>
                                        <p:attrNameLst>
                                          <p:attrName>ppt_x</p:attrName>
                                        </p:attrNameLst>
                                      </p:cBhvr>
                                      <p:tavLst>
                                        <p:tav tm="0">
                                          <p:val>
                                            <p:strVal val="ppt_x"/>
                                          </p:val>
                                        </p:tav>
                                        <p:tav tm="100000">
                                          <p:val>
                                            <p:strVal val="0-ppt_w/2"/>
                                          </p:val>
                                        </p:tav>
                                      </p:tavLst>
                                    </p:anim>
                                    <p:anim calcmode="lin" valueType="num">
                                      <p:cBhvr additive="base">
                                        <p:cTn id="49" dur="500"/>
                                        <p:tgtEl>
                                          <p:spTgt spid="3"/>
                                        </p:tgtEl>
                                        <p:attrNameLst>
                                          <p:attrName>ppt_y</p:attrName>
                                        </p:attrNameLst>
                                      </p:cBhvr>
                                      <p:tavLst>
                                        <p:tav tm="0">
                                          <p:val>
                                            <p:strVal val="ppt_y"/>
                                          </p:val>
                                        </p:tav>
                                        <p:tav tm="100000">
                                          <p:val>
                                            <p:strVal val="ppt_y"/>
                                          </p:val>
                                        </p:tav>
                                      </p:tavLst>
                                    </p:anim>
                                    <p:set>
                                      <p:cBhvr>
                                        <p:cTn id="50" dur="1" fill="hold">
                                          <p:stCondLst>
                                            <p:cond delay="499"/>
                                          </p:stCondLst>
                                        </p:cTn>
                                        <p:tgtEl>
                                          <p:spTgt spid="3"/>
                                        </p:tgtEl>
                                        <p:attrNameLst>
                                          <p:attrName>style.visibility</p:attrName>
                                        </p:attrNameLst>
                                      </p:cBhvr>
                                      <p:to>
                                        <p:strVal val="hidden"/>
                                      </p:to>
                                    </p:set>
                                  </p:childTnLst>
                                </p:cTn>
                              </p:par>
                              <p:par>
                                <p:cTn id="51" presetID="2" presetClass="exit" presetSubtype="8" fill="hold" grpId="1" nodeType="withEffect">
                                  <p:stCondLst>
                                    <p:cond delay="0"/>
                                  </p:stCondLst>
                                  <p:childTnLst>
                                    <p:anim calcmode="lin" valueType="num">
                                      <p:cBhvr additive="base">
                                        <p:cTn id="52" dur="500"/>
                                        <p:tgtEl>
                                          <p:spTgt spid="14"/>
                                        </p:tgtEl>
                                        <p:attrNameLst>
                                          <p:attrName>ppt_x</p:attrName>
                                        </p:attrNameLst>
                                      </p:cBhvr>
                                      <p:tavLst>
                                        <p:tav tm="0">
                                          <p:val>
                                            <p:strVal val="ppt_x"/>
                                          </p:val>
                                        </p:tav>
                                        <p:tav tm="100000">
                                          <p:val>
                                            <p:strVal val="0-ppt_w/2"/>
                                          </p:val>
                                        </p:tav>
                                      </p:tavLst>
                                    </p:anim>
                                    <p:anim calcmode="lin" valueType="num">
                                      <p:cBhvr additive="base">
                                        <p:cTn id="53" dur="500"/>
                                        <p:tgtEl>
                                          <p:spTgt spid="14"/>
                                        </p:tgtEl>
                                        <p:attrNameLst>
                                          <p:attrName>ppt_y</p:attrName>
                                        </p:attrNameLst>
                                      </p:cBhvr>
                                      <p:tavLst>
                                        <p:tav tm="0">
                                          <p:val>
                                            <p:strVal val="ppt_y"/>
                                          </p:val>
                                        </p:tav>
                                        <p:tav tm="100000">
                                          <p:val>
                                            <p:strVal val="ppt_y"/>
                                          </p:val>
                                        </p:tav>
                                      </p:tavLst>
                                    </p:anim>
                                    <p:set>
                                      <p:cBhvr>
                                        <p:cTn id="54" dur="1" fill="hold">
                                          <p:stCondLst>
                                            <p:cond delay="499"/>
                                          </p:stCondLst>
                                        </p:cTn>
                                        <p:tgtEl>
                                          <p:spTgt spid="14"/>
                                        </p:tgtEl>
                                        <p:attrNameLst>
                                          <p:attrName>style.visibility</p:attrName>
                                        </p:attrNameLst>
                                      </p:cBhvr>
                                      <p:to>
                                        <p:strVal val="hidden"/>
                                      </p:to>
                                    </p:set>
                                  </p:childTnLst>
                                </p:cTn>
                              </p:par>
                              <p:par>
                                <p:cTn id="55" presetID="2" presetClass="exit" presetSubtype="8" fill="hold" grpId="1" nodeType="withEffect">
                                  <p:stCondLst>
                                    <p:cond delay="0"/>
                                  </p:stCondLst>
                                  <p:childTnLst>
                                    <p:anim calcmode="lin" valueType="num">
                                      <p:cBhvr additive="base">
                                        <p:cTn id="56" dur="500"/>
                                        <p:tgtEl>
                                          <p:spTgt spid="13"/>
                                        </p:tgtEl>
                                        <p:attrNameLst>
                                          <p:attrName>ppt_x</p:attrName>
                                        </p:attrNameLst>
                                      </p:cBhvr>
                                      <p:tavLst>
                                        <p:tav tm="0">
                                          <p:val>
                                            <p:strVal val="ppt_x"/>
                                          </p:val>
                                        </p:tav>
                                        <p:tav tm="100000">
                                          <p:val>
                                            <p:strVal val="0-ppt_w/2"/>
                                          </p:val>
                                        </p:tav>
                                      </p:tavLst>
                                    </p:anim>
                                    <p:anim calcmode="lin" valueType="num">
                                      <p:cBhvr additive="base">
                                        <p:cTn id="57" dur="500"/>
                                        <p:tgtEl>
                                          <p:spTgt spid="13"/>
                                        </p:tgtEl>
                                        <p:attrNameLst>
                                          <p:attrName>ppt_y</p:attrName>
                                        </p:attrNameLst>
                                      </p:cBhvr>
                                      <p:tavLst>
                                        <p:tav tm="0">
                                          <p:val>
                                            <p:strVal val="ppt_y"/>
                                          </p:val>
                                        </p:tav>
                                        <p:tav tm="100000">
                                          <p:val>
                                            <p:strVal val="ppt_y"/>
                                          </p:val>
                                        </p:tav>
                                      </p:tavLst>
                                    </p:anim>
                                    <p:set>
                                      <p:cBhvr>
                                        <p:cTn id="58" dur="1" fill="hold">
                                          <p:stCondLst>
                                            <p:cond delay="499"/>
                                          </p:stCondLst>
                                        </p:cTn>
                                        <p:tgtEl>
                                          <p:spTgt spid="13"/>
                                        </p:tgtEl>
                                        <p:attrNameLst>
                                          <p:attrName>style.visibility</p:attrName>
                                        </p:attrNameLst>
                                      </p:cBhvr>
                                      <p:to>
                                        <p:strVal val="hidden"/>
                                      </p:to>
                                    </p:set>
                                  </p:childTnLst>
                                </p:cTn>
                              </p:par>
                              <p:par>
                                <p:cTn id="59" presetID="2" presetClass="exit" presetSubtype="8" fill="hold" grpId="1" nodeType="withEffect">
                                  <p:stCondLst>
                                    <p:cond delay="0"/>
                                  </p:stCondLst>
                                  <p:childTnLst>
                                    <p:anim calcmode="lin" valueType="num">
                                      <p:cBhvr additive="base">
                                        <p:cTn id="60" dur="500"/>
                                        <p:tgtEl>
                                          <p:spTgt spid="7"/>
                                        </p:tgtEl>
                                        <p:attrNameLst>
                                          <p:attrName>ppt_x</p:attrName>
                                        </p:attrNameLst>
                                      </p:cBhvr>
                                      <p:tavLst>
                                        <p:tav tm="0">
                                          <p:val>
                                            <p:strVal val="ppt_x"/>
                                          </p:val>
                                        </p:tav>
                                        <p:tav tm="100000">
                                          <p:val>
                                            <p:strVal val="0-ppt_w/2"/>
                                          </p:val>
                                        </p:tav>
                                      </p:tavLst>
                                    </p:anim>
                                    <p:anim calcmode="lin" valueType="num">
                                      <p:cBhvr additive="base">
                                        <p:cTn id="61" dur="500"/>
                                        <p:tgtEl>
                                          <p:spTgt spid="7"/>
                                        </p:tgtEl>
                                        <p:attrNameLst>
                                          <p:attrName>ppt_y</p:attrName>
                                        </p:attrNameLst>
                                      </p:cBhvr>
                                      <p:tavLst>
                                        <p:tav tm="0">
                                          <p:val>
                                            <p:strVal val="ppt_y"/>
                                          </p:val>
                                        </p:tav>
                                        <p:tav tm="100000">
                                          <p:val>
                                            <p:strVal val="ppt_y"/>
                                          </p:val>
                                        </p:tav>
                                      </p:tavLst>
                                    </p:anim>
                                    <p:set>
                                      <p:cBhvr>
                                        <p:cTn id="62" dur="1" fill="hold">
                                          <p:stCondLst>
                                            <p:cond delay="499"/>
                                          </p:stCondLst>
                                        </p:cTn>
                                        <p:tgtEl>
                                          <p:spTgt spid="7"/>
                                        </p:tgtEl>
                                        <p:attrNameLst>
                                          <p:attrName>style.visibility</p:attrName>
                                        </p:attrNameLst>
                                      </p:cBhvr>
                                      <p:to>
                                        <p:strVal val="hidden"/>
                                      </p:to>
                                    </p:set>
                                  </p:childTnLst>
                                </p:cTn>
                              </p:par>
                              <p:par>
                                <p:cTn id="63" presetID="2" presetClass="exit" presetSubtype="8" fill="hold" grpId="1" nodeType="withEffect">
                                  <p:stCondLst>
                                    <p:cond delay="0"/>
                                  </p:stCondLst>
                                  <p:childTnLst>
                                    <p:anim calcmode="lin" valueType="num">
                                      <p:cBhvr additive="base">
                                        <p:cTn id="64" dur="500"/>
                                        <p:tgtEl>
                                          <p:spTgt spid="15"/>
                                        </p:tgtEl>
                                        <p:attrNameLst>
                                          <p:attrName>ppt_x</p:attrName>
                                        </p:attrNameLst>
                                      </p:cBhvr>
                                      <p:tavLst>
                                        <p:tav tm="0">
                                          <p:val>
                                            <p:strVal val="ppt_x"/>
                                          </p:val>
                                        </p:tav>
                                        <p:tav tm="100000">
                                          <p:val>
                                            <p:strVal val="0-ppt_w/2"/>
                                          </p:val>
                                        </p:tav>
                                      </p:tavLst>
                                    </p:anim>
                                    <p:anim calcmode="lin" valueType="num">
                                      <p:cBhvr additive="base">
                                        <p:cTn id="65" dur="500"/>
                                        <p:tgtEl>
                                          <p:spTgt spid="15"/>
                                        </p:tgtEl>
                                        <p:attrNameLst>
                                          <p:attrName>ppt_y</p:attrName>
                                        </p:attrNameLst>
                                      </p:cBhvr>
                                      <p:tavLst>
                                        <p:tav tm="0">
                                          <p:val>
                                            <p:strVal val="ppt_y"/>
                                          </p:val>
                                        </p:tav>
                                        <p:tav tm="100000">
                                          <p:val>
                                            <p:strVal val="ppt_y"/>
                                          </p:val>
                                        </p:tav>
                                      </p:tavLst>
                                    </p:anim>
                                    <p:set>
                                      <p:cBhvr>
                                        <p:cTn id="66" dur="1" fill="hold">
                                          <p:stCondLst>
                                            <p:cond delay="499"/>
                                          </p:stCondLst>
                                        </p:cTn>
                                        <p:tgtEl>
                                          <p:spTgt spid="15"/>
                                        </p:tgtEl>
                                        <p:attrNameLst>
                                          <p:attrName>style.visibility</p:attrName>
                                        </p:attrNameLst>
                                      </p:cBhvr>
                                      <p:to>
                                        <p:strVal val="hidden"/>
                                      </p:to>
                                    </p:set>
                                  </p:childTnLst>
                                </p:cTn>
                              </p:par>
                              <p:par>
                                <p:cTn id="67" presetID="2" presetClass="exit" presetSubtype="8" fill="hold" grpId="1" nodeType="withEffect">
                                  <p:stCondLst>
                                    <p:cond delay="0"/>
                                  </p:stCondLst>
                                  <p:childTnLst>
                                    <p:anim calcmode="lin" valueType="num">
                                      <p:cBhvr additive="base">
                                        <p:cTn id="68" dur="500"/>
                                        <p:tgtEl>
                                          <p:spTgt spid="16"/>
                                        </p:tgtEl>
                                        <p:attrNameLst>
                                          <p:attrName>ppt_x</p:attrName>
                                        </p:attrNameLst>
                                      </p:cBhvr>
                                      <p:tavLst>
                                        <p:tav tm="0">
                                          <p:val>
                                            <p:strVal val="ppt_x"/>
                                          </p:val>
                                        </p:tav>
                                        <p:tav tm="100000">
                                          <p:val>
                                            <p:strVal val="0-ppt_w/2"/>
                                          </p:val>
                                        </p:tav>
                                      </p:tavLst>
                                    </p:anim>
                                    <p:anim calcmode="lin" valueType="num">
                                      <p:cBhvr additive="base">
                                        <p:cTn id="69" dur="500"/>
                                        <p:tgtEl>
                                          <p:spTgt spid="16"/>
                                        </p:tgtEl>
                                        <p:attrNameLst>
                                          <p:attrName>ppt_y</p:attrName>
                                        </p:attrNameLst>
                                      </p:cBhvr>
                                      <p:tavLst>
                                        <p:tav tm="0">
                                          <p:val>
                                            <p:strVal val="ppt_y"/>
                                          </p:val>
                                        </p:tav>
                                        <p:tav tm="100000">
                                          <p:val>
                                            <p:strVal val="ppt_y"/>
                                          </p:val>
                                        </p:tav>
                                      </p:tavLst>
                                    </p:anim>
                                    <p:set>
                                      <p:cBhvr>
                                        <p:cTn id="70" dur="1" fill="hold">
                                          <p:stCondLst>
                                            <p:cond delay="499"/>
                                          </p:stCondLst>
                                        </p:cTn>
                                        <p:tgtEl>
                                          <p:spTgt spid="16"/>
                                        </p:tgtEl>
                                        <p:attrNameLst>
                                          <p:attrName>style.visibility</p:attrName>
                                        </p:attrNameLst>
                                      </p:cBhvr>
                                      <p:to>
                                        <p:strVal val="hidden"/>
                                      </p:to>
                                    </p:set>
                                  </p:childTnLst>
                                </p:cTn>
                              </p:par>
                              <p:par>
                                <p:cTn id="71" presetID="2" presetClass="exit" presetSubtype="8" fill="hold" grpId="1" nodeType="withEffect">
                                  <p:stCondLst>
                                    <p:cond delay="0"/>
                                  </p:stCondLst>
                                  <p:childTnLst>
                                    <p:anim calcmode="lin" valueType="num">
                                      <p:cBhvr additive="base">
                                        <p:cTn id="72" dur="500"/>
                                        <p:tgtEl>
                                          <p:spTgt spid="17"/>
                                        </p:tgtEl>
                                        <p:attrNameLst>
                                          <p:attrName>ppt_x</p:attrName>
                                        </p:attrNameLst>
                                      </p:cBhvr>
                                      <p:tavLst>
                                        <p:tav tm="0">
                                          <p:val>
                                            <p:strVal val="ppt_x"/>
                                          </p:val>
                                        </p:tav>
                                        <p:tav tm="100000">
                                          <p:val>
                                            <p:strVal val="0-ppt_w/2"/>
                                          </p:val>
                                        </p:tav>
                                      </p:tavLst>
                                    </p:anim>
                                    <p:anim calcmode="lin" valueType="num">
                                      <p:cBhvr additive="base">
                                        <p:cTn id="73" dur="500"/>
                                        <p:tgtEl>
                                          <p:spTgt spid="17"/>
                                        </p:tgtEl>
                                        <p:attrNameLst>
                                          <p:attrName>ppt_y</p:attrName>
                                        </p:attrNameLst>
                                      </p:cBhvr>
                                      <p:tavLst>
                                        <p:tav tm="0">
                                          <p:val>
                                            <p:strVal val="ppt_y"/>
                                          </p:val>
                                        </p:tav>
                                        <p:tav tm="100000">
                                          <p:val>
                                            <p:strVal val="ppt_y"/>
                                          </p:val>
                                        </p:tav>
                                      </p:tavLst>
                                    </p:anim>
                                    <p:set>
                                      <p:cBhvr>
                                        <p:cTn id="74" dur="1" fill="hold">
                                          <p:stCondLst>
                                            <p:cond delay="499"/>
                                          </p:stCondLst>
                                        </p:cTn>
                                        <p:tgtEl>
                                          <p:spTgt spid="17"/>
                                        </p:tgtEl>
                                        <p:attrNameLst>
                                          <p:attrName>style.visibility</p:attrName>
                                        </p:attrNameLst>
                                      </p:cBhvr>
                                      <p:to>
                                        <p:strVal val="hidden"/>
                                      </p:to>
                                    </p:set>
                                  </p:childTnLst>
                                </p:cTn>
                              </p:par>
                              <p:par>
                                <p:cTn id="75" presetID="2" presetClass="exit" presetSubtype="8" fill="hold" grpId="1" nodeType="withEffect">
                                  <p:stCondLst>
                                    <p:cond delay="0"/>
                                  </p:stCondLst>
                                  <p:childTnLst>
                                    <p:anim calcmode="lin" valueType="num">
                                      <p:cBhvr additive="base">
                                        <p:cTn id="76" dur="500"/>
                                        <p:tgtEl>
                                          <p:spTgt spid="18"/>
                                        </p:tgtEl>
                                        <p:attrNameLst>
                                          <p:attrName>ppt_x</p:attrName>
                                        </p:attrNameLst>
                                      </p:cBhvr>
                                      <p:tavLst>
                                        <p:tav tm="0">
                                          <p:val>
                                            <p:strVal val="ppt_x"/>
                                          </p:val>
                                        </p:tav>
                                        <p:tav tm="100000">
                                          <p:val>
                                            <p:strVal val="0-ppt_w/2"/>
                                          </p:val>
                                        </p:tav>
                                      </p:tavLst>
                                    </p:anim>
                                    <p:anim calcmode="lin" valueType="num">
                                      <p:cBhvr additive="base">
                                        <p:cTn id="77" dur="500"/>
                                        <p:tgtEl>
                                          <p:spTgt spid="18"/>
                                        </p:tgtEl>
                                        <p:attrNameLst>
                                          <p:attrName>ppt_y</p:attrName>
                                        </p:attrNameLst>
                                      </p:cBhvr>
                                      <p:tavLst>
                                        <p:tav tm="0">
                                          <p:val>
                                            <p:strVal val="ppt_y"/>
                                          </p:val>
                                        </p:tav>
                                        <p:tav tm="100000">
                                          <p:val>
                                            <p:strVal val="ppt_y"/>
                                          </p:val>
                                        </p:tav>
                                      </p:tavLst>
                                    </p:anim>
                                    <p:set>
                                      <p:cBhvr>
                                        <p:cTn id="78" dur="1" fill="hold">
                                          <p:stCondLst>
                                            <p:cond delay="499"/>
                                          </p:stCondLst>
                                        </p:cTn>
                                        <p:tgtEl>
                                          <p:spTgt spid="18"/>
                                        </p:tgtEl>
                                        <p:attrNameLst>
                                          <p:attrName>style.visibility</p:attrName>
                                        </p:attrNameLst>
                                      </p:cBhvr>
                                      <p:to>
                                        <p:strVal val="hidden"/>
                                      </p:to>
                                    </p:set>
                                  </p:childTnLst>
                                </p:cTn>
                              </p:par>
                              <p:par>
                                <p:cTn id="79" presetID="2" presetClass="exit" presetSubtype="8" fill="hold" grpId="1" nodeType="withEffect">
                                  <p:stCondLst>
                                    <p:cond delay="0"/>
                                  </p:stCondLst>
                                  <p:childTnLst>
                                    <p:anim calcmode="lin" valueType="num">
                                      <p:cBhvr additive="base">
                                        <p:cTn id="80" dur="500"/>
                                        <p:tgtEl>
                                          <p:spTgt spid="5"/>
                                        </p:tgtEl>
                                        <p:attrNameLst>
                                          <p:attrName>ppt_x</p:attrName>
                                        </p:attrNameLst>
                                      </p:cBhvr>
                                      <p:tavLst>
                                        <p:tav tm="0">
                                          <p:val>
                                            <p:strVal val="ppt_x"/>
                                          </p:val>
                                        </p:tav>
                                        <p:tav tm="100000">
                                          <p:val>
                                            <p:strVal val="0-ppt_w/2"/>
                                          </p:val>
                                        </p:tav>
                                      </p:tavLst>
                                    </p:anim>
                                    <p:anim calcmode="lin" valueType="num">
                                      <p:cBhvr additive="base">
                                        <p:cTn id="81" dur="500"/>
                                        <p:tgtEl>
                                          <p:spTgt spid="5"/>
                                        </p:tgtEl>
                                        <p:attrNameLst>
                                          <p:attrName>ppt_y</p:attrName>
                                        </p:attrNameLst>
                                      </p:cBhvr>
                                      <p:tavLst>
                                        <p:tav tm="0">
                                          <p:val>
                                            <p:strVal val="ppt_y"/>
                                          </p:val>
                                        </p:tav>
                                        <p:tav tm="100000">
                                          <p:val>
                                            <p:strVal val="ppt_y"/>
                                          </p:val>
                                        </p:tav>
                                      </p:tavLst>
                                    </p:anim>
                                    <p:set>
                                      <p:cBhvr>
                                        <p:cTn id="8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5" grpId="0" animBg="1"/>
      <p:bldP spid="15" grpId="1" animBg="1"/>
      <p:bldP spid="16" grpId="0" animBg="1"/>
      <p:bldP spid="16" grpId="1" animBg="1"/>
      <p:bldP spid="17" grpId="0" animBg="1"/>
      <p:bldP spid="17" grpId="1" animBg="1"/>
      <p:bldP spid="18" grpId="0" animBg="1"/>
      <p:bldP spid="18" grpId="1" animBg="1"/>
      <p:bldP spid="13" grpId="0" animBg="1"/>
      <p:bldP spid="13" grpId="1" animBg="1"/>
      <p:bldP spid="5" grpId="0" animBg="1"/>
      <p:bldP spid="5" grpId="1" animBg="1"/>
      <p:bldP spid="14" grpId="0" animBg="1"/>
      <p:bldP spid="14" grpId="1"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0" y="914523"/>
            <a:ext cx="11709400" cy="4124206"/>
          </a:xfrm>
          <a:prstGeom prst="rect">
            <a:avLst/>
          </a:prstGeom>
        </p:spPr>
        <p:txBody>
          <a:bodyPr wrap="square">
            <a:spAutoFit/>
          </a:bodyPr>
          <a:lstStyle/>
          <a:p>
            <a:pPr marL="548640" indent="-342900">
              <a:buFont typeface="Arial" panose="020B0604020202020204" pitchFamily="34" charset="0"/>
              <a:buChar char="•"/>
              <a:defRPr/>
            </a:pPr>
            <a:r>
              <a:rPr lang="en-US" sz="2600" spc="-30" dirty="0">
                <a:solidFill>
                  <a:schemeClr val="bg2"/>
                </a:solidFill>
                <a:latin typeface="Calibri" panose="020F0502020204030204" pitchFamily="34" charset="0"/>
                <a:cs typeface="Lucida Sans" panose="020B0602040502020204" pitchFamily="34" charset="0"/>
              </a:rPr>
              <a:t>Patterns of autonomic reactivity to maternal aversive behaviors among self-injuring (</a:t>
            </a:r>
            <a:r>
              <a:rPr lang="en-US" sz="2600" i="1" spc="-30" dirty="0">
                <a:solidFill>
                  <a:schemeClr val="bg2"/>
                </a:solidFill>
                <a:latin typeface="Calibri" panose="020F0502020204030204" pitchFamily="34" charset="0"/>
                <a:cs typeface="Lucida Sans" panose="020B0602040502020204" pitchFamily="34" charset="0"/>
              </a:rPr>
              <a:t>n</a:t>
            </a:r>
            <a:r>
              <a:rPr lang="en-US" sz="2600" spc="-30" dirty="0">
                <a:solidFill>
                  <a:schemeClr val="bg2"/>
                </a:solidFill>
                <a:latin typeface="Calibri" panose="020F0502020204030204" pitchFamily="34" charset="0"/>
                <a:cs typeface="Lucida Sans" panose="020B0602040502020204" pitchFamily="34" charset="0"/>
              </a:rPr>
              <a:t>=26) depressed (</a:t>
            </a:r>
            <a:r>
              <a:rPr lang="en-US" sz="2600" i="1" spc="-30" dirty="0">
                <a:solidFill>
                  <a:schemeClr val="bg2"/>
                </a:solidFill>
                <a:latin typeface="Calibri" panose="020F0502020204030204" pitchFamily="34" charset="0"/>
                <a:cs typeface="Lucida Sans" panose="020B0602040502020204" pitchFamily="34" charset="0"/>
              </a:rPr>
              <a:t>n</a:t>
            </a:r>
            <a:r>
              <a:rPr lang="en-US" sz="2600" spc="-30" dirty="0">
                <a:solidFill>
                  <a:schemeClr val="bg2"/>
                </a:solidFill>
                <a:latin typeface="Calibri" panose="020F0502020204030204" pitchFamily="34" charset="0"/>
                <a:cs typeface="Lucida Sans" panose="020B0602040502020204" pitchFamily="34" charset="0"/>
              </a:rPr>
              <a:t>=24) and control (</a:t>
            </a:r>
            <a:r>
              <a:rPr lang="en-US" sz="2600" i="1" spc="-30" dirty="0">
                <a:solidFill>
                  <a:schemeClr val="bg2"/>
                </a:solidFill>
                <a:latin typeface="Calibri" panose="020F0502020204030204" pitchFamily="34" charset="0"/>
                <a:cs typeface="Lucida Sans" panose="020B0602040502020204" pitchFamily="34" charset="0"/>
              </a:rPr>
              <a:t>n</a:t>
            </a:r>
            <a:r>
              <a:rPr lang="en-US" sz="2600" spc="-30" dirty="0">
                <a:solidFill>
                  <a:schemeClr val="bg2"/>
                </a:solidFill>
                <a:latin typeface="Calibri" panose="020F0502020204030204" pitchFamily="34" charset="0"/>
                <a:cs typeface="Lucida Sans" panose="020B0602040502020204" pitchFamily="34" charset="0"/>
              </a:rPr>
              <a:t>=24) girls</a:t>
            </a:r>
            <a:br>
              <a:rPr lang="en-US" sz="1000" dirty="0">
                <a:solidFill>
                  <a:schemeClr val="bg2"/>
                </a:solidFill>
                <a:latin typeface="Calibri" panose="020F0502020204030204" pitchFamily="34" charset="0"/>
                <a:cs typeface="Lucida Sans" panose="020B0602040502020204" pitchFamily="34" charset="0"/>
              </a:rPr>
            </a:br>
            <a:endParaRPr lang="en-US" sz="1400" dirty="0">
              <a:solidFill>
                <a:schemeClr val="bg2"/>
              </a:solidFill>
              <a:latin typeface="Calibri" panose="020F0502020204030204" pitchFamily="34" charset="0"/>
              <a:cs typeface="Lucida Sans" panose="020B0602040502020204" pitchFamily="34" charset="0"/>
            </a:endParaRPr>
          </a:p>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Although recruited solely for self-harm, the self-injury group scored in the clinical range on ADHD (</a:t>
            </a:r>
            <a:r>
              <a:rPr lang="en-US" sz="2600" i="1" dirty="0">
                <a:solidFill>
                  <a:schemeClr val="bg2"/>
                </a:solidFill>
                <a:latin typeface="Calibri" panose="020F0502020204030204" pitchFamily="34" charset="0"/>
                <a:cs typeface="Lucida Sans" panose="020B0602040502020204" pitchFamily="34" charset="0"/>
              </a:rPr>
              <a:t>T</a:t>
            </a:r>
            <a:r>
              <a:rPr lang="en-US" sz="2600" dirty="0">
                <a:solidFill>
                  <a:schemeClr val="bg2"/>
                </a:solidFill>
                <a:latin typeface="Calibri" panose="020F0502020204030204" pitchFamily="34" charset="0"/>
                <a:cs typeface="Lucida Sans" panose="020B0602040502020204" pitchFamily="34" charset="0"/>
              </a:rPr>
              <a:t> &gt; 70) </a:t>
            </a:r>
            <a:br>
              <a:rPr lang="en-US" sz="1000" dirty="0">
                <a:solidFill>
                  <a:schemeClr val="bg2"/>
                </a:solidFill>
                <a:latin typeface="Calibri" panose="020F0502020204030204" pitchFamily="34" charset="0"/>
                <a:cs typeface="Lucida Sans" panose="020B0602040502020204" pitchFamily="34" charset="0"/>
              </a:rPr>
            </a:br>
            <a:endParaRPr lang="en-US" sz="1400" dirty="0">
              <a:solidFill>
                <a:schemeClr val="bg2"/>
              </a:solidFill>
              <a:latin typeface="Calibri" panose="020F0502020204030204" pitchFamily="34" charset="0"/>
              <a:cs typeface="Lucida Sans" panose="020B0602040502020204" pitchFamily="34" charset="0"/>
            </a:endParaRPr>
          </a:p>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Dyadic conflict discussion task designed to evoke disagreement</a:t>
            </a:r>
            <a:r>
              <a:rPr lang="en-US" sz="2200" dirty="0">
                <a:solidFill>
                  <a:schemeClr val="bg2"/>
                </a:solidFill>
                <a:latin typeface="Calibri" panose="020F0502020204030204" pitchFamily="34" charset="0"/>
                <a:cs typeface="Lucida Sans" panose="020B0602040502020204" pitchFamily="34" charset="0"/>
              </a:rPr>
              <a:t> </a:t>
            </a:r>
            <a:endParaRPr lang="en-US" sz="800" dirty="0">
              <a:solidFill>
                <a:schemeClr val="bg2"/>
              </a:solidFill>
              <a:latin typeface="Calibri" panose="020F0502020204030204" pitchFamily="34" charset="0"/>
              <a:cs typeface="Lucida Sans" panose="020B0602040502020204" pitchFamily="34" charset="0"/>
            </a:endParaRPr>
          </a:p>
          <a:p>
            <a:pPr marL="982980" lvl="1" indent="-320040">
              <a:buFont typeface="Arial" panose="020B0604020202020204" pitchFamily="34" charset="0"/>
              <a:buChar char="•"/>
              <a:defRPr/>
            </a:pPr>
            <a:endParaRPr lang="en-US" sz="1400" dirty="0">
              <a:solidFill>
                <a:schemeClr val="bg2"/>
              </a:solidFill>
              <a:latin typeface="Calibri" panose="020F0502020204030204" pitchFamily="34" charset="0"/>
              <a:cs typeface="Lucida Sans" panose="020B0602040502020204" pitchFamily="34" charset="0"/>
            </a:endParaRPr>
          </a:p>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Nonlinear dynamic modeling used to evaluate adolescent girls’ vagal and electrodermal reactivity to mothers’ aversive behaviors</a:t>
            </a:r>
            <a:br>
              <a:rPr lang="en-US" sz="1000" dirty="0">
                <a:solidFill>
                  <a:schemeClr val="bg2"/>
                </a:solidFill>
                <a:latin typeface="Calibri" panose="020F0502020204030204" pitchFamily="34" charset="0"/>
                <a:cs typeface="Lucida Sans" panose="020B0602040502020204" pitchFamily="34" charset="0"/>
              </a:rPr>
            </a:br>
            <a:endParaRPr lang="en-US" sz="1400" dirty="0">
              <a:solidFill>
                <a:schemeClr val="bg2"/>
              </a:solidFill>
              <a:latin typeface="Calibri" panose="020F0502020204030204" pitchFamily="34" charset="0"/>
              <a:cs typeface="Lucida Sans" panose="020B0602040502020204" pitchFamily="34" charset="0"/>
            </a:endParaRPr>
          </a:p>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Extends previous work with ADHD boys to self-injuring girls</a:t>
            </a:r>
            <a:r>
              <a:rPr lang="en-US" sz="2200" dirty="0">
                <a:solidFill>
                  <a:schemeClr val="bg2"/>
                </a:solidFill>
                <a:latin typeface="Calibri" panose="020F0502020204030204" pitchFamily="34" charset="0"/>
                <a:cs typeface="Lucida Sans" panose="020B0602040502020204" pitchFamily="34" charset="0"/>
              </a:rPr>
              <a:t>    </a:t>
            </a:r>
          </a:p>
        </p:txBody>
      </p:sp>
      <p:sp>
        <p:nvSpPr>
          <p:cNvPr id="3" name="Rectangle 2"/>
          <p:cNvSpPr/>
          <p:nvPr/>
        </p:nvSpPr>
        <p:spPr>
          <a:xfrm>
            <a:off x="-231892" y="745485"/>
            <a:ext cx="12232490" cy="5729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6"/>
          <p:cNvSpPr txBox="1">
            <a:spLocks/>
          </p:cNvSpPr>
          <p:nvPr/>
        </p:nvSpPr>
        <p:spPr>
          <a:xfrm>
            <a:off x="0" y="5492"/>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Self-harming, ADHD Girls’ Family Interactions </a:t>
            </a:r>
          </a:p>
        </p:txBody>
      </p:sp>
      <p:sp>
        <p:nvSpPr>
          <p:cNvPr id="8" name="TextBox 7"/>
          <p:cNvSpPr txBox="1"/>
          <p:nvPr/>
        </p:nvSpPr>
        <p:spPr>
          <a:xfrm>
            <a:off x="0" y="6577977"/>
            <a:ext cx="3429000" cy="276999"/>
          </a:xfrm>
          <a:prstGeom prst="rect">
            <a:avLst/>
          </a:prstGeom>
          <a:noFill/>
        </p:spPr>
        <p:txBody>
          <a:bodyPr wrap="square" rtlCol="0">
            <a:spAutoFit/>
          </a:bodyPr>
          <a:lstStyle/>
          <a:p>
            <a:pPr>
              <a:defRPr/>
            </a:pPr>
            <a:r>
              <a:rPr lang="en-US" sz="1200" dirty="0">
                <a:solidFill>
                  <a:schemeClr val="bg2"/>
                </a:solidFill>
                <a:latin typeface="Calibri"/>
                <a:cs typeface="Calibri" pitchFamily="34" charset="0"/>
              </a:rPr>
              <a:t>Crowell, …Beauchaine, 2017</a:t>
            </a:r>
            <a:endParaRPr lang="en-US" sz="1200" dirty="0">
              <a:latin typeface="Calibri"/>
              <a:cs typeface="Calibri" pitchFamily="34" charset="0"/>
            </a:endParaRPr>
          </a:p>
        </p:txBody>
      </p:sp>
      <p:sp>
        <p:nvSpPr>
          <p:cNvPr id="9" name="Slide Number Placeholder 8"/>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24</a:t>
            </a:fld>
            <a:endParaRPr lang="en-US">
              <a:solidFill>
                <a:srgbClr val="000000"/>
              </a:solidFill>
            </a:endParaRPr>
          </a:p>
        </p:txBody>
      </p:sp>
      <p:sp>
        <p:nvSpPr>
          <p:cNvPr id="7" name="TextBox 6"/>
          <p:cNvSpPr txBox="1"/>
          <p:nvPr/>
        </p:nvSpPr>
        <p:spPr>
          <a:xfrm>
            <a:off x="2668803" y="4993424"/>
            <a:ext cx="7378810" cy="369332"/>
          </a:xfrm>
          <a:prstGeom prst="rect">
            <a:avLst/>
          </a:prstGeom>
          <a:noFill/>
        </p:spPr>
        <p:txBody>
          <a:bodyPr wrap="square" rtlCol="0">
            <a:spAutoFit/>
          </a:bodyPr>
          <a:lstStyle/>
          <a:p>
            <a:r>
              <a:rPr lang="en-US" dirty="0">
                <a:solidFill>
                  <a:schemeClr val="bg2"/>
                </a:solidFill>
              </a:rPr>
              <a:t>seconds of conflict task                                seconds of conflict task              </a:t>
            </a: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9373" y="1525916"/>
            <a:ext cx="8269961" cy="3512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rot="10800000">
            <a:off x="5569114" y="3590249"/>
            <a:ext cx="409303" cy="20465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rot="10800000">
            <a:off x="9951766" y="3794902"/>
            <a:ext cx="409303" cy="204652"/>
          </a:xfrm>
          <a:prstGeom prst="right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38804" y="892957"/>
            <a:ext cx="4518837" cy="47787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6248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1+#ppt_w/2"/>
                                          </p:val>
                                        </p:tav>
                                        <p:tav tm="100000">
                                          <p:val>
                                            <p:strVal val="#ppt_x"/>
                                          </p:val>
                                        </p:tav>
                                      </p:tavLst>
                                    </p:anim>
                                    <p:anim calcmode="lin" valueType="num">
                                      <p:cBhvr additive="base">
                                        <p:cTn id="32" dur="500" fill="hold"/>
                                        <p:tgtEl>
                                          <p:spTgt spid="8"/>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1+#ppt_w/2"/>
                                          </p:val>
                                        </p:tav>
                                        <p:tav tm="100000">
                                          <p:val>
                                            <p:strVal val="#ppt_x"/>
                                          </p:val>
                                        </p:tav>
                                      </p:tavLst>
                                    </p:anim>
                                    <p:anim calcmode="lin" valueType="num">
                                      <p:cBhvr additive="base">
                                        <p:cTn id="36" dur="500" fill="hold"/>
                                        <p:tgtEl>
                                          <p:spTgt spid="3"/>
                                        </p:tgtEl>
                                        <p:attrNameLst>
                                          <p:attrName>ppt_y</p:attrName>
                                        </p:attrNameLst>
                                      </p:cBhvr>
                                      <p:tavLst>
                                        <p:tav tm="0">
                                          <p:val>
                                            <p:strVal val="#ppt_y"/>
                                          </p:val>
                                        </p:tav>
                                        <p:tav tm="100000">
                                          <p:val>
                                            <p:strVal val="#ppt_y"/>
                                          </p:val>
                                        </p:tav>
                                      </p:tavLst>
                                    </p:anim>
                                  </p:childTnLst>
                                </p:cTn>
                              </p:par>
                              <p:par>
                                <p:cTn id="37" presetID="2" presetClass="entr" presetSubtype="2" fill="hold" nodeType="with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1+#ppt_w/2"/>
                                          </p:val>
                                        </p:tav>
                                        <p:tav tm="100000">
                                          <p:val>
                                            <p:strVal val="#ppt_x"/>
                                          </p:val>
                                        </p:tav>
                                      </p:tavLst>
                                    </p:anim>
                                    <p:anim calcmode="lin" valueType="num">
                                      <p:cBhvr additive="base">
                                        <p:cTn id="40" dur="500" fill="hold"/>
                                        <p:tgtEl>
                                          <p:spTgt spid="2"/>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1+#ppt_w/2"/>
                                          </p:val>
                                        </p:tav>
                                        <p:tav tm="100000">
                                          <p:val>
                                            <p:strVal val="#ppt_x"/>
                                          </p:val>
                                        </p:tav>
                                      </p:tavLst>
                                    </p:anim>
                                    <p:anim calcmode="lin" valueType="num">
                                      <p:cBhvr additive="base">
                                        <p:cTn id="44" dur="500" fill="hold"/>
                                        <p:tgtEl>
                                          <p:spTgt spid="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1+#ppt_w/2"/>
                                          </p:val>
                                        </p:tav>
                                        <p:tav tm="100000">
                                          <p:val>
                                            <p:strVal val="#ppt_x"/>
                                          </p:val>
                                        </p:tav>
                                      </p:tavLst>
                                    </p:anim>
                                    <p:anim calcmode="lin" valueType="num">
                                      <p:cBhvr additive="base">
                                        <p:cTn id="4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2" presetClass="exit" presetSubtype="2" fill="hold" grpId="1" nodeType="clickEffect">
                                  <p:stCondLst>
                                    <p:cond delay="0"/>
                                  </p:stCondLst>
                                  <p:childTnLst>
                                    <p:anim calcmode="lin" valueType="num">
                                      <p:cBhvr additive="base">
                                        <p:cTn id="56" dur="500"/>
                                        <p:tgtEl>
                                          <p:spTgt spid="11"/>
                                        </p:tgtEl>
                                        <p:attrNameLst>
                                          <p:attrName>ppt_x</p:attrName>
                                        </p:attrNameLst>
                                      </p:cBhvr>
                                      <p:tavLst>
                                        <p:tav tm="0">
                                          <p:val>
                                            <p:strVal val="ppt_x"/>
                                          </p:val>
                                        </p:tav>
                                        <p:tav tm="100000">
                                          <p:val>
                                            <p:strVal val="1+ppt_w/2"/>
                                          </p:val>
                                        </p:tav>
                                      </p:tavLst>
                                    </p:anim>
                                    <p:anim calcmode="lin" valueType="num">
                                      <p:cBhvr additive="base">
                                        <p:cTn id="57" dur="500"/>
                                        <p:tgtEl>
                                          <p:spTgt spid="11"/>
                                        </p:tgtEl>
                                        <p:attrNameLst>
                                          <p:attrName>ppt_y</p:attrName>
                                        </p:attrNameLst>
                                      </p:cBhvr>
                                      <p:tavLst>
                                        <p:tav tm="0">
                                          <p:val>
                                            <p:strVal val="ppt_y"/>
                                          </p:val>
                                        </p:tav>
                                        <p:tav tm="100000">
                                          <p:val>
                                            <p:strVal val="ppt_y"/>
                                          </p:val>
                                        </p:tav>
                                      </p:tavLst>
                                    </p:anim>
                                    <p:set>
                                      <p:cBhvr>
                                        <p:cTn id="58" dur="1" fill="hold">
                                          <p:stCondLst>
                                            <p:cond delay="499"/>
                                          </p:stCondLst>
                                        </p:cTn>
                                        <p:tgtEl>
                                          <p:spTgt spid="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2" presetClass="exit" presetSubtype="8" fill="hold" grpId="1" nodeType="clickEffect">
                                  <p:stCondLst>
                                    <p:cond delay="0"/>
                                  </p:stCondLst>
                                  <p:childTnLst>
                                    <p:anim calcmode="lin" valueType="num">
                                      <p:cBhvr additive="base">
                                        <p:cTn id="66" dur="500"/>
                                        <p:tgtEl>
                                          <p:spTgt spid="8"/>
                                        </p:tgtEl>
                                        <p:attrNameLst>
                                          <p:attrName>ppt_x</p:attrName>
                                        </p:attrNameLst>
                                      </p:cBhvr>
                                      <p:tavLst>
                                        <p:tav tm="0">
                                          <p:val>
                                            <p:strVal val="ppt_x"/>
                                          </p:val>
                                        </p:tav>
                                        <p:tav tm="100000">
                                          <p:val>
                                            <p:strVal val="0-ppt_w/2"/>
                                          </p:val>
                                        </p:tav>
                                      </p:tavLst>
                                    </p:anim>
                                    <p:anim calcmode="lin" valueType="num">
                                      <p:cBhvr additive="base">
                                        <p:cTn id="67" dur="500"/>
                                        <p:tgtEl>
                                          <p:spTgt spid="8"/>
                                        </p:tgtEl>
                                        <p:attrNameLst>
                                          <p:attrName>ppt_y</p:attrName>
                                        </p:attrNameLst>
                                      </p:cBhvr>
                                      <p:tavLst>
                                        <p:tav tm="0">
                                          <p:val>
                                            <p:strVal val="ppt_y"/>
                                          </p:val>
                                        </p:tav>
                                        <p:tav tm="100000">
                                          <p:val>
                                            <p:strVal val="ppt_y"/>
                                          </p:val>
                                        </p:tav>
                                      </p:tavLst>
                                    </p:anim>
                                    <p:set>
                                      <p:cBhvr>
                                        <p:cTn id="68" dur="1" fill="hold">
                                          <p:stCondLst>
                                            <p:cond delay="499"/>
                                          </p:stCondLst>
                                        </p:cTn>
                                        <p:tgtEl>
                                          <p:spTgt spid="8"/>
                                        </p:tgtEl>
                                        <p:attrNameLst>
                                          <p:attrName>style.visibility</p:attrName>
                                        </p:attrNameLst>
                                      </p:cBhvr>
                                      <p:to>
                                        <p:strVal val="hidden"/>
                                      </p:to>
                                    </p:set>
                                  </p:childTnLst>
                                </p:cTn>
                              </p:par>
                              <p:par>
                                <p:cTn id="69" presetID="2" presetClass="exit" presetSubtype="8" fill="hold" grpId="1" nodeType="withEffect">
                                  <p:stCondLst>
                                    <p:cond delay="0"/>
                                  </p:stCondLst>
                                  <p:childTnLst>
                                    <p:anim calcmode="lin" valueType="num">
                                      <p:cBhvr additive="base">
                                        <p:cTn id="70" dur="500"/>
                                        <p:tgtEl>
                                          <p:spTgt spid="3"/>
                                        </p:tgtEl>
                                        <p:attrNameLst>
                                          <p:attrName>ppt_x</p:attrName>
                                        </p:attrNameLst>
                                      </p:cBhvr>
                                      <p:tavLst>
                                        <p:tav tm="0">
                                          <p:val>
                                            <p:strVal val="ppt_x"/>
                                          </p:val>
                                        </p:tav>
                                        <p:tav tm="100000">
                                          <p:val>
                                            <p:strVal val="0-ppt_w/2"/>
                                          </p:val>
                                        </p:tav>
                                      </p:tavLst>
                                    </p:anim>
                                    <p:anim calcmode="lin" valueType="num">
                                      <p:cBhvr additive="base">
                                        <p:cTn id="71" dur="500"/>
                                        <p:tgtEl>
                                          <p:spTgt spid="3"/>
                                        </p:tgtEl>
                                        <p:attrNameLst>
                                          <p:attrName>ppt_y</p:attrName>
                                        </p:attrNameLst>
                                      </p:cBhvr>
                                      <p:tavLst>
                                        <p:tav tm="0">
                                          <p:val>
                                            <p:strVal val="ppt_y"/>
                                          </p:val>
                                        </p:tav>
                                        <p:tav tm="100000">
                                          <p:val>
                                            <p:strVal val="ppt_y"/>
                                          </p:val>
                                        </p:tav>
                                      </p:tavLst>
                                    </p:anim>
                                    <p:set>
                                      <p:cBhvr>
                                        <p:cTn id="72" dur="1" fill="hold">
                                          <p:stCondLst>
                                            <p:cond delay="499"/>
                                          </p:stCondLst>
                                        </p:cTn>
                                        <p:tgtEl>
                                          <p:spTgt spid="3"/>
                                        </p:tgtEl>
                                        <p:attrNameLst>
                                          <p:attrName>style.visibility</p:attrName>
                                        </p:attrNameLst>
                                      </p:cBhvr>
                                      <p:to>
                                        <p:strVal val="hidden"/>
                                      </p:to>
                                    </p:set>
                                  </p:childTnLst>
                                </p:cTn>
                              </p:par>
                              <p:par>
                                <p:cTn id="73" presetID="2" presetClass="exit" presetSubtype="8" fill="hold" grpId="1" nodeType="withEffect">
                                  <p:stCondLst>
                                    <p:cond delay="0"/>
                                  </p:stCondLst>
                                  <p:childTnLst>
                                    <p:anim calcmode="lin" valueType="num">
                                      <p:cBhvr additive="base">
                                        <p:cTn id="74" dur="500"/>
                                        <p:tgtEl>
                                          <p:spTgt spid="4"/>
                                        </p:tgtEl>
                                        <p:attrNameLst>
                                          <p:attrName>ppt_x</p:attrName>
                                        </p:attrNameLst>
                                      </p:cBhvr>
                                      <p:tavLst>
                                        <p:tav tm="0">
                                          <p:val>
                                            <p:strVal val="ppt_x"/>
                                          </p:val>
                                        </p:tav>
                                        <p:tav tm="100000">
                                          <p:val>
                                            <p:strVal val="0-ppt_w/2"/>
                                          </p:val>
                                        </p:tav>
                                      </p:tavLst>
                                    </p:anim>
                                    <p:anim calcmode="lin" valueType="num">
                                      <p:cBhvr additive="base">
                                        <p:cTn id="75" dur="500"/>
                                        <p:tgtEl>
                                          <p:spTgt spid="4"/>
                                        </p:tgtEl>
                                        <p:attrNameLst>
                                          <p:attrName>ppt_y</p:attrName>
                                        </p:attrNameLst>
                                      </p:cBhvr>
                                      <p:tavLst>
                                        <p:tav tm="0">
                                          <p:val>
                                            <p:strVal val="ppt_y"/>
                                          </p:val>
                                        </p:tav>
                                        <p:tav tm="100000">
                                          <p:val>
                                            <p:strVal val="ppt_y"/>
                                          </p:val>
                                        </p:tav>
                                      </p:tavLst>
                                    </p:anim>
                                    <p:set>
                                      <p:cBhvr>
                                        <p:cTn id="76" dur="1" fill="hold">
                                          <p:stCondLst>
                                            <p:cond delay="499"/>
                                          </p:stCondLst>
                                        </p:cTn>
                                        <p:tgtEl>
                                          <p:spTgt spid="4"/>
                                        </p:tgtEl>
                                        <p:attrNameLst>
                                          <p:attrName>style.visibility</p:attrName>
                                        </p:attrNameLst>
                                      </p:cBhvr>
                                      <p:to>
                                        <p:strVal val="hidden"/>
                                      </p:to>
                                    </p:set>
                                  </p:childTnLst>
                                </p:cTn>
                              </p:par>
                              <p:par>
                                <p:cTn id="77" presetID="2" presetClass="exit" presetSubtype="8" fill="hold" grpId="1" nodeType="withEffect">
                                  <p:stCondLst>
                                    <p:cond delay="0"/>
                                  </p:stCondLst>
                                  <p:childTnLst>
                                    <p:anim calcmode="lin" valueType="num">
                                      <p:cBhvr additive="base">
                                        <p:cTn id="78" dur="500"/>
                                        <p:tgtEl>
                                          <p:spTgt spid="10"/>
                                        </p:tgtEl>
                                        <p:attrNameLst>
                                          <p:attrName>ppt_x</p:attrName>
                                        </p:attrNameLst>
                                      </p:cBhvr>
                                      <p:tavLst>
                                        <p:tav tm="0">
                                          <p:val>
                                            <p:strVal val="ppt_x"/>
                                          </p:val>
                                        </p:tav>
                                        <p:tav tm="100000">
                                          <p:val>
                                            <p:strVal val="0-ppt_w/2"/>
                                          </p:val>
                                        </p:tav>
                                      </p:tavLst>
                                    </p:anim>
                                    <p:anim calcmode="lin" valueType="num">
                                      <p:cBhvr additive="base">
                                        <p:cTn id="79" dur="500"/>
                                        <p:tgtEl>
                                          <p:spTgt spid="10"/>
                                        </p:tgtEl>
                                        <p:attrNameLst>
                                          <p:attrName>ppt_y</p:attrName>
                                        </p:attrNameLst>
                                      </p:cBhvr>
                                      <p:tavLst>
                                        <p:tav tm="0">
                                          <p:val>
                                            <p:strVal val="ppt_y"/>
                                          </p:val>
                                        </p:tav>
                                        <p:tav tm="100000">
                                          <p:val>
                                            <p:strVal val="ppt_y"/>
                                          </p:val>
                                        </p:tav>
                                      </p:tavLst>
                                    </p:anim>
                                    <p:set>
                                      <p:cBhvr>
                                        <p:cTn id="80" dur="1" fill="hold">
                                          <p:stCondLst>
                                            <p:cond delay="499"/>
                                          </p:stCondLst>
                                        </p:cTn>
                                        <p:tgtEl>
                                          <p:spTgt spid="10"/>
                                        </p:tgtEl>
                                        <p:attrNameLst>
                                          <p:attrName>style.visibility</p:attrName>
                                        </p:attrNameLst>
                                      </p:cBhvr>
                                      <p:to>
                                        <p:strVal val="hidden"/>
                                      </p:to>
                                    </p:set>
                                  </p:childTnLst>
                                </p:cTn>
                              </p:par>
                              <p:par>
                                <p:cTn id="81" presetID="2" presetClass="exit" presetSubtype="8" fill="hold" nodeType="withEffect">
                                  <p:stCondLst>
                                    <p:cond delay="0"/>
                                  </p:stCondLst>
                                  <p:childTnLst>
                                    <p:anim calcmode="lin" valueType="num">
                                      <p:cBhvr additive="base">
                                        <p:cTn id="82" dur="500"/>
                                        <p:tgtEl>
                                          <p:spTgt spid="2"/>
                                        </p:tgtEl>
                                        <p:attrNameLst>
                                          <p:attrName>ppt_x</p:attrName>
                                        </p:attrNameLst>
                                      </p:cBhvr>
                                      <p:tavLst>
                                        <p:tav tm="0">
                                          <p:val>
                                            <p:strVal val="ppt_x"/>
                                          </p:val>
                                        </p:tav>
                                        <p:tav tm="100000">
                                          <p:val>
                                            <p:strVal val="0-ppt_w/2"/>
                                          </p:val>
                                        </p:tav>
                                      </p:tavLst>
                                    </p:anim>
                                    <p:anim calcmode="lin" valueType="num">
                                      <p:cBhvr additive="base">
                                        <p:cTn id="83" dur="500"/>
                                        <p:tgtEl>
                                          <p:spTgt spid="2"/>
                                        </p:tgtEl>
                                        <p:attrNameLst>
                                          <p:attrName>ppt_y</p:attrName>
                                        </p:attrNameLst>
                                      </p:cBhvr>
                                      <p:tavLst>
                                        <p:tav tm="0">
                                          <p:val>
                                            <p:strVal val="ppt_y"/>
                                          </p:val>
                                        </p:tav>
                                        <p:tav tm="100000">
                                          <p:val>
                                            <p:strVal val="ppt_y"/>
                                          </p:val>
                                        </p:tav>
                                      </p:tavLst>
                                    </p:anim>
                                    <p:set>
                                      <p:cBhvr>
                                        <p:cTn id="84" dur="1" fill="hold">
                                          <p:stCondLst>
                                            <p:cond delay="499"/>
                                          </p:stCondLst>
                                        </p:cTn>
                                        <p:tgtEl>
                                          <p:spTgt spid="2"/>
                                        </p:tgtEl>
                                        <p:attrNameLst>
                                          <p:attrName>style.visibility</p:attrName>
                                        </p:attrNameLst>
                                      </p:cBhvr>
                                      <p:to>
                                        <p:strVal val="hidden"/>
                                      </p:to>
                                    </p:set>
                                  </p:childTnLst>
                                </p:cTn>
                              </p:par>
                              <p:par>
                                <p:cTn id="85" presetID="2" presetClass="exit" presetSubtype="8" fill="hold" grpId="1" nodeType="withEffect">
                                  <p:stCondLst>
                                    <p:cond delay="0"/>
                                  </p:stCondLst>
                                  <p:childTnLst>
                                    <p:anim calcmode="lin" valueType="num">
                                      <p:cBhvr additive="base">
                                        <p:cTn id="86" dur="500"/>
                                        <p:tgtEl>
                                          <p:spTgt spid="7"/>
                                        </p:tgtEl>
                                        <p:attrNameLst>
                                          <p:attrName>ppt_x</p:attrName>
                                        </p:attrNameLst>
                                      </p:cBhvr>
                                      <p:tavLst>
                                        <p:tav tm="0">
                                          <p:val>
                                            <p:strVal val="ppt_x"/>
                                          </p:val>
                                        </p:tav>
                                        <p:tav tm="100000">
                                          <p:val>
                                            <p:strVal val="0-ppt_w/2"/>
                                          </p:val>
                                        </p:tav>
                                      </p:tavLst>
                                    </p:anim>
                                    <p:anim calcmode="lin" valueType="num">
                                      <p:cBhvr additive="base">
                                        <p:cTn id="87" dur="500"/>
                                        <p:tgtEl>
                                          <p:spTgt spid="7"/>
                                        </p:tgtEl>
                                        <p:attrNameLst>
                                          <p:attrName>ppt_y</p:attrName>
                                        </p:attrNameLst>
                                      </p:cBhvr>
                                      <p:tavLst>
                                        <p:tav tm="0">
                                          <p:val>
                                            <p:strVal val="ppt_y"/>
                                          </p:val>
                                        </p:tav>
                                        <p:tav tm="100000">
                                          <p:val>
                                            <p:strVal val="ppt_y"/>
                                          </p:val>
                                        </p:tav>
                                      </p:tavLst>
                                    </p:anim>
                                    <p:set>
                                      <p:cBhvr>
                                        <p:cTn id="88" dur="1" fill="hold">
                                          <p:stCondLst>
                                            <p:cond delay="499"/>
                                          </p:stCondLst>
                                        </p:cTn>
                                        <p:tgtEl>
                                          <p:spTgt spid="7"/>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 presetClass="entr" presetSubtype="2" fill="hold" nodeType="clickEffect">
                                  <p:stCondLst>
                                    <p:cond delay="0"/>
                                  </p:stCondLst>
                                  <p:childTnLst>
                                    <p:set>
                                      <p:cBhvr>
                                        <p:cTn id="92" dur="1" fill="hold">
                                          <p:stCondLst>
                                            <p:cond delay="0"/>
                                          </p:stCondLst>
                                        </p:cTn>
                                        <p:tgtEl>
                                          <p:spTgt spid="6">
                                            <p:txEl>
                                              <p:pRg st="5" end="5"/>
                                            </p:txEl>
                                          </p:spTgt>
                                        </p:tgtEl>
                                        <p:attrNameLst>
                                          <p:attrName>style.visibility</p:attrName>
                                        </p:attrNameLst>
                                      </p:cBhvr>
                                      <p:to>
                                        <p:strVal val="visible"/>
                                      </p:to>
                                    </p:set>
                                    <p:anim calcmode="lin" valueType="num">
                                      <p:cBhvr additive="base">
                                        <p:cTn id="93"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94"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p:bldP spid="8" grpId="1"/>
      <p:bldP spid="7" grpId="0"/>
      <p:bldP spid="7" grpId="1"/>
      <p:bldP spid="4" grpId="0" animBg="1"/>
      <p:bldP spid="4" grpId="1" animBg="1"/>
      <p:bldP spid="10" grpId="0" animBg="1"/>
      <p:bldP spid="10" grpId="1" animBg="1"/>
      <p:bldP spid="11" grpId="0" animBg="1"/>
      <p:bldP spid="11" grpId="1"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68384" y="929997"/>
            <a:ext cx="11722417" cy="3139321"/>
          </a:xfrm>
          <a:prstGeom prst="rect">
            <a:avLst/>
          </a:prstGeom>
        </p:spPr>
        <p:txBody>
          <a:bodyPr wrap="square">
            <a:spAutoFit/>
          </a:bodyPr>
          <a:lstStyle/>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Patterns of subcortical (striatal, amygdalar) and cortical (OFC) responding to incentives for self-injuring (</a:t>
            </a:r>
            <a:r>
              <a:rPr lang="en-US" sz="2600" i="1" dirty="0">
                <a:solidFill>
                  <a:schemeClr val="bg2"/>
                </a:solidFill>
                <a:latin typeface="Calibri" panose="020F0502020204030204" pitchFamily="34" charset="0"/>
                <a:cs typeface="Lucida Sans" panose="020B0602040502020204" pitchFamily="34" charset="0"/>
              </a:rPr>
              <a:t>n</a:t>
            </a:r>
            <a:r>
              <a:rPr lang="en-US" sz="2600" dirty="0">
                <a:solidFill>
                  <a:schemeClr val="bg2"/>
                </a:solidFill>
                <a:latin typeface="Calibri" panose="020F0502020204030204" pitchFamily="34" charset="0"/>
                <a:cs typeface="Lucida Sans" panose="020B0602040502020204" pitchFamily="34" charset="0"/>
              </a:rPr>
              <a:t>=19) and control (</a:t>
            </a:r>
            <a:r>
              <a:rPr lang="en-US" sz="2600" i="1" dirty="0">
                <a:solidFill>
                  <a:schemeClr val="bg2"/>
                </a:solidFill>
                <a:latin typeface="Calibri" panose="020F0502020204030204" pitchFamily="34" charset="0"/>
                <a:cs typeface="Lucida Sans" panose="020B0602040502020204" pitchFamily="34" charset="0"/>
              </a:rPr>
              <a:t>n</a:t>
            </a:r>
            <a:r>
              <a:rPr lang="en-US" sz="2600" dirty="0">
                <a:solidFill>
                  <a:schemeClr val="bg2"/>
                </a:solidFill>
                <a:latin typeface="Calibri" panose="020F0502020204030204" pitchFamily="34" charset="0"/>
                <a:cs typeface="Lucida Sans" panose="020B0602040502020204" pitchFamily="34" charset="0"/>
              </a:rPr>
              <a:t>=19) adolescent girls</a:t>
            </a:r>
            <a:br>
              <a:rPr lang="en-US" sz="1000" dirty="0">
                <a:solidFill>
                  <a:schemeClr val="bg2"/>
                </a:solidFill>
                <a:latin typeface="Calibri" panose="020F0502020204030204" pitchFamily="34" charset="0"/>
                <a:cs typeface="Lucida Sans" panose="020B0602040502020204" pitchFamily="34" charset="0"/>
              </a:rPr>
            </a:br>
            <a:endParaRPr lang="en-US" sz="1400" dirty="0">
              <a:solidFill>
                <a:schemeClr val="bg2"/>
              </a:solidFill>
              <a:latin typeface="Calibri" panose="020F0502020204030204" pitchFamily="34" charset="0"/>
              <a:cs typeface="Lucida Sans" panose="020B0602040502020204" pitchFamily="34" charset="0"/>
            </a:endParaRPr>
          </a:p>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Although again recruited solely for self-harm, ADHD symptoms elevated (</a:t>
            </a:r>
            <a:r>
              <a:rPr lang="en-US" sz="2600" i="1" dirty="0">
                <a:solidFill>
                  <a:schemeClr val="bg2"/>
                </a:solidFill>
                <a:latin typeface="Calibri" panose="020F0502020204030204" pitchFamily="34" charset="0"/>
                <a:cs typeface="Lucida Sans" panose="020B0602040502020204" pitchFamily="34" charset="0"/>
              </a:rPr>
              <a:t>d</a:t>
            </a:r>
            <a:r>
              <a:rPr lang="en-US" sz="2600" dirty="0">
                <a:solidFill>
                  <a:schemeClr val="bg2"/>
                </a:solidFill>
                <a:latin typeface="Calibri" panose="020F0502020204030204" pitchFamily="34" charset="0"/>
                <a:cs typeface="Lucida Sans" panose="020B0602040502020204" pitchFamily="34" charset="0"/>
              </a:rPr>
              <a:t>=0.90)</a:t>
            </a:r>
            <a:r>
              <a:rPr lang="en-US" sz="2400" dirty="0">
                <a:solidFill>
                  <a:schemeClr val="bg2"/>
                </a:solidFill>
                <a:latin typeface="Calibri" panose="020F0502020204030204" pitchFamily="34" charset="0"/>
                <a:cs typeface="Lucida Sans" panose="020B0602040502020204" pitchFamily="34" charset="0"/>
              </a:rPr>
              <a:t> </a:t>
            </a:r>
            <a:br>
              <a:rPr lang="en-US" sz="1000" dirty="0">
                <a:solidFill>
                  <a:schemeClr val="bg2"/>
                </a:solidFill>
                <a:latin typeface="Calibri" panose="020F0502020204030204" pitchFamily="34" charset="0"/>
                <a:cs typeface="Lucida Sans" panose="020B0602040502020204" pitchFamily="34" charset="0"/>
              </a:rPr>
            </a:br>
            <a:endParaRPr lang="en-US" sz="1400" dirty="0">
              <a:solidFill>
                <a:schemeClr val="bg2"/>
              </a:solidFill>
              <a:latin typeface="Calibri" panose="020F0502020204030204" pitchFamily="34" charset="0"/>
              <a:cs typeface="Lucida Sans" panose="020B0602040502020204" pitchFamily="34" charset="0"/>
            </a:endParaRPr>
          </a:p>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As in studies of ADHD boys, we used Knutson’s MID task</a:t>
            </a:r>
          </a:p>
          <a:p>
            <a:pPr marL="982980" lvl="1" indent="-320040">
              <a:buFont typeface="Arial" panose="020B0604020202020204" pitchFamily="34" charset="0"/>
              <a:buChar char="•"/>
              <a:defRPr/>
            </a:pPr>
            <a:endParaRPr lang="en-US" sz="1400" dirty="0">
              <a:solidFill>
                <a:schemeClr val="bg2"/>
              </a:solidFill>
              <a:latin typeface="Calibri" panose="020F0502020204030204" pitchFamily="34" charset="0"/>
              <a:cs typeface="Lucida Sans" panose="020B0602040502020204" pitchFamily="34" charset="0"/>
            </a:endParaRPr>
          </a:p>
          <a:p>
            <a:pPr marL="548640" indent="-3429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Like boys with ADHD, girls recruited for self-harm show blunted responding to incentives in both striatal and orbitofrontal regions    </a:t>
            </a:r>
          </a:p>
        </p:txBody>
      </p:sp>
      <p:sp>
        <p:nvSpPr>
          <p:cNvPr id="3" name="Rectangle 2"/>
          <p:cNvSpPr/>
          <p:nvPr/>
        </p:nvSpPr>
        <p:spPr>
          <a:xfrm>
            <a:off x="-12700" y="739076"/>
            <a:ext cx="11675311" cy="57299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4418" y="1733981"/>
            <a:ext cx="661035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6"/>
          <p:cNvSpPr txBox="1">
            <a:spLocks/>
          </p:cNvSpPr>
          <p:nvPr/>
        </p:nvSpPr>
        <p:spPr>
          <a:xfrm>
            <a:off x="-12700" y="14010"/>
            <a:ext cx="121920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700" dirty="0">
                <a:solidFill>
                  <a:srgbClr val="C00000"/>
                </a:solidFill>
                <a:latin typeface="Calibri" panose="020F0502020204030204" pitchFamily="34" charset="0"/>
              </a:rPr>
              <a:t>Self-harming Girls’ Neural Responding to Reward  </a:t>
            </a:r>
          </a:p>
        </p:txBody>
      </p:sp>
      <p:sp>
        <p:nvSpPr>
          <p:cNvPr id="8" name="TextBox 7"/>
          <p:cNvSpPr txBox="1"/>
          <p:nvPr/>
        </p:nvSpPr>
        <p:spPr>
          <a:xfrm>
            <a:off x="25400" y="6577977"/>
            <a:ext cx="3429000" cy="276999"/>
          </a:xfrm>
          <a:prstGeom prst="rect">
            <a:avLst/>
          </a:prstGeom>
          <a:noFill/>
        </p:spPr>
        <p:txBody>
          <a:bodyPr wrap="square" rtlCol="0">
            <a:spAutoFit/>
          </a:bodyPr>
          <a:lstStyle/>
          <a:p>
            <a:pPr>
              <a:defRPr/>
            </a:pPr>
            <a:r>
              <a:rPr lang="en-US" sz="1200" dirty="0">
                <a:solidFill>
                  <a:srgbClr val="000000"/>
                </a:solidFill>
                <a:latin typeface="Calibri"/>
                <a:cs typeface="Calibri" pitchFamily="34" charset="0"/>
              </a:rPr>
              <a:t>Sauder, Derbidge, &amp; Beauchaine, 2016</a:t>
            </a:r>
            <a:endParaRPr lang="en-US" sz="1200" dirty="0">
              <a:solidFill>
                <a:srgbClr val="FFFFFF"/>
              </a:solidFill>
              <a:latin typeface="Calibri"/>
              <a:cs typeface="Calibri" pitchFamily="34" charset="0"/>
            </a:endParaRPr>
          </a:p>
        </p:txBody>
      </p:sp>
      <p:sp>
        <p:nvSpPr>
          <p:cNvPr id="2" name="TextBox 1"/>
          <p:cNvSpPr txBox="1"/>
          <p:nvPr/>
        </p:nvSpPr>
        <p:spPr>
          <a:xfrm>
            <a:off x="2451100" y="4763610"/>
            <a:ext cx="6921500" cy="830997"/>
          </a:xfrm>
          <a:prstGeom prst="rect">
            <a:avLst/>
          </a:prstGeom>
          <a:noFill/>
        </p:spPr>
        <p:txBody>
          <a:bodyPr wrap="square" rtlCol="0">
            <a:spAutoFit/>
          </a:bodyPr>
          <a:lstStyle/>
          <a:p>
            <a:r>
              <a:rPr lang="en-US" sz="2400" dirty="0">
                <a:solidFill>
                  <a:schemeClr val="bg2"/>
                </a:solidFill>
                <a:latin typeface="Calibri" panose="020F0502020204030204" pitchFamily="34" charset="0"/>
                <a:cs typeface="Calibri" panose="020F0502020204030204" pitchFamily="34" charset="0"/>
              </a:rPr>
              <a:t>striatal, orbitofrontal, and amygdalar ROIs in which </a:t>
            </a:r>
            <a:br>
              <a:rPr lang="en-US" sz="2400" dirty="0">
                <a:solidFill>
                  <a:schemeClr val="bg2"/>
                </a:solidFill>
                <a:latin typeface="Calibri" panose="020F0502020204030204" pitchFamily="34" charset="0"/>
                <a:cs typeface="Calibri" panose="020F0502020204030204" pitchFamily="34" charset="0"/>
              </a:rPr>
            </a:br>
            <a:r>
              <a:rPr lang="en-US" sz="2400" dirty="0">
                <a:solidFill>
                  <a:schemeClr val="bg2"/>
                </a:solidFill>
                <a:latin typeface="Calibri" panose="020F0502020204030204" pitchFamily="34" charset="0"/>
                <a:cs typeface="Calibri" panose="020F0502020204030204" pitchFamily="34" charset="0"/>
              </a:rPr>
              <a:t>self-injuring girls exhibit less activation to reward cues</a:t>
            </a:r>
          </a:p>
        </p:txBody>
      </p:sp>
      <p:sp>
        <p:nvSpPr>
          <p:cNvPr id="4" name="Slide Number Placeholder 3"/>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25</a:t>
            </a:fld>
            <a:endParaRPr lang="en-US" dirty="0">
              <a:solidFill>
                <a:srgbClr val="000000"/>
              </a:solidFill>
            </a:endParaRPr>
          </a:p>
        </p:txBody>
      </p:sp>
    </p:spTree>
    <p:extLst>
      <p:ext uri="{BB962C8B-B14F-4D97-AF65-F5344CB8AC3E}">
        <p14:creationId xmlns:p14="http://schemas.microsoft.com/office/powerpoint/2010/main" val="7439205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1+#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1+#ppt_w/2"/>
                                          </p:val>
                                        </p:tav>
                                        <p:tav tm="100000">
                                          <p:val>
                                            <p:strVal val="#ppt_x"/>
                                          </p:val>
                                        </p:tav>
                                      </p:tavLst>
                                    </p:anim>
                                    <p:anim calcmode="lin" valueType="num">
                                      <p:cBhvr additive="base">
                                        <p:cTn id="30" dur="500" fill="hold"/>
                                        <p:tgtEl>
                                          <p:spTgt spid="3"/>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2050"/>
                                        </p:tgtEl>
                                        <p:attrNameLst>
                                          <p:attrName>style.visibility</p:attrName>
                                        </p:attrNameLst>
                                      </p:cBhvr>
                                      <p:to>
                                        <p:strVal val="visible"/>
                                      </p:to>
                                    </p:set>
                                    <p:anim calcmode="lin" valueType="num">
                                      <p:cBhvr additive="base">
                                        <p:cTn id="33" dur="500" fill="hold"/>
                                        <p:tgtEl>
                                          <p:spTgt spid="2050"/>
                                        </p:tgtEl>
                                        <p:attrNameLst>
                                          <p:attrName>ppt_x</p:attrName>
                                        </p:attrNameLst>
                                      </p:cBhvr>
                                      <p:tavLst>
                                        <p:tav tm="0">
                                          <p:val>
                                            <p:strVal val="1+#ppt_w/2"/>
                                          </p:val>
                                        </p:tav>
                                        <p:tav tm="100000">
                                          <p:val>
                                            <p:strVal val="#ppt_x"/>
                                          </p:val>
                                        </p:tav>
                                      </p:tavLst>
                                    </p:anim>
                                    <p:anim calcmode="lin" valueType="num">
                                      <p:cBhvr additive="base">
                                        <p:cTn id="34" dur="500" fill="hold"/>
                                        <p:tgtEl>
                                          <p:spTgt spid="205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1+#ppt_w/2"/>
                                          </p:val>
                                        </p:tav>
                                        <p:tav tm="100000">
                                          <p:val>
                                            <p:strVal val="#ppt_x"/>
                                          </p:val>
                                        </p:tav>
                                      </p:tavLst>
                                    </p:anim>
                                    <p:anim calcmode="lin" valueType="num">
                                      <p:cBhvr additive="base">
                                        <p:cTn id="3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xit" presetSubtype="8" fill="hold" grpId="2" nodeType="clickEffect">
                                  <p:stCondLst>
                                    <p:cond delay="0"/>
                                  </p:stCondLst>
                                  <p:childTnLst>
                                    <p:anim calcmode="lin" valueType="num">
                                      <p:cBhvr additive="base">
                                        <p:cTn id="42" dur="500"/>
                                        <p:tgtEl>
                                          <p:spTgt spid="3"/>
                                        </p:tgtEl>
                                        <p:attrNameLst>
                                          <p:attrName>ppt_x</p:attrName>
                                        </p:attrNameLst>
                                      </p:cBhvr>
                                      <p:tavLst>
                                        <p:tav tm="0">
                                          <p:val>
                                            <p:strVal val="ppt_x"/>
                                          </p:val>
                                        </p:tav>
                                        <p:tav tm="100000">
                                          <p:val>
                                            <p:strVal val="0-ppt_w/2"/>
                                          </p:val>
                                        </p:tav>
                                      </p:tavLst>
                                    </p:anim>
                                    <p:anim calcmode="lin" valueType="num">
                                      <p:cBhvr additive="base">
                                        <p:cTn id="43" dur="500"/>
                                        <p:tgtEl>
                                          <p:spTgt spid="3"/>
                                        </p:tgtEl>
                                        <p:attrNameLst>
                                          <p:attrName>ppt_y</p:attrName>
                                        </p:attrNameLst>
                                      </p:cBhvr>
                                      <p:tavLst>
                                        <p:tav tm="0">
                                          <p:val>
                                            <p:strVal val="ppt_y"/>
                                          </p:val>
                                        </p:tav>
                                        <p:tav tm="100000">
                                          <p:val>
                                            <p:strVal val="ppt_y"/>
                                          </p:val>
                                        </p:tav>
                                      </p:tavLst>
                                    </p:anim>
                                    <p:set>
                                      <p:cBhvr>
                                        <p:cTn id="44" dur="1" fill="hold">
                                          <p:stCondLst>
                                            <p:cond delay="499"/>
                                          </p:stCondLst>
                                        </p:cTn>
                                        <p:tgtEl>
                                          <p:spTgt spid="3"/>
                                        </p:tgtEl>
                                        <p:attrNameLst>
                                          <p:attrName>style.visibility</p:attrName>
                                        </p:attrNameLst>
                                      </p:cBhvr>
                                      <p:to>
                                        <p:strVal val="hidden"/>
                                      </p:to>
                                    </p:set>
                                  </p:childTnLst>
                                </p:cTn>
                              </p:par>
                              <p:par>
                                <p:cTn id="45" presetID="2" presetClass="exit" presetSubtype="8" fill="hold" nodeType="withEffect">
                                  <p:stCondLst>
                                    <p:cond delay="0"/>
                                  </p:stCondLst>
                                  <p:childTnLst>
                                    <p:anim calcmode="lin" valueType="num">
                                      <p:cBhvr additive="base">
                                        <p:cTn id="46" dur="500"/>
                                        <p:tgtEl>
                                          <p:spTgt spid="2050"/>
                                        </p:tgtEl>
                                        <p:attrNameLst>
                                          <p:attrName>ppt_x</p:attrName>
                                        </p:attrNameLst>
                                      </p:cBhvr>
                                      <p:tavLst>
                                        <p:tav tm="0">
                                          <p:val>
                                            <p:strVal val="ppt_x"/>
                                          </p:val>
                                        </p:tav>
                                        <p:tav tm="100000">
                                          <p:val>
                                            <p:strVal val="0-ppt_w/2"/>
                                          </p:val>
                                        </p:tav>
                                      </p:tavLst>
                                    </p:anim>
                                    <p:anim calcmode="lin" valueType="num">
                                      <p:cBhvr additive="base">
                                        <p:cTn id="47" dur="500"/>
                                        <p:tgtEl>
                                          <p:spTgt spid="2050"/>
                                        </p:tgtEl>
                                        <p:attrNameLst>
                                          <p:attrName>ppt_y</p:attrName>
                                        </p:attrNameLst>
                                      </p:cBhvr>
                                      <p:tavLst>
                                        <p:tav tm="0">
                                          <p:val>
                                            <p:strVal val="ppt_y"/>
                                          </p:val>
                                        </p:tav>
                                        <p:tav tm="100000">
                                          <p:val>
                                            <p:strVal val="ppt_y"/>
                                          </p:val>
                                        </p:tav>
                                      </p:tavLst>
                                    </p:anim>
                                    <p:set>
                                      <p:cBhvr>
                                        <p:cTn id="48" dur="1" fill="hold">
                                          <p:stCondLst>
                                            <p:cond delay="499"/>
                                          </p:stCondLst>
                                        </p:cTn>
                                        <p:tgtEl>
                                          <p:spTgt spid="2050"/>
                                        </p:tgtEl>
                                        <p:attrNameLst>
                                          <p:attrName>style.visibility</p:attrName>
                                        </p:attrNameLst>
                                      </p:cBhvr>
                                      <p:to>
                                        <p:strVal val="hidden"/>
                                      </p:to>
                                    </p:set>
                                  </p:childTnLst>
                                </p:cTn>
                              </p:par>
                              <p:par>
                                <p:cTn id="49" presetID="2" presetClass="exit" presetSubtype="8" fill="hold" grpId="1" nodeType="withEffect">
                                  <p:stCondLst>
                                    <p:cond delay="0"/>
                                  </p:stCondLst>
                                  <p:childTnLst>
                                    <p:anim calcmode="lin" valueType="num">
                                      <p:cBhvr additive="base">
                                        <p:cTn id="50" dur="500"/>
                                        <p:tgtEl>
                                          <p:spTgt spid="2"/>
                                        </p:tgtEl>
                                        <p:attrNameLst>
                                          <p:attrName>ppt_x</p:attrName>
                                        </p:attrNameLst>
                                      </p:cBhvr>
                                      <p:tavLst>
                                        <p:tav tm="0">
                                          <p:val>
                                            <p:strVal val="ppt_x"/>
                                          </p:val>
                                        </p:tav>
                                        <p:tav tm="100000">
                                          <p:val>
                                            <p:strVal val="0-ppt_w/2"/>
                                          </p:val>
                                        </p:tav>
                                      </p:tavLst>
                                    </p:anim>
                                    <p:anim calcmode="lin" valueType="num">
                                      <p:cBhvr additive="base">
                                        <p:cTn id="51" dur="500"/>
                                        <p:tgtEl>
                                          <p:spTgt spid="2"/>
                                        </p:tgtEl>
                                        <p:attrNameLst>
                                          <p:attrName>ppt_y</p:attrName>
                                        </p:attrNameLst>
                                      </p:cBhvr>
                                      <p:tavLst>
                                        <p:tav tm="0">
                                          <p:val>
                                            <p:strVal val="ppt_y"/>
                                          </p:val>
                                        </p:tav>
                                        <p:tav tm="100000">
                                          <p:val>
                                            <p:strVal val="ppt_y"/>
                                          </p:val>
                                        </p:tav>
                                      </p:tavLst>
                                    </p:anim>
                                    <p:set>
                                      <p:cBhvr>
                                        <p:cTn id="52" dur="1" fill="hold">
                                          <p:stCondLst>
                                            <p:cond delay="499"/>
                                          </p:stCondLst>
                                        </p:cTn>
                                        <p:tgtEl>
                                          <p:spTgt spid="2"/>
                                        </p:tgtEl>
                                        <p:attrNameLst>
                                          <p:attrName>style.visibility</p:attrName>
                                        </p:attrNameLst>
                                      </p:cBhvr>
                                      <p:to>
                                        <p:strVal val="hidden"/>
                                      </p:to>
                                    </p:set>
                                  </p:childTnLst>
                                </p:cTn>
                              </p:par>
                              <p:par>
                                <p:cTn id="53" presetID="2" presetClass="exit" presetSubtype="8" fill="hold" grpId="1" nodeType="withEffect">
                                  <p:stCondLst>
                                    <p:cond delay="0"/>
                                  </p:stCondLst>
                                  <p:childTnLst>
                                    <p:anim calcmode="lin" valueType="num">
                                      <p:cBhvr additive="base">
                                        <p:cTn id="54" dur="500"/>
                                        <p:tgtEl>
                                          <p:spTgt spid="8"/>
                                        </p:tgtEl>
                                        <p:attrNameLst>
                                          <p:attrName>ppt_x</p:attrName>
                                        </p:attrNameLst>
                                      </p:cBhvr>
                                      <p:tavLst>
                                        <p:tav tm="0">
                                          <p:val>
                                            <p:strVal val="ppt_x"/>
                                          </p:val>
                                        </p:tav>
                                        <p:tav tm="100000">
                                          <p:val>
                                            <p:strVal val="0-ppt_w/2"/>
                                          </p:val>
                                        </p:tav>
                                      </p:tavLst>
                                    </p:anim>
                                    <p:anim calcmode="lin" valueType="num">
                                      <p:cBhvr additive="base">
                                        <p:cTn id="55" dur="500"/>
                                        <p:tgtEl>
                                          <p:spTgt spid="8"/>
                                        </p:tgtEl>
                                        <p:attrNameLst>
                                          <p:attrName>ppt_y</p:attrName>
                                        </p:attrNameLst>
                                      </p:cBhvr>
                                      <p:tavLst>
                                        <p:tav tm="0">
                                          <p:val>
                                            <p:strVal val="ppt_y"/>
                                          </p:val>
                                        </p:tav>
                                        <p:tav tm="100000">
                                          <p:val>
                                            <p:strVal val="ppt_y"/>
                                          </p:val>
                                        </p:tav>
                                      </p:tavLst>
                                    </p:anim>
                                    <p:set>
                                      <p:cBhvr>
                                        <p:cTn id="56" dur="1" fill="hold">
                                          <p:stCondLst>
                                            <p:cond delay="499"/>
                                          </p:stCondLst>
                                        </p:cTn>
                                        <p:tgtEl>
                                          <p:spTgt spid="8"/>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 calcmode="lin" valueType="num">
                                      <p:cBhvr additive="base">
                                        <p:cTn id="61"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2" animBg="1"/>
      <p:bldP spid="8" grpId="0"/>
      <p:bldP spid="8" grpId="1"/>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8396E51-B034-4483-9D03-1BDBC741BE22}"/>
              </a:ext>
            </a:extLst>
          </p:cNvPr>
          <p:cNvSpPr/>
          <p:nvPr/>
        </p:nvSpPr>
        <p:spPr>
          <a:xfrm>
            <a:off x="318838" y="945986"/>
            <a:ext cx="11899900" cy="2831544"/>
          </a:xfrm>
          <a:prstGeom prst="rect">
            <a:avLst/>
          </a:prstGeom>
        </p:spPr>
        <p:txBody>
          <a:bodyPr wrap="square">
            <a:spAutoFit/>
          </a:bodyPr>
          <a:lstStyle/>
          <a:p>
            <a:pPr marL="171450" indent="-171450" defTabSz="685800">
              <a:buFont typeface="Arial" panose="020B0604020202020204" pitchFamily="34" charset="0"/>
              <a:buChar char="•"/>
              <a:defRPr/>
            </a:pPr>
            <a:r>
              <a:rPr lang="en-US" sz="2600" dirty="0">
                <a:solidFill>
                  <a:srgbClr val="000000"/>
                </a:solidFill>
                <a:latin typeface="Calibri" panose="020F0502020204030204" pitchFamily="34" charset="0"/>
                <a:cs typeface="Lucida Sans" panose="020B0602040502020204" pitchFamily="34" charset="0"/>
              </a:rPr>
              <a:t>Same sample of self-injuring (</a:t>
            </a:r>
            <a:r>
              <a:rPr lang="en-US" sz="2600" i="1" dirty="0">
                <a:solidFill>
                  <a:srgbClr val="000000"/>
                </a:solidFill>
                <a:latin typeface="Calibri" panose="020F0502020204030204" pitchFamily="34" charset="0"/>
                <a:cs typeface="Lucida Sans" panose="020B0602040502020204" pitchFamily="34" charset="0"/>
              </a:rPr>
              <a:t>n</a:t>
            </a:r>
            <a:r>
              <a:rPr lang="en-US" sz="2600" dirty="0">
                <a:solidFill>
                  <a:srgbClr val="000000"/>
                </a:solidFill>
                <a:latin typeface="Calibri" panose="020F0502020204030204" pitchFamily="34" charset="0"/>
                <a:cs typeface="Lucida Sans" panose="020B0602040502020204" pitchFamily="34" charset="0"/>
              </a:rPr>
              <a:t>=19) and control (</a:t>
            </a:r>
            <a:r>
              <a:rPr lang="en-US" sz="2600" i="1" dirty="0">
                <a:solidFill>
                  <a:srgbClr val="000000"/>
                </a:solidFill>
                <a:latin typeface="Calibri" panose="020F0502020204030204" pitchFamily="34" charset="0"/>
                <a:cs typeface="Lucida Sans" panose="020B0602040502020204" pitchFamily="34" charset="0"/>
              </a:rPr>
              <a:t>n</a:t>
            </a:r>
            <a:r>
              <a:rPr lang="en-US" sz="2600" dirty="0">
                <a:solidFill>
                  <a:srgbClr val="000000"/>
                </a:solidFill>
                <a:latin typeface="Calibri" panose="020F0502020204030204" pitchFamily="34" charset="0"/>
                <a:cs typeface="Lucida Sans" panose="020B0602040502020204" pitchFamily="34" charset="0"/>
              </a:rPr>
              <a:t>=19) adolescent girls</a:t>
            </a:r>
            <a:br>
              <a:rPr lang="en-US" sz="1200" dirty="0">
                <a:solidFill>
                  <a:srgbClr val="000000"/>
                </a:solidFill>
                <a:latin typeface="Calibri" panose="020F0502020204030204" pitchFamily="34" charset="0"/>
                <a:cs typeface="Lucida Sans" panose="020B0602040502020204" pitchFamily="34" charset="0"/>
              </a:rPr>
            </a:br>
            <a:endParaRPr lang="en-US" sz="1200" dirty="0">
              <a:solidFill>
                <a:srgbClr val="000000"/>
              </a:solidFill>
              <a:latin typeface="Calibri" panose="020F0502020204030204" pitchFamily="34" charset="0"/>
              <a:cs typeface="Lucida Sans" panose="020B0602040502020204" pitchFamily="34" charset="0"/>
            </a:endParaRPr>
          </a:p>
          <a:p>
            <a:pPr marL="171450" indent="-171450" defTabSz="685800">
              <a:buFont typeface="Arial" panose="020B0604020202020204" pitchFamily="34" charset="0"/>
              <a:buChar char="•"/>
              <a:defRPr/>
            </a:pPr>
            <a:r>
              <a:rPr lang="en-US" sz="2600" dirty="0">
                <a:solidFill>
                  <a:srgbClr val="000000"/>
                </a:solidFill>
                <a:latin typeface="Calibri" panose="020F0502020204030204" pitchFamily="34" charset="0"/>
                <a:cs typeface="Lucida Sans" panose="020B0602040502020204" pitchFamily="34" charset="0"/>
              </a:rPr>
              <a:t>Smaller bilateral insula and right inferior frontal gyrus volumes for self-injurers</a:t>
            </a:r>
            <a:br>
              <a:rPr lang="en-US" sz="1200" dirty="0">
                <a:solidFill>
                  <a:srgbClr val="000000"/>
                </a:solidFill>
                <a:latin typeface="Calibri" panose="020F0502020204030204" pitchFamily="34" charset="0"/>
                <a:cs typeface="Lucida Sans" panose="020B0602040502020204" pitchFamily="34" charset="0"/>
              </a:rPr>
            </a:br>
            <a:endParaRPr lang="en-US" sz="1200" dirty="0">
              <a:solidFill>
                <a:srgbClr val="000000"/>
              </a:solidFill>
              <a:latin typeface="Calibri" panose="020F0502020204030204" pitchFamily="34" charset="0"/>
              <a:cs typeface="Lucida Sans" panose="020B0602040502020204" pitchFamily="34" charset="0"/>
            </a:endParaRPr>
          </a:p>
          <a:p>
            <a:pPr marL="171450" indent="-171450" defTabSz="685800">
              <a:buFont typeface="Arial" panose="020B0604020202020204" pitchFamily="34" charset="0"/>
              <a:buChar char="•"/>
              <a:defRPr/>
            </a:pPr>
            <a:r>
              <a:rPr lang="en-US" sz="2600" dirty="0">
                <a:solidFill>
                  <a:srgbClr val="000000"/>
                </a:solidFill>
                <a:latin typeface="Calibri" panose="020F0502020204030204" pitchFamily="34" charset="0"/>
                <a:cs typeface="Lucida Sans" panose="020B0602040502020204" pitchFamily="34" charset="0"/>
              </a:rPr>
              <a:t>These brain regions serve core self- and emotion regulation functions</a:t>
            </a:r>
            <a:r>
              <a:rPr lang="en-US" sz="2400" dirty="0">
                <a:solidFill>
                  <a:srgbClr val="000000"/>
                </a:solidFill>
                <a:latin typeface="Calibri" panose="020F0502020204030204" pitchFamily="34" charset="0"/>
                <a:cs typeface="Lucida Sans" panose="020B0602040502020204" pitchFamily="34" charset="0"/>
              </a:rPr>
              <a:t> </a:t>
            </a:r>
            <a:br>
              <a:rPr lang="en-US" sz="2400" dirty="0">
                <a:solidFill>
                  <a:srgbClr val="000000"/>
                </a:solidFill>
                <a:latin typeface="Calibri" panose="020F0502020204030204" pitchFamily="34" charset="0"/>
                <a:cs typeface="Lucida Sans" panose="020B0602040502020204" pitchFamily="34" charset="0"/>
              </a:rPr>
            </a:br>
            <a:r>
              <a:rPr lang="en-US" sz="1200" dirty="0">
                <a:solidFill>
                  <a:srgbClr val="000000"/>
                </a:solidFill>
                <a:latin typeface="Calibri" panose="020F0502020204030204" pitchFamily="34" charset="0"/>
                <a:cs typeface="Lucida Sans" panose="020B0602040502020204" pitchFamily="34" charset="0"/>
              </a:rPr>
              <a:t>(e.g., </a:t>
            </a:r>
            <a:r>
              <a:rPr lang="en-US" sz="1200" dirty="0" err="1">
                <a:solidFill>
                  <a:srgbClr val="000000"/>
                </a:solidFill>
                <a:latin typeface="Calibri" panose="020F0502020204030204" pitchFamily="34" charset="0"/>
                <a:cs typeface="Lucida Sans" panose="020B0602040502020204" pitchFamily="34" charset="0"/>
              </a:rPr>
              <a:t>Grecucci</a:t>
            </a:r>
            <a:r>
              <a:rPr lang="en-US" sz="1200" dirty="0">
                <a:solidFill>
                  <a:srgbClr val="000000"/>
                </a:solidFill>
                <a:latin typeface="Calibri" panose="020F0502020204030204" pitchFamily="34" charset="0"/>
                <a:cs typeface="Lucida Sans" panose="020B0602040502020204" pitchFamily="34" charset="0"/>
              </a:rPr>
              <a:t> et al., 2013; </a:t>
            </a:r>
            <a:r>
              <a:rPr lang="en-US" sz="1200" dirty="0" err="1">
                <a:solidFill>
                  <a:srgbClr val="000000"/>
                </a:solidFill>
                <a:latin typeface="Calibri" panose="020F0502020204030204" pitchFamily="34" charset="0"/>
                <a:cs typeface="Lucida Sans" panose="020B0602040502020204" pitchFamily="34" charset="0"/>
              </a:rPr>
              <a:t>Zilverstand</a:t>
            </a:r>
            <a:r>
              <a:rPr lang="en-US" sz="1200" dirty="0">
                <a:solidFill>
                  <a:srgbClr val="000000"/>
                </a:solidFill>
                <a:latin typeface="Calibri" panose="020F0502020204030204" pitchFamily="34" charset="0"/>
                <a:cs typeface="Lucida Sans" panose="020B0602040502020204" pitchFamily="34" charset="0"/>
              </a:rPr>
              <a:t> et al., 2013)</a:t>
            </a:r>
            <a:br>
              <a:rPr lang="en-US" sz="1200" dirty="0">
                <a:solidFill>
                  <a:srgbClr val="000000"/>
                </a:solidFill>
                <a:latin typeface="Calibri" panose="020F0502020204030204" pitchFamily="34" charset="0"/>
                <a:cs typeface="Lucida Sans" panose="020B0602040502020204" pitchFamily="34" charset="0"/>
              </a:rPr>
            </a:br>
            <a:endParaRPr lang="en-US" sz="1200" dirty="0">
              <a:solidFill>
                <a:srgbClr val="000000"/>
              </a:solidFill>
              <a:latin typeface="Calibri" panose="020F0502020204030204" pitchFamily="34" charset="0"/>
              <a:cs typeface="Lucida Sans" panose="020B0602040502020204" pitchFamily="34" charset="0"/>
            </a:endParaRPr>
          </a:p>
          <a:p>
            <a:pPr marL="171450" indent="-171450" defTabSz="68580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Findings parallel those from externalizing males, adult women with BPD, and adolescents on first presentation of BPD </a:t>
            </a:r>
            <a:r>
              <a:rPr lang="en-US" sz="1200" dirty="0">
                <a:solidFill>
                  <a:schemeClr val="bg2"/>
                </a:solidFill>
                <a:latin typeface="Calibri" panose="020F0502020204030204" pitchFamily="34" charset="0"/>
                <a:cs typeface="Lucida Sans" panose="020B0602040502020204" pitchFamily="34" charset="0"/>
              </a:rPr>
              <a:t>(e.g., Fairchild et al., 2011, 2013; Soloff et al., 2008; Takahashi et al., 2009)</a:t>
            </a:r>
          </a:p>
        </p:txBody>
      </p:sp>
      <p:sp>
        <p:nvSpPr>
          <p:cNvPr id="6" name="Slide Number Placeholder 5">
            <a:extLst>
              <a:ext uri="{FF2B5EF4-FFF2-40B4-BE49-F238E27FC236}">
                <a16:creationId xmlns:a16="http://schemas.microsoft.com/office/drawing/2014/main" id="{762737E3-093D-4157-A5D2-3EBDDE1F020E}"/>
              </a:ext>
            </a:extLst>
          </p:cNvPr>
          <p:cNvSpPr>
            <a:spLocks noGrp="1"/>
          </p:cNvSpPr>
          <p:nvPr>
            <p:ph type="sldNum" sz="quarter" idx="12"/>
          </p:nvPr>
        </p:nvSpPr>
        <p:spPr/>
        <p:txBody>
          <a:bodyPr/>
          <a:lstStyle/>
          <a:p>
            <a:pPr defTabSz="685800">
              <a:defRPr/>
            </a:pPr>
            <a:fld id="{0FA7E598-AA63-45EF-AD46-03F8806EEB6F}" type="slidenum">
              <a:rPr lang="en-US">
                <a:solidFill>
                  <a:srgbClr val="000000"/>
                </a:solidFill>
              </a:rPr>
              <a:pPr defTabSz="685800">
                <a:defRPr/>
              </a:pPr>
              <a:t>26</a:t>
            </a:fld>
            <a:endParaRPr lang="en-US">
              <a:solidFill>
                <a:srgbClr val="000000"/>
              </a:solidFill>
            </a:endParaRPr>
          </a:p>
        </p:txBody>
      </p:sp>
      <p:sp>
        <p:nvSpPr>
          <p:cNvPr id="7" name="TextBox 6">
            <a:extLst>
              <a:ext uri="{FF2B5EF4-FFF2-40B4-BE49-F238E27FC236}">
                <a16:creationId xmlns:a16="http://schemas.microsoft.com/office/drawing/2014/main" id="{993392F4-4376-4936-B5B5-00A7DFCC1D10}"/>
              </a:ext>
            </a:extLst>
          </p:cNvPr>
          <p:cNvSpPr txBox="1"/>
          <p:nvPr/>
        </p:nvSpPr>
        <p:spPr>
          <a:xfrm>
            <a:off x="25400" y="6596735"/>
            <a:ext cx="2571750" cy="253916"/>
          </a:xfrm>
          <a:prstGeom prst="rect">
            <a:avLst/>
          </a:prstGeom>
          <a:noFill/>
        </p:spPr>
        <p:txBody>
          <a:bodyPr wrap="square" rtlCol="0">
            <a:spAutoFit/>
          </a:bodyPr>
          <a:lstStyle/>
          <a:p>
            <a:pPr defTabSz="685800">
              <a:defRPr/>
            </a:pPr>
            <a:r>
              <a:rPr lang="en-US" sz="1050" dirty="0">
                <a:solidFill>
                  <a:srgbClr val="000000"/>
                </a:solidFill>
                <a:latin typeface="Calibri"/>
                <a:cs typeface="Calibri" pitchFamily="34" charset="0"/>
              </a:rPr>
              <a:t>Beauchaine et al., 2019</a:t>
            </a:r>
            <a:endParaRPr lang="en-US" sz="1050" dirty="0">
              <a:solidFill>
                <a:srgbClr val="FFFFFF"/>
              </a:solidFill>
              <a:latin typeface="Calibri"/>
              <a:cs typeface="Calibri" pitchFamily="34" charset="0"/>
            </a:endParaRPr>
          </a:p>
        </p:txBody>
      </p:sp>
      <p:sp>
        <p:nvSpPr>
          <p:cNvPr id="3" name="TextBox 2">
            <a:extLst>
              <a:ext uri="{FF2B5EF4-FFF2-40B4-BE49-F238E27FC236}">
                <a16:creationId xmlns:a16="http://schemas.microsoft.com/office/drawing/2014/main" id="{630E0573-17B3-4790-9157-D7727CCAEF88}"/>
              </a:ext>
            </a:extLst>
          </p:cNvPr>
          <p:cNvSpPr txBox="1"/>
          <p:nvPr/>
        </p:nvSpPr>
        <p:spPr>
          <a:xfrm>
            <a:off x="1524001" y="774240"/>
            <a:ext cx="8783053" cy="300082"/>
          </a:xfrm>
          <a:prstGeom prst="rect">
            <a:avLst/>
          </a:prstGeom>
          <a:solidFill>
            <a:schemeClr val="tx1"/>
          </a:solidFill>
        </p:spPr>
        <p:txBody>
          <a:bodyPr wrap="square" rtlCol="0">
            <a:spAutoFit/>
          </a:bodyPr>
          <a:lstStyle/>
          <a:p>
            <a:pPr defTabSz="685800"/>
            <a:endParaRPr lang="en-US" sz="1350" dirty="0">
              <a:solidFill>
                <a:srgbClr val="FFFFFF"/>
              </a:solidFill>
            </a:endParaRPr>
          </a:p>
        </p:txBody>
      </p:sp>
      <p:sp>
        <p:nvSpPr>
          <p:cNvPr id="9" name="Title 6"/>
          <p:cNvSpPr txBox="1">
            <a:spLocks/>
          </p:cNvSpPr>
          <p:nvPr/>
        </p:nvSpPr>
        <p:spPr>
          <a:xfrm>
            <a:off x="0" y="5492"/>
            <a:ext cx="1214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Cortical Structure and Self-harm Among Girls</a:t>
            </a:r>
          </a:p>
        </p:txBody>
      </p:sp>
      <p:sp>
        <p:nvSpPr>
          <p:cNvPr id="5" name="Rectangle 4"/>
          <p:cNvSpPr/>
          <p:nvPr/>
        </p:nvSpPr>
        <p:spPr>
          <a:xfrm>
            <a:off x="249988" y="806846"/>
            <a:ext cx="11412621" cy="56221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AA77FE8-B50C-40CF-8F55-3BA6718C034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953004" y="810554"/>
            <a:ext cx="6359855" cy="5595039"/>
          </a:xfrm>
          <a:prstGeom prst="rect">
            <a:avLst/>
          </a:prstGeom>
          <a:noFill/>
          <a:ln>
            <a:noFill/>
          </a:ln>
        </p:spPr>
      </p:pic>
    </p:spTree>
    <p:extLst>
      <p:ext uri="{BB962C8B-B14F-4D97-AF65-F5344CB8AC3E}">
        <p14:creationId xmlns:p14="http://schemas.microsoft.com/office/powerpoint/2010/main" val="36026097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1+#ppt_w/2"/>
                                          </p:val>
                                        </p:tav>
                                        <p:tav tm="100000">
                                          <p:val>
                                            <p:strVal val="#ppt_x"/>
                                          </p:val>
                                        </p:tav>
                                      </p:tavLst>
                                    </p:anim>
                                    <p:anim calcmode="lin" valueType="num">
                                      <p:cBhvr additive="base">
                                        <p:cTn id="20" dur="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1+#ppt_w/2"/>
                                          </p:val>
                                        </p:tav>
                                        <p:tav tm="100000">
                                          <p:val>
                                            <p:strVal val="#ppt_x"/>
                                          </p:val>
                                        </p:tav>
                                      </p:tavLst>
                                    </p:anim>
                                    <p:anim calcmode="lin" valueType="num">
                                      <p:cBhvr additive="base">
                                        <p:cTn id="2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xit" presetSubtype="8" fill="hold" nodeType="click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0-ppt_w/2"/>
                                          </p:val>
                                        </p:tav>
                                      </p:tavLst>
                                    </p:anim>
                                    <p:anim calcmode="lin" valueType="num">
                                      <p:cBhvr additive="base">
                                        <p:cTn id="33" dur="500"/>
                                        <p:tgtEl>
                                          <p:spTgt spid="2"/>
                                        </p:tgtEl>
                                        <p:attrNameLst>
                                          <p:attrName>ppt_y</p:attrName>
                                        </p:attrNameLst>
                                      </p:cBhvr>
                                      <p:tavLst>
                                        <p:tav tm="0">
                                          <p:val>
                                            <p:strVal val="ppt_y"/>
                                          </p:val>
                                        </p:tav>
                                        <p:tav tm="100000">
                                          <p:val>
                                            <p:strVal val="ppt_y"/>
                                          </p:val>
                                        </p:tav>
                                      </p:tavLst>
                                    </p:anim>
                                    <p:set>
                                      <p:cBhvr>
                                        <p:cTn id="34" dur="1" fill="hold">
                                          <p:stCondLst>
                                            <p:cond delay="499"/>
                                          </p:stCondLst>
                                        </p:cTn>
                                        <p:tgtEl>
                                          <p:spTgt spid="2"/>
                                        </p:tgtEl>
                                        <p:attrNameLst>
                                          <p:attrName>style.visibility</p:attrName>
                                        </p:attrNameLst>
                                      </p:cBhvr>
                                      <p:to>
                                        <p:strVal val="hidden"/>
                                      </p:to>
                                    </p:set>
                                  </p:childTnLst>
                                </p:cTn>
                              </p:par>
                              <p:par>
                                <p:cTn id="35" presetID="2" presetClass="exit" presetSubtype="8" fill="hold" grpId="1" nodeType="withEffect">
                                  <p:stCondLst>
                                    <p:cond delay="0"/>
                                  </p:stCondLst>
                                  <p:childTnLst>
                                    <p:anim calcmode="lin" valueType="num">
                                      <p:cBhvr additive="base">
                                        <p:cTn id="36" dur="500"/>
                                        <p:tgtEl>
                                          <p:spTgt spid="3"/>
                                        </p:tgtEl>
                                        <p:attrNameLst>
                                          <p:attrName>ppt_x</p:attrName>
                                        </p:attrNameLst>
                                      </p:cBhvr>
                                      <p:tavLst>
                                        <p:tav tm="0">
                                          <p:val>
                                            <p:strVal val="ppt_x"/>
                                          </p:val>
                                        </p:tav>
                                        <p:tav tm="100000">
                                          <p:val>
                                            <p:strVal val="0-ppt_w/2"/>
                                          </p:val>
                                        </p:tav>
                                      </p:tavLst>
                                    </p:anim>
                                    <p:anim calcmode="lin" valueType="num">
                                      <p:cBhvr additive="base">
                                        <p:cTn id="37" dur="500"/>
                                        <p:tgtEl>
                                          <p:spTgt spid="3"/>
                                        </p:tgtEl>
                                        <p:attrNameLst>
                                          <p:attrName>ppt_y</p:attrName>
                                        </p:attrNameLst>
                                      </p:cBhvr>
                                      <p:tavLst>
                                        <p:tav tm="0">
                                          <p:val>
                                            <p:strVal val="ppt_y"/>
                                          </p:val>
                                        </p:tav>
                                        <p:tav tm="100000">
                                          <p:val>
                                            <p:strVal val="ppt_y"/>
                                          </p:val>
                                        </p:tav>
                                      </p:tavLst>
                                    </p:anim>
                                    <p:set>
                                      <p:cBhvr>
                                        <p:cTn id="38" dur="1" fill="hold">
                                          <p:stCondLst>
                                            <p:cond delay="499"/>
                                          </p:stCondLst>
                                        </p:cTn>
                                        <p:tgtEl>
                                          <p:spTgt spid="3"/>
                                        </p:tgtEl>
                                        <p:attrNameLst>
                                          <p:attrName>style.visibility</p:attrName>
                                        </p:attrNameLst>
                                      </p:cBhvr>
                                      <p:to>
                                        <p:strVal val="hidden"/>
                                      </p:to>
                                    </p:set>
                                  </p:childTnLst>
                                </p:cTn>
                              </p:par>
                              <p:par>
                                <p:cTn id="39" presetID="2" presetClass="exit" presetSubtype="8" fill="hold" grpId="1" nodeType="withEffect">
                                  <p:stCondLst>
                                    <p:cond delay="0"/>
                                  </p:stCondLst>
                                  <p:childTnLst>
                                    <p:anim calcmode="lin" valueType="num">
                                      <p:cBhvr additive="base">
                                        <p:cTn id="40" dur="500"/>
                                        <p:tgtEl>
                                          <p:spTgt spid="5"/>
                                        </p:tgtEl>
                                        <p:attrNameLst>
                                          <p:attrName>ppt_x</p:attrName>
                                        </p:attrNameLst>
                                      </p:cBhvr>
                                      <p:tavLst>
                                        <p:tav tm="0">
                                          <p:val>
                                            <p:strVal val="ppt_x"/>
                                          </p:val>
                                        </p:tav>
                                        <p:tav tm="100000">
                                          <p:val>
                                            <p:strVal val="0-ppt_w/2"/>
                                          </p:val>
                                        </p:tav>
                                      </p:tavLst>
                                    </p:anim>
                                    <p:anim calcmode="lin" valueType="num">
                                      <p:cBhvr additive="base">
                                        <p:cTn id="41" dur="500"/>
                                        <p:tgtEl>
                                          <p:spTgt spid="5"/>
                                        </p:tgtEl>
                                        <p:attrNameLst>
                                          <p:attrName>ppt_y</p:attrName>
                                        </p:attrNameLst>
                                      </p:cBhvr>
                                      <p:tavLst>
                                        <p:tav tm="0">
                                          <p:val>
                                            <p:strVal val="ppt_y"/>
                                          </p:val>
                                        </p:tav>
                                        <p:tav tm="100000">
                                          <p:val>
                                            <p:strVal val="ppt_y"/>
                                          </p:val>
                                        </p:tav>
                                      </p:tavLst>
                                    </p:anim>
                                    <p:set>
                                      <p:cBhvr>
                                        <p:cTn id="42" dur="1" fill="hold">
                                          <p:stCondLst>
                                            <p:cond delay="499"/>
                                          </p:stCondLst>
                                        </p:cTn>
                                        <p:tgtEl>
                                          <p:spTgt spid="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8">
                                            <p:txEl>
                                              <p:pRg st="2" end="2"/>
                                            </p:txEl>
                                          </p:spTgt>
                                        </p:tgtEl>
                                        <p:attrNameLst>
                                          <p:attrName>style.visibility</p:attrName>
                                        </p:attrNameLst>
                                      </p:cBhvr>
                                      <p:to>
                                        <p:strVal val="visible"/>
                                      </p:to>
                                    </p:set>
                                    <p:anim calcmode="lin" valueType="num">
                                      <p:cBhvr additive="base">
                                        <p:cTn id="47" dur="500" fill="hold"/>
                                        <p:tgtEl>
                                          <p:spTgt spid="8">
                                            <p:txEl>
                                              <p:pRg st="2" end="2"/>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8">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8">
                                            <p:txEl>
                                              <p:pRg st="3" end="3"/>
                                            </p:txEl>
                                          </p:spTgt>
                                        </p:tgtEl>
                                        <p:attrNameLst>
                                          <p:attrName>style.visibility</p:attrName>
                                        </p:attrNameLst>
                                      </p:cBhvr>
                                      <p:to>
                                        <p:strVal val="visible"/>
                                      </p:to>
                                    </p:set>
                                    <p:anim calcmode="lin" valueType="num">
                                      <p:cBhvr additive="base">
                                        <p:cTn id="53" dur="500" fill="hold"/>
                                        <p:tgtEl>
                                          <p:spTgt spid="8">
                                            <p:txEl>
                                              <p:pRg st="3" end="3"/>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8">
                                            <p:txEl>
                                              <p:pRg st="3" end="3"/>
                                            </p:txEl>
                                          </p:spTgt>
                                        </p:tgtEl>
                                        <p:attrNameLst>
                                          <p:attrName>ppt_y</p:attrName>
                                        </p:attrNameLst>
                                      </p:cBhvr>
                                      <p:tavLst>
                                        <p:tav tm="0">
                                          <p:val>
                                            <p:strVal val="#ppt_y"/>
                                          </p:val>
                                        </p:tav>
                                        <p:tav tm="100000">
                                          <p:val>
                                            <p:strVal val="#ppt_y"/>
                                          </p:val>
                                        </p:tav>
                                      </p:tavLst>
                                    </p:anim>
                                  </p:childTnLst>
                                </p:cTn>
                              </p:par>
                              <p:par>
                                <p:cTn id="55" presetID="3" presetClass="emph" presetSubtype="2" fill="hold" nodeType="withEffect">
                                  <p:stCondLst>
                                    <p:cond delay="0"/>
                                  </p:stCondLst>
                                  <p:childTnLst>
                                    <p:animClr clrSpc="rgb" dir="cw">
                                      <p:cBhvr override="childStyle">
                                        <p:cTn id="56" dur="500" fill="hold"/>
                                        <p:tgtEl>
                                          <p:spTgt spid="8">
                                            <p:txEl>
                                              <p:pRg st="0" end="0"/>
                                            </p:txEl>
                                          </p:spTgt>
                                        </p:tgtEl>
                                        <p:attrNameLst>
                                          <p:attrName>style.color</p:attrName>
                                        </p:attrNameLst>
                                      </p:cBhvr>
                                      <p:to>
                                        <a:srgbClr val="B2B2B2"/>
                                      </p:to>
                                    </p:animClr>
                                  </p:childTnLst>
                                </p:cTn>
                              </p:par>
                              <p:par>
                                <p:cTn id="57" presetID="3" presetClass="emph" presetSubtype="2" fill="hold" nodeType="withEffect">
                                  <p:stCondLst>
                                    <p:cond delay="0"/>
                                  </p:stCondLst>
                                  <p:childTnLst>
                                    <p:animClr clrSpc="rgb" dir="cw">
                                      <p:cBhvr override="childStyle">
                                        <p:cTn id="58" dur="500" fill="hold"/>
                                        <p:tgtEl>
                                          <p:spTgt spid="8">
                                            <p:txEl>
                                              <p:pRg st="1" end="1"/>
                                            </p:txEl>
                                          </p:spTgt>
                                        </p:tgtEl>
                                        <p:attrNameLst>
                                          <p:attrName>style.color</p:attrName>
                                        </p:attrNameLst>
                                      </p:cBhvr>
                                      <p:to>
                                        <a:srgbClr val="B2B2B2"/>
                                      </p:to>
                                    </p:animClr>
                                  </p:childTnLst>
                                </p:cTn>
                              </p:par>
                              <p:par>
                                <p:cTn id="59" presetID="3" presetClass="emph" presetSubtype="2" fill="hold" nodeType="withEffect">
                                  <p:stCondLst>
                                    <p:cond delay="0"/>
                                  </p:stCondLst>
                                  <p:childTnLst>
                                    <p:animClr clrSpc="rgb" dir="cw">
                                      <p:cBhvr override="childStyle">
                                        <p:cTn id="60" dur="500" fill="hold"/>
                                        <p:tgtEl>
                                          <p:spTgt spid="8">
                                            <p:txEl>
                                              <p:pRg st="2" end="2"/>
                                            </p:txEl>
                                          </p:spTgt>
                                        </p:tgtEl>
                                        <p:attrNameLst>
                                          <p:attrName>style.color</p:attrName>
                                        </p:attrNameLst>
                                      </p:cBhvr>
                                      <p:to>
                                        <a:srgbClr val="B2B2B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5" grpId="0" animBg="1"/>
      <p:bldP spid="5" grpId="1"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1916" y="854600"/>
            <a:ext cx="11907368" cy="4493538"/>
          </a:xfrm>
          <a:prstGeom prst="rect">
            <a:avLst/>
          </a:prstGeom>
        </p:spPr>
        <p:txBody>
          <a:bodyPr wrap="square">
            <a:spAutoFit/>
          </a:bodyPr>
          <a:lstStyle/>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Like boys with ADHD, girls with ADHD are vulnerable to developing more severe psychopathology in high risk environments</a:t>
            </a:r>
          </a:p>
          <a:p>
            <a:pPr marL="525780" indent="-320040">
              <a:buFont typeface="Arial" panose="020B0604020202020204" pitchFamily="34" charset="0"/>
              <a:buChar char="•"/>
              <a:defRPr/>
            </a:pPr>
            <a:endParaRPr lang="en-US" sz="8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However, </a:t>
            </a:r>
            <a:r>
              <a:rPr lang="en-US" sz="2600" i="1" dirty="0">
                <a:solidFill>
                  <a:schemeClr val="bg2"/>
                </a:solidFill>
                <a:latin typeface="Calibri" panose="020F0502020204030204" pitchFamily="34" charset="0"/>
                <a:cs typeface="Lucida Sans" panose="020B0602040502020204" pitchFamily="34" charset="0"/>
              </a:rPr>
              <a:t>behavioral trajectories are moderated by sex</a:t>
            </a:r>
          </a:p>
          <a:p>
            <a:pPr marL="982980" lvl="1" indent="-320040">
              <a:buFont typeface="Arial" panose="020B0604020202020204" pitchFamily="34" charset="0"/>
              <a:buChar char="•"/>
              <a:defRPr/>
            </a:pPr>
            <a:r>
              <a:rPr lang="en-US" sz="2400" dirty="0">
                <a:solidFill>
                  <a:schemeClr val="bg2"/>
                </a:solidFill>
                <a:latin typeface="Calibri" panose="020F0502020204030204" pitchFamily="34" charset="0"/>
                <a:cs typeface="Lucida Sans" panose="020B0602040502020204" pitchFamily="34" charset="0"/>
              </a:rPr>
              <a:t>boys more vulnerable to delinquency</a:t>
            </a:r>
          </a:p>
          <a:p>
            <a:pPr marL="982980" lvl="1" indent="-320040">
              <a:buFont typeface="Arial" panose="020B0604020202020204" pitchFamily="34" charset="0"/>
              <a:buChar char="•"/>
              <a:defRPr/>
            </a:pPr>
            <a:r>
              <a:rPr lang="en-US" sz="2400" dirty="0">
                <a:solidFill>
                  <a:schemeClr val="bg2"/>
                </a:solidFill>
                <a:latin typeface="Calibri" panose="020F0502020204030204" pitchFamily="34" charset="0"/>
                <a:cs typeface="Lucida Sans" panose="020B0602040502020204" pitchFamily="34" charset="0"/>
              </a:rPr>
              <a:t>girls more vulnerable to self-injury</a:t>
            </a:r>
          </a:p>
          <a:p>
            <a:pPr marL="982980" lvl="1" indent="-320040">
              <a:buFont typeface="Arial" panose="020B0604020202020204" pitchFamily="34" charset="0"/>
              <a:buChar char="•"/>
              <a:defRPr/>
            </a:pPr>
            <a:r>
              <a:rPr lang="en-US" sz="2400" dirty="0">
                <a:solidFill>
                  <a:schemeClr val="bg2"/>
                </a:solidFill>
                <a:latin typeface="Calibri" panose="020F0502020204030204" pitchFamily="34" charset="0"/>
                <a:cs typeface="Lucida Sans" panose="020B0602040502020204" pitchFamily="34" charset="0"/>
              </a:rPr>
              <a:t>importantly, </a:t>
            </a:r>
            <a:r>
              <a:rPr lang="en-US" sz="2400" i="1" dirty="0">
                <a:solidFill>
                  <a:schemeClr val="bg2"/>
                </a:solidFill>
                <a:latin typeface="Calibri" panose="020F0502020204030204" pitchFamily="34" charset="0"/>
                <a:cs typeface="Lucida Sans" panose="020B0602040502020204" pitchFamily="34" charset="0"/>
              </a:rPr>
              <a:t>these are not exclusive outcomes</a:t>
            </a:r>
          </a:p>
          <a:p>
            <a:pPr marL="982980" lvl="1" indent="-320040">
              <a:buFont typeface="Arial" panose="020B0604020202020204" pitchFamily="34" charset="0"/>
              <a:buChar char="•"/>
              <a:defRPr/>
            </a:pPr>
            <a:endParaRPr lang="en-US" sz="8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spc="-20" dirty="0">
                <a:solidFill>
                  <a:schemeClr val="bg2"/>
                </a:solidFill>
                <a:latin typeface="Calibri" panose="020F0502020204030204" pitchFamily="34" charset="0"/>
                <a:cs typeface="Lucida Sans" panose="020B0602040502020204" pitchFamily="34" charset="0"/>
              </a:rPr>
              <a:t>Self-injuring girls with ADHD experience similar family dynamics as externalizing boys</a:t>
            </a:r>
            <a:br>
              <a:rPr lang="en-US" sz="800" dirty="0">
                <a:solidFill>
                  <a:schemeClr val="bg2"/>
                </a:solidFill>
                <a:latin typeface="Calibri" panose="020F0502020204030204" pitchFamily="34" charset="0"/>
                <a:cs typeface="Lucida Sans" panose="020B0602040502020204" pitchFamily="34" charset="0"/>
              </a:rPr>
            </a:br>
            <a:endParaRPr lang="en-US" sz="8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Self-injuring girls exhibit similar neural responses to incentives as externalizing boys</a:t>
            </a:r>
            <a:br>
              <a:rPr lang="en-US" sz="1000" dirty="0">
                <a:solidFill>
                  <a:schemeClr val="bg2"/>
                </a:solidFill>
                <a:latin typeface="Calibri" panose="020F0502020204030204" pitchFamily="34" charset="0"/>
                <a:cs typeface="Lucida Sans" panose="020B0602040502020204" pitchFamily="34" charset="0"/>
              </a:rPr>
            </a:br>
            <a:endParaRPr lang="en-US" sz="8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We can now speculate about pathways from early impulsivity to later self-harm (and BPD development) for girls</a:t>
            </a:r>
            <a:r>
              <a:rPr lang="en-US" sz="2200" dirty="0">
                <a:solidFill>
                  <a:schemeClr val="bg2"/>
                </a:solidFill>
                <a:latin typeface="Calibri" panose="020F0502020204030204" pitchFamily="34" charset="0"/>
                <a:cs typeface="Lucida Sans" panose="020B0602040502020204" pitchFamily="34" charset="0"/>
              </a:rPr>
              <a:t> </a:t>
            </a:r>
            <a:r>
              <a:rPr lang="en-US" sz="1400" dirty="0">
                <a:solidFill>
                  <a:schemeClr val="bg2"/>
                </a:solidFill>
                <a:latin typeface="Calibri" panose="020F0502020204030204" pitchFamily="34" charset="0"/>
                <a:cs typeface="Lucida Sans" panose="020B0602040502020204" pitchFamily="34" charset="0"/>
              </a:rPr>
              <a:t>(e.g., Crowell, Linehan, &amp; Beauchaine, 2009; Derbidge &amp; Beauchaine,. 2014)</a:t>
            </a:r>
            <a:endParaRPr lang="en-US" sz="1400" dirty="0">
              <a:solidFill>
                <a:schemeClr val="bg2"/>
              </a:solidFill>
            </a:endParaRPr>
          </a:p>
        </p:txBody>
      </p:sp>
      <p:sp>
        <p:nvSpPr>
          <p:cNvPr id="3" name="Title 6"/>
          <p:cNvSpPr txBox="1">
            <a:spLocks/>
          </p:cNvSpPr>
          <p:nvPr/>
        </p:nvSpPr>
        <p:spPr>
          <a:xfrm>
            <a:off x="0" y="5492"/>
            <a:ext cx="121920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Summary: Self-injuring Girls</a:t>
            </a:r>
          </a:p>
        </p:txBody>
      </p:sp>
      <p:sp>
        <p:nvSpPr>
          <p:cNvPr id="5" name="Slide Number Placeholder 4"/>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27</a:t>
            </a:fld>
            <a:endParaRPr lang="en-US">
              <a:solidFill>
                <a:srgbClr val="000000"/>
              </a:solidFill>
            </a:endParaRPr>
          </a:p>
        </p:txBody>
      </p:sp>
    </p:spTree>
    <p:extLst>
      <p:ext uri="{BB962C8B-B14F-4D97-AF65-F5344CB8AC3E}">
        <p14:creationId xmlns:p14="http://schemas.microsoft.com/office/powerpoint/2010/main" val="42395042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5" name="Title 6"/>
          <p:cNvSpPr txBox="1">
            <a:spLocks/>
          </p:cNvSpPr>
          <p:nvPr/>
        </p:nvSpPr>
        <p:spPr>
          <a:xfrm>
            <a:off x="1295400" y="549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A Unified Developmental Model</a:t>
            </a:r>
          </a:p>
        </p:txBody>
      </p:sp>
      <p:pic>
        <p:nvPicPr>
          <p:cNvPr id="87" name="Picture 86"/>
          <p:cNvPicPr>
            <a:picLocks noChangeAspect="1"/>
          </p:cNvPicPr>
          <p:nvPr/>
        </p:nvPicPr>
        <p:blipFill>
          <a:blip r:embed="rId3"/>
          <a:stretch>
            <a:fillRect/>
          </a:stretch>
        </p:blipFill>
        <p:spPr>
          <a:xfrm>
            <a:off x="1604835" y="1156874"/>
            <a:ext cx="8967746" cy="5102054"/>
          </a:xfrm>
          <a:prstGeom prst="rect">
            <a:avLst/>
          </a:prstGeom>
        </p:spPr>
      </p:pic>
      <p:sp>
        <p:nvSpPr>
          <p:cNvPr id="4" name="TextBox 3"/>
          <p:cNvSpPr txBox="1"/>
          <p:nvPr/>
        </p:nvSpPr>
        <p:spPr>
          <a:xfrm>
            <a:off x="-16043" y="6577977"/>
            <a:ext cx="3429000" cy="276999"/>
          </a:xfrm>
          <a:prstGeom prst="rect">
            <a:avLst/>
          </a:prstGeom>
          <a:noFill/>
        </p:spPr>
        <p:txBody>
          <a:bodyPr wrap="square" rtlCol="0">
            <a:spAutoFit/>
          </a:bodyPr>
          <a:lstStyle/>
          <a:p>
            <a:pPr>
              <a:defRPr/>
            </a:pPr>
            <a:r>
              <a:rPr lang="en-US" sz="1200" dirty="0">
                <a:solidFill>
                  <a:srgbClr val="000000"/>
                </a:solidFill>
                <a:latin typeface="Calibri"/>
                <a:cs typeface="Calibri" pitchFamily="34" charset="0"/>
              </a:rPr>
              <a:t>Beauchaine, in press</a:t>
            </a:r>
            <a:endParaRPr lang="en-US" sz="1200" dirty="0">
              <a:solidFill>
                <a:srgbClr val="FFFFFF"/>
              </a:solidFill>
              <a:latin typeface="Calibri"/>
              <a:cs typeface="Calibri" pitchFamily="34" charset="0"/>
            </a:endParaRPr>
          </a:p>
        </p:txBody>
      </p:sp>
    </p:spTree>
    <p:extLst>
      <p:ext uri="{BB962C8B-B14F-4D97-AF65-F5344CB8AC3E}">
        <p14:creationId xmlns:p14="http://schemas.microsoft.com/office/powerpoint/2010/main" val="2859746833"/>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6"/>
          <p:cNvSpPr txBox="1">
            <a:spLocks/>
          </p:cNvSpPr>
          <p:nvPr/>
        </p:nvSpPr>
        <p:spPr>
          <a:xfrm>
            <a:off x="0" y="18322"/>
            <a:ext cx="121920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Acknowledgements</a:t>
            </a:r>
          </a:p>
        </p:txBody>
      </p:sp>
      <p:sp>
        <p:nvSpPr>
          <p:cNvPr id="2" name="Slide Number Placeholder 1"/>
          <p:cNvSpPr>
            <a:spLocks noGrp="1"/>
          </p:cNvSpPr>
          <p:nvPr>
            <p:ph type="sldNum" sz="quarter" idx="12"/>
          </p:nvPr>
        </p:nvSpPr>
        <p:spPr/>
        <p:txBody>
          <a:bodyPr/>
          <a:lstStyle/>
          <a:p>
            <a:fld id="{7B3804E3-5C4D-4C86-A852-99C47DDA09F4}" type="slidenum">
              <a:rPr lang="en-US" smtClean="0">
                <a:solidFill>
                  <a:prstClr val="black">
                    <a:tint val="75000"/>
                  </a:prstClr>
                </a:solidFill>
              </a:rPr>
              <a:pPr/>
              <a:t>29</a:t>
            </a:fld>
            <a:endParaRPr lang="en-US">
              <a:solidFill>
                <a:prstClr val="black">
                  <a:tint val="75000"/>
                </a:prstClr>
              </a:solidFill>
            </a:endParaRPr>
          </a:p>
        </p:txBody>
      </p:sp>
      <p:pic>
        <p:nvPicPr>
          <p:cNvPr id="5" name="Picture 2" descr="Image result for steve hinshaw images">
            <a:extLst>
              <a:ext uri="{FF2B5EF4-FFF2-40B4-BE49-F238E27FC236}">
                <a16:creationId xmlns:a16="http://schemas.microsoft.com/office/drawing/2014/main" id="{B9A34C6B-A91F-47A4-BFB2-722A2FD9D3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41" y="863579"/>
            <a:ext cx="1080857" cy="1351071"/>
          </a:xfrm>
          <a:prstGeom prst="rect">
            <a:avLst/>
          </a:prstGeom>
          <a:noFill/>
          <a:ln>
            <a:solidFill>
              <a:schemeClr val="bg2"/>
            </a:solidFill>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83D4FE2-B270-469E-A3B8-9BE9E9EE50AC}"/>
              </a:ext>
            </a:extLst>
          </p:cNvPr>
          <p:cNvPicPr>
            <a:picLocks noChangeAspect="1"/>
          </p:cNvPicPr>
          <p:nvPr/>
        </p:nvPicPr>
        <p:blipFill>
          <a:blip r:embed="rId4"/>
          <a:stretch>
            <a:fillRect/>
          </a:stretch>
        </p:blipFill>
        <p:spPr>
          <a:xfrm>
            <a:off x="2936968" y="867465"/>
            <a:ext cx="1080857" cy="1340356"/>
          </a:xfrm>
          <a:prstGeom prst="rect">
            <a:avLst/>
          </a:prstGeom>
          <a:ln>
            <a:solidFill>
              <a:schemeClr val="bg2"/>
            </a:solidFill>
          </a:ln>
        </p:spPr>
      </p:pic>
      <p:pic>
        <p:nvPicPr>
          <p:cNvPr id="7" name="Picture 8"/>
          <p:cNvPicPr>
            <a:picLocks noChangeAspect="1" noChangeArrowheads="1"/>
          </p:cNvPicPr>
          <p:nvPr/>
        </p:nvPicPr>
        <p:blipFill>
          <a:blip r:embed="rId5" cstate="print"/>
          <a:srcRect/>
          <a:stretch>
            <a:fillRect/>
          </a:stretch>
        </p:blipFill>
        <p:spPr bwMode="auto">
          <a:xfrm>
            <a:off x="8008728" y="6277168"/>
            <a:ext cx="1105024" cy="464882"/>
          </a:xfrm>
          <a:prstGeom prst="rect">
            <a:avLst/>
          </a:prstGeom>
          <a:noFill/>
          <a:ln w="9525">
            <a:noFill/>
            <a:miter lim="800000"/>
            <a:headEnd/>
            <a:tailEnd/>
          </a:ln>
        </p:spPr>
      </p:pic>
      <p:pic>
        <p:nvPicPr>
          <p:cNvPr id="8" name="Picture 9"/>
          <p:cNvPicPr>
            <a:picLocks noChangeAspect="1" noChangeArrowheads="1"/>
          </p:cNvPicPr>
          <p:nvPr/>
        </p:nvPicPr>
        <p:blipFill>
          <a:blip r:embed="rId6" cstate="print"/>
          <a:srcRect/>
          <a:stretch>
            <a:fillRect/>
          </a:stretch>
        </p:blipFill>
        <p:spPr bwMode="auto">
          <a:xfrm>
            <a:off x="122357" y="6247074"/>
            <a:ext cx="1147949" cy="495348"/>
          </a:xfrm>
          <a:prstGeom prst="rect">
            <a:avLst/>
          </a:prstGeom>
          <a:noFill/>
          <a:ln w="9525">
            <a:noFill/>
            <a:miter lim="800000"/>
            <a:headEnd/>
            <a:tailEnd/>
          </a:ln>
        </p:spPr>
      </p:pic>
      <p:pic>
        <p:nvPicPr>
          <p:cNvPr id="9" name="Picture 14"/>
          <p:cNvPicPr>
            <a:picLocks noChangeAspect="1" noChangeArrowheads="1"/>
          </p:cNvPicPr>
          <p:nvPr/>
        </p:nvPicPr>
        <p:blipFill>
          <a:blip r:embed="rId7" cstate="print"/>
          <a:srcRect/>
          <a:stretch>
            <a:fillRect/>
          </a:stretch>
        </p:blipFill>
        <p:spPr bwMode="auto">
          <a:xfrm>
            <a:off x="2694633" y="6275649"/>
            <a:ext cx="1147949" cy="478788"/>
          </a:xfrm>
          <a:prstGeom prst="rect">
            <a:avLst/>
          </a:prstGeom>
          <a:noFill/>
          <a:ln w="9525">
            <a:noFill/>
            <a:miter lim="800000"/>
            <a:headEnd/>
            <a:tailEnd/>
          </a:ln>
        </p:spPr>
      </p:pic>
      <p:pic>
        <p:nvPicPr>
          <p:cNvPr id="10" name="Picture 9"/>
          <p:cNvPicPr>
            <a:picLocks noChangeAspect="1"/>
          </p:cNvPicPr>
          <p:nvPr/>
        </p:nvPicPr>
        <p:blipFill>
          <a:blip r:embed="rId8"/>
          <a:stretch>
            <a:fillRect/>
          </a:stretch>
        </p:blipFill>
        <p:spPr>
          <a:xfrm>
            <a:off x="1371742" y="6310185"/>
            <a:ext cx="1277259" cy="450648"/>
          </a:xfrm>
          <a:prstGeom prst="rect">
            <a:avLst/>
          </a:prstGeom>
        </p:spPr>
      </p:pic>
      <p:pic>
        <p:nvPicPr>
          <p:cNvPr id="11" name="Picture 2" descr="SOBC logo"/>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5432" y="6265877"/>
            <a:ext cx="1307007" cy="51285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10"/>
          <a:stretch>
            <a:fillRect/>
          </a:stretch>
        </p:blipFill>
        <p:spPr>
          <a:xfrm>
            <a:off x="5308491" y="6267694"/>
            <a:ext cx="1130867" cy="482424"/>
          </a:xfrm>
          <a:prstGeom prst="rect">
            <a:avLst/>
          </a:prstGeom>
        </p:spPr>
      </p:pic>
      <p:pic>
        <p:nvPicPr>
          <p:cNvPr id="14" name="Picture 13"/>
          <p:cNvPicPr>
            <a:picLocks noChangeAspect="1"/>
          </p:cNvPicPr>
          <p:nvPr/>
        </p:nvPicPr>
        <p:blipFill>
          <a:blip r:embed="rId11"/>
          <a:stretch>
            <a:fillRect/>
          </a:stretch>
        </p:blipFill>
        <p:spPr>
          <a:xfrm>
            <a:off x="9273654" y="6326544"/>
            <a:ext cx="1214237" cy="384001"/>
          </a:xfrm>
          <a:prstGeom prst="rect">
            <a:avLst/>
          </a:prstGeom>
        </p:spPr>
      </p:pic>
      <p:pic>
        <p:nvPicPr>
          <p:cNvPr id="15" name="Picture 14"/>
          <p:cNvPicPr>
            <a:picLocks noChangeAspect="1"/>
          </p:cNvPicPr>
          <p:nvPr/>
        </p:nvPicPr>
        <p:blipFill>
          <a:blip r:embed="rId12"/>
          <a:stretch>
            <a:fillRect/>
          </a:stretch>
        </p:blipFill>
        <p:spPr>
          <a:xfrm>
            <a:off x="10655905" y="6255820"/>
            <a:ext cx="1445303" cy="544654"/>
          </a:xfrm>
          <a:prstGeom prst="rect">
            <a:avLst/>
          </a:prstGeom>
        </p:spPr>
      </p:pic>
      <p:sp>
        <p:nvSpPr>
          <p:cNvPr id="22" name="TextBox 21"/>
          <p:cNvSpPr txBox="1"/>
          <p:nvPr/>
        </p:nvSpPr>
        <p:spPr>
          <a:xfrm>
            <a:off x="288049" y="2223026"/>
            <a:ext cx="1201828" cy="246221"/>
          </a:xfrm>
          <a:prstGeom prst="rect">
            <a:avLst/>
          </a:prstGeom>
          <a:noFill/>
        </p:spPr>
        <p:txBody>
          <a:bodyPr wrap="square" rtlCol="0">
            <a:spAutoFit/>
          </a:bodyPr>
          <a:lstStyle/>
          <a:p>
            <a:r>
              <a:rPr lang="en-US" sz="1000" dirty="0">
                <a:solidFill>
                  <a:schemeClr val="bg2"/>
                </a:solidFill>
              </a:rPr>
              <a:t>Stephen Hinshaw</a:t>
            </a:r>
          </a:p>
        </p:txBody>
      </p:sp>
      <p:sp>
        <p:nvSpPr>
          <p:cNvPr id="25" name="TextBox 24"/>
          <p:cNvSpPr txBox="1"/>
          <p:nvPr/>
        </p:nvSpPr>
        <p:spPr>
          <a:xfrm>
            <a:off x="3955589" y="2223545"/>
            <a:ext cx="1666365" cy="246221"/>
          </a:xfrm>
          <a:prstGeom prst="rect">
            <a:avLst/>
          </a:prstGeom>
          <a:noFill/>
        </p:spPr>
        <p:txBody>
          <a:bodyPr wrap="square" rtlCol="0">
            <a:spAutoFit/>
          </a:bodyPr>
          <a:lstStyle/>
          <a:p>
            <a:r>
              <a:rPr lang="en-US" sz="1000" dirty="0">
                <a:solidFill>
                  <a:schemeClr val="bg2"/>
                </a:solidFill>
              </a:rPr>
              <a:t>Carolyn Webster-Stratton</a:t>
            </a:r>
          </a:p>
        </p:txBody>
      </p:sp>
      <p:cxnSp>
        <p:nvCxnSpPr>
          <p:cNvPr id="27" name="Straight Connector 26"/>
          <p:cNvCxnSpPr/>
          <p:nvPr/>
        </p:nvCxnSpPr>
        <p:spPr>
          <a:xfrm>
            <a:off x="122357" y="6179871"/>
            <a:ext cx="11972339" cy="920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67539" y="5696504"/>
            <a:ext cx="949371" cy="246221"/>
          </a:xfrm>
          <a:prstGeom prst="rect">
            <a:avLst/>
          </a:prstGeom>
          <a:noFill/>
        </p:spPr>
        <p:txBody>
          <a:bodyPr wrap="square" rtlCol="0">
            <a:spAutoFit/>
          </a:bodyPr>
          <a:lstStyle/>
          <a:p>
            <a:r>
              <a:rPr lang="en-US" sz="1000" dirty="0">
                <a:solidFill>
                  <a:schemeClr val="bg2"/>
                </a:solidFill>
              </a:rPr>
              <a:t>Karen Pang</a:t>
            </a:r>
          </a:p>
        </p:txBody>
      </p:sp>
      <p:sp>
        <p:nvSpPr>
          <p:cNvPr id="32" name="TextBox 31"/>
          <p:cNvSpPr txBox="1"/>
          <p:nvPr/>
        </p:nvSpPr>
        <p:spPr>
          <a:xfrm>
            <a:off x="1551893" y="2226888"/>
            <a:ext cx="1201828" cy="246221"/>
          </a:xfrm>
          <a:prstGeom prst="rect">
            <a:avLst/>
          </a:prstGeom>
          <a:noFill/>
        </p:spPr>
        <p:txBody>
          <a:bodyPr wrap="square" rtlCol="0">
            <a:spAutoFit/>
          </a:bodyPr>
          <a:lstStyle/>
          <a:p>
            <a:r>
              <a:rPr lang="en-US" sz="1000" dirty="0">
                <a:solidFill>
                  <a:schemeClr val="bg2"/>
                </a:solidFill>
              </a:rPr>
              <a:t>Lisa Gatzke-Kopp</a:t>
            </a:r>
          </a:p>
        </p:txBody>
      </p:sp>
      <p:sp>
        <p:nvSpPr>
          <p:cNvPr id="33" name="TextBox 32"/>
          <p:cNvSpPr txBox="1"/>
          <p:nvPr/>
        </p:nvSpPr>
        <p:spPr>
          <a:xfrm>
            <a:off x="2969072" y="2224049"/>
            <a:ext cx="1091367" cy="246221"/>
          </a:xfrm>
          <a:prstGeom prst="rect">
            <a:avLst/>
          </a:prstGeom>
          <a:noFill/>
        </p:spPr>
        <p:txBody>
          <a:bodyPr wrap="square" rtlCol="0">
            <a:spAutoFit/>
          </a:bodyPr>
          <a:lstStyle/>
          <a:p>
            <a:r>
              <a:rPr lang="en-US" sz="1000" dirty="0">
                <a:solidFill>
                  <a:schemeClr val="bg2"/>
                </a:solidFill>
              </a:rPr>
              <a:t>Sheila Crowell</a:t>
            </a:r>
          </a:p>
        </p:txBody>
      </p:sp>
      <p:sp>
        <p:nvSpPr>
          <p:cNvPr id="35" name="TextBox 34"/>
          <p:cNvSpPr txBox="1"/>
          <p:nvPr/>
        </p:nvSpPr>
        <p:spPr>
          <a:xfrm>
            <a:off x="10693652" y="2239283"/>
            <a:ext cx="1091367" cy="246221"/>
          </a:xfrm>
          <a:prstGeom prst="rect">
            <a:avLst/>
          </a:prstGeom>
          <a:noFill/>
        </p:spPr>
        <p:txBody>
          <a:bodyPr wrap="square" rtlCol="0">
            <a:spAutoFit/>
          </a:bodyPr>
          <a:lstStyle/>
          <a:p>
            <a:r>
              <a:rPr lang="en-US" sz="1000" dirty="0">
                <a:solidFill>
                  <a:schemeClr val="bg2"/>
                </a:solidFill>
              </a:rPr>
              <a:t>Jiancheng Hou</a:t>
            </a:r>
          </a:p>
        </p:txBody>
      </p:sp>
      <p:pic>
        <p:nvPicPr>
          <p:cNvPr id="34" name="Picture 33"/>
          <p:cNvPicPr>
            <a:picLocks noChangeAspect="1"/>
          </p:cNvPicPr>
          <p:nvPr/>
        </p:nvPicPr>
        <p:blipFill>
          <a:blip r:embed="rId13"/>
          <a:stretch>
            <a:fillRect/>
          </a:stretch>
        </p:blipFill>
        <p:spPr>
          <a:xfrm>
            <a:off x="10721190" y="857840"/>
            <a:ext cx="1062819" cy="1373664"/>
          </a:xfrm>
          <a:prstGeom prst="rect">
            <a:avLst/>
          </a:prstGeom>
          <a:ln>
            <a:solidFill>
              <a:schemeClr val="bg2"/>
            </a:solidFill>
          </a:ln>
        </p:spPr>
      </p:pic>
      <p:pic>
        <p:nvPicPr>
          <p:cNvPr id="37" name="Picture 36"/>
          <p:cNvPicPr>
            <a:picLocks noChangeAspect="1"/>
          </p:cNvPicPr>
          <p:nvPr/>
        </p:nvPicPr>
        <p:blipFill>
          <a:blip r:embed="rId14"/>
          <a:stretch>
            <a:fillRect/>
          </a:stretch>
        </p:blipFill>
        <p:spPr>
          <a:xfrm>
            <a:off x="6834858" y="2560578"/>
            <a:ext cx="1098529" cy="1380555"/>
          </a:xfrm>
          <a:prstGeom prst="rect">
            <a:avLst/>
          </a:prstGeom>
          <a:ln>
            <a:solidFill>
              <a:schemeClr val="bg2"/>
            </a:solidFill>
          </a:ln>
        </p:spPr>
      </p:pic>
      <p:sp>
        <p:nvSpPr>
          <p:cNvPr id="39" name="TextBox 38"/>
          <p:cNvSpPr txBox="1"/>
          <p:nvPr/>
        </p:nvSpPr>
        <p:spPr>
          <a:xfrm>
            <a:off x="6835912" y="3928994"/>
            <a:ext cx="1201828" cy="246221"/>
          </a:xfrm>
          <a:prstGeom prst="rect">
            <a:avLst/>
          </a:prstGeom>
          <a:noFill/>
        </p:spPr>
        <p:txBody>
          <a:bodyPr wrap="square" rtlCol="0">
            <a:spAutoFit/>
          </a:bodyPr>
          <a:lstStyle/>
          <a:p>
            <a:r>
              <a:rPr lang="en-US" sz="1000" dirty="0">
                <a:solidFill>
                  <a:schemeClr val="bg2"/>
                </a:solidFill>
              </a:rPr>
              <a:t>Sharon Brenner</a:t>
            </a:r>
          </a:p>
        </p:txBody>
      </p:sp>
      <p:pic>
        <p:nvPicPr>
          <p:cNvPr id="38" name="Picture 37"/>
          <p:cNvPicPr>
            <a:picLocks noChangeAspect="1"/>
          </p:cNvPicPr>
          <p:nvPr/>
        </p:nvPicPr>
        <p:blipFill>
          <a:blip r:embed="rId15"/>
          <a:stretch>
            <a:fillRect/>
          </a:stretch>
        </p:blipFill>
        <p:spPr>
          <a:xfrm>
            <a:off x="325230" y="2564998"/>
            <a:ext cx="1073174" cy="1347135"/>
          </a:xfrm>
          <a:prstGeom prst="rect">
            <a:avLst/>
          </a:prstGeom>
          <a:ln>
            <a:solidFill>
              <a:schemeClr val="bg2"/>
            </a:solidFill>
          </a:ln>
        </p:spPr>
      </p:pic>
      <p:sp>
        <p:nvSpPr>
          <p:cNvPr id="41" name="TextBox 40"/>
          <p:cNvSpPr txBox="1"/>
          <p:nvPr/>
        </p:nvSpPr>
        <p:spPr>
          <a:xfrm>
            <a:off x="387003" y="3941133"/>
            <a:ext cx="977874" cy="246221"/>
          </a:xfrm>
          <a:prstGeom prst="rect">
            <a:avLst/>
          </a:prstGeom>
          <a:noFill/>
        </p:spPr>
        <p:txBody>
          <a:bodyPr wrap="square" rtlCol="0">
            <a:spAutoFit/>
          </a:bodyPr>
          <a:lstStyle/>
          <a:p>
            <a:r>
              <a:rPr lang="en-US" sz="1000" dirty="0">
                <a:solidFill>
                  <a:schemeClr val="bg2"/>
                </a:solidFill>
              </a:rPr>
              <a:t>Penny Marsh</a:t>
            </a:r>
          </a:p>
        </p:txBody>
      </p:sp>
      <p:sp>
        <p:nvSpPr>
          <p:cNvPr id="43" name="TextBox 42"/>
          <p:cNvSpPr txBox="1"/>
          <p:nvPr/>
        </p:nvSpPr>
        <p:spPr>
          <a:xfrm>
            <a:off x="9530808" y="3932335"/>
            <a:ext cx="889364" cy="246221"/>
          </a:xfrm>
          <a:prstGeom prst="rect">
            <a:avLst/>
          </a:prstGeom>
          <a:noFill/>
        </p:spPr>
        <p:txBody>
          <a:bodyPr wrap="square" rtlCol="0">
            <a:spAutoFit/>
          </a:bodyPr>
          <a:lstStyle/>
          <a:p>
            <a:r>
              <a:rPr lang="en-US" sz="1000" dirty="0">
                <a:solidFill>
                  <a:schemeClr val="bg2"/>
                </a:solidFill>
              </a:rPr>
              <a:t>Hilary Mead</a:t>
            </a:r>
          </a:p>
        </p:txBody>
      </p:sp>
      <p:pic>
        <p:nvPicPr>
          <p:cNvPr id="42" name="Picture 41"/>
          <p:cNvPicPr>
            <a:picLocks noChangeAspect="1"/>
          </p:cNvPicPr>
          <p:nvPr/>
        </p:nvPicPr>
        <p:blipFill>
          <a:blip r:embed="rId16"/>
          <a:stretch>
            <a:fillRect/>
          </a:stretch>
        </p:blipFill>
        <p:spPr>
          <a:xfrm>
            <a:off x="1617537" y="867464"/>
            <a:ext cx="1107252" cy="1334219"/>
          </a:xfrm>
          <a:prstGeom prst="rect">
            <a:avLst/>
          </a:prstGeom>
          <a:ln>
            <a:solidFill>
              <a:schemeClr val="bg2"/>
            </a:solidFill>
          </a:ln>
        </p:spPr>
      </p:pic>
      <p:pic>
        <p:nvPicPr>
          <p:cNvPr id="44" name="Picture 43"/>
          <p:cNvPicPr>
            <a:picLocks noChangeAspect="1"/>
          </p:cNvPicPr>
          <p:nvPr/>
        </p:nvPicPr>
        <p:blipFill>
          <a:blip r:embed="rId17"/>
          <a:stretch>
            <a:fillRect/>
          </a:stretch>
        </p:blipFill>
        <p:spPr>
          <a:xfrm>
            <a:off x="4242138" y="859698"/>
            <a:ext cx="1093268" cy="1348123"/>
          </a:xfrm>
          <a:prstGeom prst="rect">
            <a:avLst/>
          </a:prstGeom>
          <a:ln>
            <a:solidFill>
              <a:schemeClr val="bg2"/>
            </a:solidFill>
          </a:ln>
        </p:spPr>
      </p:pic>
      <p:pic>
        <p:nvPicPr>
          <p:cNvPr id="45" name="Picture 44"/>
          <p:cNvPicPr>
            <a:picLocks noChangeAspect="1"/>
          </p:cNvPicPr>
          <p:nvPr/>
        </p:nvPicPr>
        <p:blipFill>
          <a:blip r:embed="rId18"/>
          <a:stretch>
            <a:fillRect/>
          </a:stretch>
        </p:blipFill>
        <p:spPr>
          <a:xfrm>
            <a:off x="5544153" y="860449"/>
            <a:ext cx="1107252" cy="1348123"/>
          </a:xfrm>
          <a:prstGeom prst="rect">
            <a:avLst/>
          </a:prstGeom>
          <a:ln>
            <a:solidFill>
              <a:schemeClr val="bg2"/>
            </a:solidFill>
          </a:ln>
        </p:spPr>
      </p:pic>
      <p:sp>
        <p:nvSpPr>
          <p:cNvPr id="47" name="TextBox 46"/>
          <p:cNvSpPr txBox="1"/>
          <p:nvPr/>
        </p:nvSpPr>
        <p:spPr>
          <a:xfrm>
            <a:off x="5664370" y="2223074"/>
            <a:ext cx="1201828" cy="246221"/>
          </a:xfrm>
          <a:prstGeom prst="rect">
            <a:avLst/>
          </a:prstGeom>
          <a:noFill/>
        </p:spPr>
        <p:txBody>
          <a:bodyPr wrap="square" rtlCol="0">
            <a:spAutoFit/>
          </a:bodyPr>
          <a:lstStyle/>
          <a:p>
            <a:r>
              <a:rPr lang="en-US" sz="1000" dirty="0">
                <a:solidFill>
                  <a:schemeClr val="bg2"/>
                </a:solidFill>
              </a:rPr>
              <a:t>Jamila Reid</a:t>
            </a:r>
          </a:p>
        </p:txBody>
      </p:sp>
      <p:sp>
        <p:nvSpPr>
          <p:cNvPr id="49" name="TextBox 48"/>
          <p:cNvSpPr txBox="1"/>
          <p:nvPr/>
        </p:nvSpPr>
        <p:spPr>
          <a:xfrm>
            <a:off x="4295194" y="3933496"/>
            <a:ext cx="1201828" cy="246221"/>
          </a:xfrm>
          <a:prstGeom prst="rect">
            <a:avLst/>
          </a:prstGeom>
          <a:noFill/>
        </p:spPr>
        <p:txBody>
          <a:bodyPr wrap="square" rtlCol="0">
            <a:spAutoFit/>
          </a:bodyPr>
          <a:lstStyle/>
          <a:p>
            <a:r>
              <a:rPr lang="en-US" sz="1000" dirty="0">
                <a:solidFill>
                  <a:schemeClr val="bg2"/>
                </a:solidFill>
              </a:rPr>
              <a:t>Kate Shannon</a:t>
            </a:r>
          </a:p>
        </p:txBody>
      </p:sp>
      <p:pic>
        <p:nvPicPr>
          <p:cNvPr id="50" name="Picture 49"/>
          <p:cNvPicPr>
            <a:picLocks noChangeAspect="1"/>
          </p:cNvPicPr>
          <p:nvPr/>
        </p:nvPicPr>
        <p:blipFill>
          <a:blip r:embed="rId19"/>
          <a:stretch>
            <a:fillRect/>
          </a:stretch>
        </p:blipFill>
        <p:spPr>
          <a:xfrm>
            <a:off x="9443637" y="859696"/>
            <a:ext cx="1065902" cy="1363330"/>
          </a:xfrm>
          <a:prstGeom prst="rect">
            <a:avLst/>
          </a:prstGeom>
          <a:ln>
            <a:solidFill>
              <a:schemeClr val="bg2"/>
            </a:solidFill>
          </a:ln>
        </p:spPr>
      </p:pic>
      <p:sp>
        <p:nvSpPr>
          <p:cNvPr id="52" name="TextBox 51"/>
          <p:cNvSpPr txBox="1"/>
          <p:nvPr/>
        </p:nvSpPr>
        <p:spPr>
          <a:xfrm>
            <a:off x="9438605" y="2220897"/>
            <a:ext cx="1201828" cy="246221"/>
          </a:xfrm>
          <a:prstGeom prst="rect">
            <a:avLst/>
          </a:prstGeom>
          <a:noFill/>
        </p:spPr>
        <p:txBody>
          <a:bodyPr wrap="square" rtlCol="0">
            <a:spAutoFit/>
          </a:bodyPr>
          <a:lstStyle/>
          <a:p>
            <a:r>
              <a:rPr lang="en-US" sz="1000" dirty="0">
                <a:solidFill>
                  <a:schemeClr val="bg2"/>
                </a:solidFill>
              </a:rPr>
              <a:t>Emily Neuhaus</a:t>
            </a:r>
          </a:p>
        </p:txBody>
      </p:sp>
      <p:pic>
        <p:nvPicPr>
          <p:cNvPr id="51" name="Picture 50"/>
          <p:cNvPicPr>
            <a:picLocks noChangeAspect="1"/>
          </p:cNvPicPr>
          <p:nvPr/>
        </p:nvPicPr>
        <p:blipFill>
          <a:blip r:embed="rId20"/>
          <a:stretch>
            <a:fillRect/>
          </a:stretch>
        </p:blipFill>
        <p:spPr>
          <a:xfrm>
            <a:off x="10077378" y="4328165"/>
            <a:ext cx="1076463" cy="1385490"/>
          </a:xfrm>
          <a:prstGeom prst="rect">
            <a:avLst/>
          </a:prstGeom>
          <a:ln>
            <a:solidFill>
              <a:schemeClr val="bg2"/>
            </a:solidFill>
          </a:ln>
        </p:spPr>
      </p:pic>
      <p:sp>
        <p:nvSpPr>
          <p:cNvPr id="54" name="TextBox 53"/>
          <p:cNvSpPr txBox="1"/>
          <p:nvPr/>
        </p:nvSpPr>
        <p:spPr>
          <a:xfrm>
            <a:off x="9989444" y="5709116"/>
            <a:ext cx="1408074" cy="246221"/>
          </a:xfrm>
          <a:prstGeom prst="rect">
            <a:avLst/>
          </a:prstGeom>
          <a:noFill/>
        </p:spPr>
        <p:txBody>
          <a:bodyPr wrap="square" rtlCol="0">
            <a:spAutoFit/>
          </a:bodyPr>
          <a:lstStyle/>
          <a:p>
            <a:r>
              <a:rPr lang="en-US" sz="1000" dirty="0">
                <a:solidFill>
                  <a:schemeClr val="bg2"/>
                </a:solidFill>
              </a:rPr>
              <a:t>Christina Derbidge</a:t>
            </a:r>
          </a:p>
        </p:txBody>
      </p:sp>
      <p:pic>
        <p:nvPicPr>
          <p:cNvPr id="53" name="Picture 52"/>
          <p:cNvPicPr>
            <a:picLocks noChangeAspect="1"/>
          </p:cNvPicPr>
          <p:nvPr/>
        </p:nvPicPr>
        <p:blipFill>
          <a:blip r:embed="rId21"/>
          <a:stretch>
            <a:fillRect/>
          </a:stretch>
        </p:blipFill>
        <p:spPr>
          <a:xfrm>
            <a:off x="8153102" y="2547515"/>
            <a:ext cx="1073767" cy="1372500"/>
          </a:xfrm>
          <a:prstGeom prst="rect">
            <a:avLst/>
          </a:prstGeom>
          <a:ln>
            <a:solidFill>
              <a:schemeClr val="bg2"/>
            </a:solidFill>
          </a:ln>
        </p:spPr>
      </p:pic>
      <p:sp>
        <p:nvSpPr>
          <p:cNvPr id="56" name="TextBox 55"/>
          <p:cNvSpPr txBox="1"/>
          <p:nvPr/>
        </p:nvSpPr>
        <p:spPr>
          <a:xfrm>
            <a:off x="8126868" y="3930547"/>
            <a:ext cx="1408074" cy="246221"/>
          </a:xfrm>
          <a:prstGeom prst="rect">
            <a:avLst/>
          </a:prstGeom>
          <a:noFill/>
        </p:spPr>
        <p:txBody>
          <a:bodyPr wrap="square" rtlCol="0">
            <a:spAutoFit/>
          </a:bodyPr>
          <a:lstStyle/>
          <a:p>
            <a:r>
              <a:rPr lang="en-US" sz="1000" dirty="0">
                <a:solidFill>
                  <a:schemeClr val="bg2"/>
                </a:solidFill>
              </a:rPr>
              <a:t>Adrianne Stevens</a:t>
            </a:r>
          </a:p>
        </p:txBody>
      </p:sp>
      <p:pic>
        <p:nvPicPr>
          <p:cNvPr id="55" name="Picture 54"/>
          <p:cNvPicPr>
            <a:picLocks noChangeAspect="1"/>
          </p:cNvPicPr>
          <p:nvPr/>
        </p:nvPicPr>
        <p:blipFill>
          <a:blip r:embed="rId22"/>
          <a:stretch>
            <a:fillRect/>
          </a:stretch>
        </p:blipFill>
        <p:spPr>
          <a:xfrm>
            <a:off x="5566609" y="2551061"/>
            <a:ext cx="1084796" cy="1382310"/>
          </a:xfrm>
          <a:prstGeom prst="rect">
            <a:avLst/>
          </a:prstGeom>
          <a:ln>
            <a:solidFill>
              <a:schemeClr val="bg2"/>
            </a:solidFill>
          </a:ln>
        </p:spPr>
      </p:pic>
      <p:sp>
        <p:nvSpPr>
          <p:cNvPr id="58" name="TextBox 57"/>
          <p:cNvSpPr txBox="1"/>
          <p:nvPr/>
        </p:nvSpPr>
        <p:spPr>
          <a:xfrm>
            <a:off x="5596580" y="3933586"/>
            <a:ext cx="1031557" cy="246221"/>
          </a:xfrm>
          <a:prstGeom prst="rect">
            <a:avLst/>
          </a:prstGeom>
          <a:noFill/>
        </p:spPr>
        <p:txBody>
          <a:bodyPr wrap="square" rtlCol="0">
            <a:spAutoFit/>
          </a:bodyPr>
          <a:lstStyle/>
          <a:p>
            <a:r>
              <a:rPr lang="en-US" sz="1000" dirty="0">
                <a:solidFill>
                  <a:schemeClr val="bg2"/>
                </a:solidFill>
              </a:rPr>
              <a:t>Colin Sauder</a:t>
            </a:r>
          </a:p>
        </p:txBody>
      </p:sp>
      <p:pic>
        <p:nvPicPr>
          <p:cNvPr id="59" name="Picture 58"/>
          <p:cNvPicPr>
            <a:picLocks noChangeAspect="1"/>
          </p:cNvPicPr>
          <p:nvPr/>
        </p:nvPicPr>
        <p:blipFill>
          <a:blip r:embed="rId23"/>
          <a:stretch>
            <a:fillRect/>
          </a:stretch>
        </p:blipFill>
        <p:spPr>
          <a:xfrm>
            <a:off x="7523907" y="4334863"/>
            <a:ext cx="1078080" cy="1375824"/>
          </a:xfrm>
          <a:prstGeom prst="rect">
            <a:avLst/>
          </a:prstGeom>
          <a:ln>
            <a:solidFill>
              <a:schemeClr val="bg2"/>
            </a:solidFill>
          </a:ln>
        </p:spPr>
      </p:pic>
      <p:sp>
        <p:nvSpPr>
          <p:cNvPr id="65" name="TextBox 64"/>
          <p:cNvSpPr txBox="1"/>
          <p:nvPr/>
        </p:nvSpPr>
        <p:spPr>
          <a:xfrm>
            <a:off x="7566191" y="5704241"/>
            <a:ext cx="949371" cy="246221"/>
          </a:xfrm>
          <a:prstGeom prst="rect">
            <a:avLst/>
          </a:prstGeom>
          <a:noFill/>
        </p:spPr>
        <p:txBody>
          <a:bodyPr wrap="square" rtlCol="0">
            <a:spAutoFit/>
          </a:bodyPr>
          <a:lstStyle/>
          <a:p>
            <a:r>
              <a:rPr lang="en-US" sz="1000" dirty="0">
                <a:solidFill>
                  <a:schemeClr val="bg2"/>
                </a:solidFill>
              </a:rPr>
              <a:t>Aimee Zisner</a:t>
            </a:r>
          </a:p>
        </p:txBody>
      </p:sp>
      <p:pic>
        <p:nvPicPr>
          <p:cNvPr id="66" name="Picture 65"/>
          <p:cNvPicPr>
            <a:picLocks noChangeAspect="1"/>
          </p:cNvPicPr>
          <p:nvPr/>
        </p:nvPicPr>
        <p:blipFill>
          <a:blip r:embed="rId24"/>
          <a:stretch>
            <a:fillRect/>
          </a:stretch>
        </p:blipFill>
        <p:spPr>
          <a:xfrm>
            <a:off x="6175465" y="4326503"/>
            <a:ext cx="1107793" cy="1387152"/>
          </a:xfrm>
          <a:prstGeom prst="rect">
            <a:avLst/>
          </a:prstGeom>
          <a:ln>
            <a:solidFill>
              <a:schemeClr val="bg2"/>
            </a:solidFill>
          </a:ln>
        </p:spPr>
      </p:pic>
      <p:sp>
        <p:nvSpPr>
          <p:cNvPr id="68" name="TextBox 67"/>
          <p:cNvSpPr txBox="1"/>
          <p:nvPr/>
        </p:nvSpPr>
        <p:spPr>
          <a:xfrm>
            <a:off x="6198769" y="5713378"/>
            <a:ext cx="1096945" cy="246221"/>
          </a:xfrm>
          <a:prstGeom prst="rect">
            <a:avLst/>
          </a:prstGeom>
          <a:noFill/>
        </p:spPr>
        <p:txBody>
          <a:bodyPr wrap="square" rtlCol="0">
            <a:spAutoFit/>
          </a:bodyPr>
          <a:lstStyle/>
          <a:p>
            <a:r>
              <a:rPr lang="en-US" sz="1000" dirty="0">
                <a:solidFill>
                  <a:schemeClr val="bg2"/>
                </a:solidFill>
              </a:rPr>
              <a:t>Tiffany Shader</a:t>
            </a:r>
          </a:p>
        </p:txBody>
      </p:sp>
      <p:pic>
        <p:nvPicPr>
          <p:cNvPr id="67" name="Picture 66"/>
          <p:cNvPicPr>
            <a:picLocks noChangeAspect="1"/>
          </p:cNvPicPr>
          <p:nvPr/>
        </p:nvPicPr>
        <p:blipFill>
          <a:blip r:embed="rId25"/>
          <a:stretch>
            <a:fillRect/>
          </a:stretch>
        </p:blipFill>
        <p:spPr>
          <a:xfrm>
            <a:off x="4899162" y="4319082"/>
            <a:ext cx="1075552" cy="1384302"/>
          </a:xfrm>
          <a:prstGeom prst="rect">
            <a:avLst/>
          </a:prstGeom>
          <a:ln>
            <a:solidFill>
              <a:schemeClr val="bg2"/>
            </a:solidFill>
          </a:ln>
        </p:spPr>
      </p:pic>
      <p:sp>
        <p:nvSpPr>
          <p:cNvPr id="70" name="TextBox 69"/>
          <p:cNvSpPr txBox="1"/>
          <p:nvPr/>
        </p:nvSpPr>
        <p:spPr>
          <a:xfrm>
            <a:off x="4940459" y="5708778"/>
            <a:ext cx="1096945" cy="246221"/>
          </a:xfrm>
          <a:prstGeom prst="rect">
            <a:avLst/>
          </a:prstGeom>
          <a:noFill/>
        </p:spPr>
        <p:txBody>
          <a:bodyPr wrap="square" rtlCol="0">
            <a:spAutoFit/>
          </a:bodyPr>
          <a:lstStyle/>
          <a:p>
            <a:r>
              <a:rPr lang="en-US" sz="1000" dirty="0">
                <a:solidFill>
                  <a:schemeClr val="bg2"/>
                </a:solidFill>
              </a:rPr>
              <a:t>Dana Kamara</a:t>
            </a:r>
          </a:p>
        </p:txBody>
      </p:sp>
      <p:pic>
        <p:nvPicPr>
          <p:cNvPr id="71" name="Picture 70"/>
          <p:cNvPicPr>
            <a:picLocks noChangeAspect="1"/>
          </p:cNvPicPr>
          <p:nvPr/>
        </p:nvPicPr>
        <p:blipFill>
          <a:blip r:embed="rId26"/>
          <a:stretch>
            <a:fillRect/>
          </a:stretch>
        </p:blipFill>
        <p:spPr>
          <a:xfrm>
            <a:off x="3574319" y="4317543"/>
            <a:ext cx="1079610" cy="1378961"/>
          </a:xfrm>
          <a:prstGeom prst="rect">
            <a:avLst/>
          </a:prstGeom>
          <a:ln>
            <a:solidFill>
              <a:schemeClr val="bg2"/>
            </a:solidFill>
          </a:ln>
        </p:spPr>
      </p:pic>
      <p:sp>
        <p:nvSpPr>
          <p:cNvPr id="73" name="TextBox 72"/>
          <p:cNvSpPr txBox="1"/>
          <p:nvPr/>
        </p:nvSpPr>
        <p:spPr>
          <a:xfrm>
            <a:off x="3758968" y="5703383"/>
            <a:ext cx="659954" cy="246221"/>
          </a:xfrm>
          <a:prstGeom prst="rect">
            <a:avLst/>
          </a:prstGeom>
          <a:noFill/>
        </p:spPr>
        <p:txBody>
          <a:bodyPr wrap="square" rtlCol="0">
            <a:spAutoFit/>
          </a:bodyPr>
          <a:lstStyle/>
          <a:p>
            <a:r>
              <a:rPr lang="en-US" sz="1000" dirty="0">
                <a:solidFill>
                  <a:schemeClr val="bg2"/>
                </a:solidFill>
              </a:rPr>
              <a:t>Ziv Bell</a:t>
            </a:r>
          </a:p>
        </p:txBody>
      </p:sp>
      <p:pic>
        <p:nvPicPr>
          <p:cNvPr id="72" name="Picture 71"/>
          <p:cNvPicPr>
            <a:picLocks noChangeAspect="1"/>
          </p:cNvPicPr>
          <p:nvPr/>
        </p:nvPicPr>
        <p:blipFill>
          <a:blip r:embed="rId27"/>
          <a:stretch>
            <a:fillRect/>
          </a:stretch>
        </p:blipFill>
        <p:spPr>
          <a:xfrm flipH="1">
            <a:off x="2289750" y="4316452"/>
            <a:ext cx="1059431" cy="1380052"/>
          </a:xfrm>
          <a:prstGeom prst="rect">
            <a:avLst/>
          </a:prstGeom>
          <a:ln>
            <a:solidFill>
              <a:schemeClr val="bg2"/>
            </a:solidFill>
          </a:ln>
        </p:spPr>
      </p:pic>
      <p:sp>
        <p:nvSpPr>
          <p:cNvPr id="75" name="TextBox 74"/>
          <p:cNvSpPr txBox="1"/>
          <p:nvPr/>
        </p:nvSpPr>
        <p:spPr>
          <a:xfrm>
            <a:off x="2125638" y="5707294"/>
            <a:ext cx="1341386" cy="400110"/>
          </a:xfrm>
          <a:prstGeom prst="rect">
            <a:avLst/>
          </a:prstGeom>
          <a:noFill/>
        </p:spPr>
        <p:txBody>
          <a:bodyPr wrap="square" rtlCol="0">
            <a:spAutoFit/>
          </a:bodyPr>
          <a:lstStyle/>
          <a:p>
            <a:pPr algn="ctr"/>
            <a:r>
              <a:rPr lang="en-US" sz="1000" dirty="0">
                <a:solidFill>
                  <a:schemeClr val="bg2"/>
                </a:solidFill>
              </a:rPr>
              <a:t>Heather</a:t>
            </a:r>
            <a:br>
              <a:rPr lang="en-US" sz="1000" dirty="0">
                <a:solidFill>
                  <a:schemeClr val="bg2"/>
                </a:solidFill>
              </a:rPr>
            </a:br>
            <a:r>
              <a:rPr lang="en-US" sz="1000" dirty="0">
                <a:solidFill>
                  <a:schemeClr val="bg2"/>
                </a:solidFill>
              </a:rPr>
              <a:t>McDonough-Caplan</a:t>
            </a:r>
          </a:p>
        </p:txBody>
      </p:sp>
      <p:pic>
        <p:nvPicPr>
          <p:cNvPr id="74" name="Picture 73"/>
          <p:cNvPicPr>
            <a:picLocks noChangeAspect="1"/>
          </p:cNvPicPr>
          <p:nvPr/>
        </p:nvPicPr>
        <p:blipFill>
          <a:blip r:embed="rId28"/>
          <a:stretch>
            <a:fillRect/>
          </a:stretch>
        </p:blipFill>
        <p:spPr>
          <a:xfrm>
            <a:off x="8817906" y="4328009"/>
            <a:ext cx="1043602" cy="1382678"/>
          </a:xfrm>
          <a:prstGeom prst="rect">
            <a:avLst/>
          </a:prstGeom>
          <a:ln>
            <a:solidFill>
              <a:schemeClr val="bg2"/>
            </a:solidFill>
          </a:ln>
        </p:spPr>
      </p:pic>
      <p:sp>
        <p:nvSpPr>
          <p:cNvPr id="77" name="TextBox 76"/>
          <p:cNvSpPr txBox="1"/>
          <p:nvPr/>
        </p:nvSpPr>
        <p:spPr>
          <a:xfrm>
            <a:off x="8840399" y="5705751"/>
            <a:ext cx="937077" cy="246221"/>
          </a:xfrm>
          <a:prstGeom prst="rect">
            <a:avLst/>
          </a:prstGeom>
          <a:noFill/>
        </p:spPr>
        <p:txBody>
          <a:bodyPr wrap="square" rtlCol="0">
            <a:spAutoFit/>
          </a:bodyPr>
          <a:lstStyle/>
          <a:p>
            <a:r>
              <a:rPr lang="en-US" sz="1000" dirty="0">
                <a:solidFill>
                  <a:schemeClr val="bg2"/>
                </a:solidFill>
              </a:rPr>
              <a:t>Hunter Hahn</a:t>
            </a:r>
          </a:p>
        </p:txBody>
      </p:sp>
      <p:pic>
        <p:nvPicPr>
          <p:cNvPr id="76" name="Picture 75"/>
          <p:cNvPicPr>
            <a:picLocks noChangeAspect="1"/>
          </p:cNvPicPr>
          <p:nvPr/>
        </p:nvPicPr>
        <p:blipFill>
          <a:blip r:embed="rId29"/>
          <a:stretch>
            <a:fillRect/>
          </a:stretch>
        </p:blipFill>
        <p:spPr>
          <a:xfrm>
            <a:off x="2920767" y="2563654"/>
            <a:ext cx="1081019" cy="1373966"/>
          </a:xfrm>
          <a:prstGeom prst="rect">
            <a:avLst/>
          </a:prstGeom>
          <a:ln>
            <a:solidFill>
              <a:schemeClr val="bg2"/>
            </a:solidFill>
          </a:ln>
        </p:spPr>
      </p:pic>
      <p:sp>
        <p:nvSpPr>
          <p:cNvPr id="79" name="TextBox 78"/>
          <p:cNvSpPr txBox="1"/>
          <p:nvPr/>
        </p:nvSpPr>
        <p:spPr>
          <a:xfrm>
            <a:off x="2985058" y="3922858"/>
            <a:ext cx="977874" cy="246221"/>
          </a:xfrm>
          <a:prstGeom prst="rect">
            <a:avLst/>
          </a:prstGeom>
          <a:noFill/>
        </p:spPr>
        <p:txBody>
          <a:bodyPr wrap="square" rtlCol="0">
            <a:spAutoFit/>
          </a:bodyPr>
          <a:lstStyle/>
          <a:p>
            <a:r>
              <a:rPr lang="en-US" sz="1000" dirty="0">
                <a:solidFill>
                  <a:schemeClr val="bg2"/>
                </a:solidFill>
              </a:rPr>
              <a:t>James Hong</a:t>
            </a:r>
          </a:p>
        </p:txBody>
      </p:sp>
      <p:pic>
        <p:nvPicPr>
          <p:cNvPr id="78" name="Picture 77"/>
          <p:cNvPicPr>
            <a:picLocks noChangeAspect="1"/>
          </p:cNvPicPr>
          <p:nvPr/>
        </p:nvPicPr>
        <p:blipFill>
          <a:blip r:embed="rId30"/>
          <a:stretch>
            <a:fillRect/>
          </a:stretch>
        </p:blipFill>
        <p:spPr>
          <a:xfrm>
            <a:off x="10721190" y="2555027"/>
            <a:ext cx="1061203" cy="1368070"/>
          </a:xfrm>
          <a:prstGeom prst="rect">
            <a:avLst/>
          </a:prstGeom>
          <a:ln>
            <a:solidFill>
              <a:schemeClr val="bg2"/>
            </a:solidFill>
          </a:ln>
        </p:spPr>
      </p:pic>
      <p:sp>
        <p:nvSpPr>
          <p:cNvPr id="81" name="TextBox 80"/>
          <p:cNvSpPr txBox="1"/>
          <p:nvPr/>
        </p:nvSpPr>
        <p:spPr>
          <a:xfrm>
            <a:off x="10812799" y="3928497"/>
            <a:ext cx="1002473" cy="246221"/>
          </a:xfrm>
          <a:prstGeom prst="rect">
            <a:avLst/>
          </a:prstGeom>
          <a:noFill/>
        </p:spPr>
        <p:txBody>
          <a:bodyPr wrap="square" rtlCol="0">
            <a:spAutoFit/>
          </a:bodyPr>
          <a:lstStyle/>
          <a:p>
            <a:r>
              <a:rPr lang="en-US" sz="1000" dirty="0">
                <a:solidFill>
                  <a:schemeClr val="bg2"/>
                </a:solidFill>
              </a:rPr>
              <a:t>Nate Haines</a:t>
            </a:r>
          </a:p>
        </p:txBody>
      </p:sp>
      <p:pic>
        <p:nvPicPr>
          <p:cNvPr id="83" name="Picture 82"/>
          <p:cNvPicPr>
            <a:picLocks noChangeAspect="1"/>
          </p:cNvPicPr>
          <p:nvPr/>
        </p:nvPicPr>
        <p:blipFill>
          <a:blip r:embed="rId31"/>
          <a:stretch>
            <a:fillRect/>
          </a:stretch>
        </p:blipFill>
        <p:spPr>
          <a:xfrm>
            <a:off x="6872586" y="859696"/>
            <a:ext cx="1069128" cy="1350215"/>
          </a:xfrm>
          <a:prstGeom prst="rect">
            <a:avLst/>
          </a:prstGeom>
          <a:ln>
            <a:solidFill>
              <a:schemeClr val="bg2"/>
            </a:solidFill>
          </a:ln>
        </p:spPr>
      </p:pic>
      <p:sp>
        <p:nvSpPr>
          <p:cNvPr id="85" name="TextBox 84"/>
          <p:cNvSpPr txBox="1"/>
          <p:nvPr/>
        </p:nvSpPr>
        <p:spPr>
          <a:xfrm>
            <a:off x="6803859" y="2223351"/>
            <a:ext cx="1201828" cy="246221"/>
          </a:xfrm>
          <a:prstGeom prst="rect">
            <a:avLst/>
          </a:prstGeom>
          <a:noFill/>
        </p:spPr>
        <p:txBody>
          <a:bodyPr wrap="square" rtlCol="0">
            <a:spAutoFit/>
          </a:bodyPr>
          <a:lstStyle/>
          <a:p>
            <a:r>
              <a:rPr lang="en-US" sz="1000" dirty="0">
                <a:solidFill>
                  <a:schemeClr val="bg2"/>
                </a:solidFill>
              </a:rPr>
              <a:t>Itzhak Ben-David</a:t>
            </a:r>
          </a:p>
        </p:txBody>
      </p:sp>
      <p:pic>
        <p:nvPicPr>
          <p:cNvPr id="86" name="Picture 85"/>
          <p:cNvPicPr>
            <a:picLocks noChangeAspect="1"/>
          </p:cNvPicPr>
          <p:nvPr/>
        </p:nvPicPr>
        <p:blipFill>
          <a:blip r:embed="rId32"/>
          <a:stretch>
            <a:fillRect/>
          </a:stretch>
        </p:blipFill>
        <p:spPr>
          <a:xfrm>
            <a:off x="8167422" y="865968"/>
            <a:ext cx="1051845" cy="1350204"/>
          </a:xfrm>
          <a:prstGeom prst="rect">
            <a:avLst/>
          </a:prstGeom>
          <a:ln>
            <a:solidFill>
              <a:schemeClr val="bg2"/>
            </a:solidFill>
          </a:ln>
        </p:spPr>
      </p:pic>
      <p:sp>
        <p:nvSpPr>
          <p:cNvPr id="88" name="TextBox 87"/>
          <p:cNvSpPr txBox="1"/>
          <p:nvPr/>
        </p:nvSpPr>
        <p:spPr>
          <a:xfrm>
            <a:off x="8159174" y="2217202"/>
            <a:ext cx="1010702" cy="246221"/>
          </a:xfrm>
          <a:prstGeom prst="rect">
            <a:avLst/>
          </a:prstGeom>
          <a:noFill/>
        </p:spPr>
        <p:txBody>
          <a:bodyPr wrap="square" rtlCol="0">
            <a:spAutoFit/>
          </a:bodyPr>
          <a:lstStyle/>
          <a:p>
            <a:pPr algn="ctr"/>
            <a:r>
              <a:rPr lang="en-US" sz="1000" dirty="0">
                <a:solidFill>
                  <a:schemeClr val="bg2"/>
                </a:solidFill>
              </a:rPr>
              <a:t>Marieke Bos</a:t>
            </a:r>
          </a:p>
        </p:txBody>
      </p:sp>
      <p:pic>
        <p:nvPicPr>
          <p:cNvPr id="17" name="Picture 16"/>
          <p:cNvPicPr>
            <a:picLocks noChangeAspect="1"/>
          </p:cNvPicPr>
          <p:nvPr/>
        </p:nvPicPr>
        <p:blipFill>
          <a:blip r:embed="rId33"/>
          <a:stretch>
            <a:fillRect/>
          </a:stretch>
        </p:blipFill>
        <p:spPr>
          <a:xfrm>
            <a:off x="1625600" y="2556108"/>
            <a:ext cx="1096336" cy="1374439"/>
          </a:xfrm>
          <a:prstGeom prst="rect">
            <a:avLst/>
          </a:prstGeom>
          <a:ln>
            <a:solidFill>
              <a:schemeClr val="bg2"/>
            </a:solidFill>
          </a:ln>
        </p:spPr>
      </p:pic>
      <p:sp>
        <p:nvSpPr>
          <p:cNvPr id="69" name="TextBox 68"/>
          <p:cNvSpPr txBox="1"/>
          <p:nvPr/>
        </p:nvSpPr>
        <p:spPr>
          <a:xfrm>
            <a:off x="1599329" y="3925173"/>
            <a:ext cx="1227658" cy="246221"/>
          </a:xfrm>
          <a:prstGeom prst="rect">
            <a:avLst/>
          </a:prstGeom>
          <a:noFill/>
        </p:spPr>
        <p:txBody>
          <a:bodyPr wrap="square" rtlCol="0">
            <a:spAutoFit/>
          </a:bodyPr>
          <a:lstStyle/>
          <a:p>
            <a:r>
              <a:rPr lang="en-US" sz="1000" dirty="0">
                <a:solidFill>
                  <a:schemeClr val="bg2"/>
                </a:solidFill>
              </a:rPr>
              <a:t>Patricia Pittman</a:t>
            </a:r>
          </a:p>
        </p:txBody>
      </p:sp>
      <p:pic>
        <p:nvPicPr>
          <p:cNvPr id="21" name="Picture 20"/>
          <p:cNvPicPr>
            <a:picLocks noChangeAspect="1"/>
          </p:cNvPicPr>
          <p:nvPr/>
        </p:nvPicPr>
        <p:blipFill>
          <a:blip r:embed="rId34"/>
          <a:stretch>
            <a:fillRect/>
          </a:stretch>
        </p:blipFill>
        <p:spPr>
          <a:xfrm>
            <a:off x="4230112" y="2563653"/>
            <a:ext cx="1105294" cy="1386106"/>
          </a:xfrm>
          <a:prstGeom prst="rect">
            <a:avLst/>
          </a:prstGeom>
          <a:ln>
            <a:solidFill>
              <a:schemeClr val="bg2"/>
            </a:solidFill>
          </a:ln>
        </p:spPr>
      </p:pic>
      <p:pic>
        <p:nvPicPr>
          <p:cNvPr id="23" name="Picture 22"/>
          <p:cNvPicPr>
            <a:picLocks noChangeAspect="1"/>
          </p:cNvPicPr>
          <p:nvPr/>
        </p:nvPicPr>
        <p:blipFill>
          <a:blip r:embed="rId35"/>
          <a:stretch>
            <a:fillRect/>
          </a:stretch>
        </p:blipFill>
        <p:spPr>
          <a:xfrm>
            <a:off x="973524" y="4324074"/>
            <a:ext cx="1059573" cy="1362075"/>
          </a:xfrm>
          <a:prstGeom prst="rect">
            <a:avLst/>
          </a:prstGeom>
          <a:ln>
            <a:solidFill>
              <a:schemeClr val="bg2"/>
            </a:solidFill>
          </a:ln>
        </p:spPr>
      </p:pic>
      <p:pic>
        <p:nvPicPr>
          <p:cNvPr id="24" name="Picture 23"/>
          <p:cNvPicPr>
            <a:picLocks noChangeAspect="1"/>
          </p:cNvPicPr>
          <p:nvPr/>
        </p:nvPicPr>
        <p:blipFill>
          <a:blip r:embed="rId36"/>
          <a:stretch>
            <a:fillRect/>
          </a:stretch>
        </p:blipFill>
        <p:spPr>
          <a:xfrm>
            <a:off x="9450889" y="2554648"/>
            <a:ext cx="1047750" cy="1362075"/>
          </a:xfrm>
          <a:prstGeom prst="rect">
            <a:avLst/>
          </a:prstGeom>
          <a:ln>
            <a:solidFill>
              <a:schemeClr val="bg2"/>
            </a:solidFill>
          </a:ln>
        </p:spPr>
      </p:pic>
      <p:pic>
        <p:nvPicPr>
          <p:cNvPr id="4" name="Picture 3"/>
          <p:cNvPicPr>
            <a:picLocks noChangeAspect="1"/>
          </p:cNvPicPr>
          <p:nvPr/>
        </p:nvPicPr>
        <p:blipFill>
          <a:blip r:embed="rId37"/>
          <a:stretch>
            <a:fillRect/>
          </a:stretch>
        </p:blipFill>
        <p:spPr>
          <a:xfrm>
            <a:off x="6552901" y="6268418"/>
            <a:ext cx="1404919" cy="519458"/>
          </a:xfrm>
          <a:prstGeom prst="rect">
            <a:avLst/>
          </a:prstGeom>
        </p:spPr>
      </p:pic>
    </p:spTree>
    <p:extLst>
      <p:ext uri="{BB962C8B-B14F-4D97-AF65-F5344CB8AC3E}">
        <p14:creationId xmlns:p14="http://schemas.microsoft.com/office/powerpoint/2010/main" val="3129964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 calcmode="lin" valueType="num">
                                      <p:cBhvr additive="base">
                                        <p:cTn id="15" dur="500" fill="hold"/>
                                        <p:tgtEl>
                                          <p:spTgt spid="32"/>
                                        </p:tgtEl>
                                        <p:attrNameLst>
                                          <p:attrName>ppt_x</p:attrName>
                                        </p:attrNameLst>
                                      </p:cBhvr>
                                      <p:tavLst>
                                        <p:tav tm="0">
                                          <p:val>
                                            <p:strVal val="0-#ppt_w/2"/>
                                          </p:val>
                                        </p:tav>
                                        <p:tav tm="100000">
                                          <p:val>
                                            <p:strVal val="#ppt_x"/>
                                          </p:val>
                                        </p:tav>
                                      </p:tavLst>
                                    </p:anim>
                                    <p:anim calcmode="lin" valueType="num">
                                      <p:cBhvr additive="base">
                                        <p:cTn id="16" dur="500" fill="hold"/>
                                        <p:tgtEl>
                                          <p:spTgt spid="32"/>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0-#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0-#ppt_w/2"/>
                                          </p:val>
                                        </p:tav>
                                        <p:tav tm="100000">
                                          <p:val>
                                            <p:strVal val="#ppt_x"/>
                                          </p:val>
                                        </p:tav>
                                      </p:tavLst>
                                    </p:anim>
                                    <p:anim calcmode="lin" valueType="num">
                                      <p:cBhvr additive="base">
                                        <p:cTn id="2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0-#ppt_w/2"/>
                                          </p:val>
                                        </p:tav>
                                        <p:tav tm="100000">
                                          <p:val>
                                            <p:strVal val="#ppt_x"/>
                                          </p:val>
                                        </p:tav>
                                      </p:tavLst>
                                    </p:anim>
                                    <p:anim calcmode="lin" valueType="num">
                                      <p:cBhvr additive="base">
                                        <p:cTn id="34" dur="500" fill="hold"/>
                                        <p:tgtEl>
                                          <p:spTgt spid="38"/>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0-#ppt_w/2"/>
                                          </p:val>
                                        </p:tav>
                                        <p:tav tm="100000">
                                          <p:val>
                                            <p:strVal val="#ppt_x"/>
                                          </p:val>
                                        </p:tav>
                                      </p:tavLst>
                                    </p:anim>
                                    <p:anim calcmode="lin" valueType="num">
                                      <p:cBhvr additive="base">
                                        <p:cTn id="38" dur="500" fill="hold"/>
                                        <p:tgtEl>
                                          <p:spTgt spid="69"/>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0-#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anim calcmode="lin" valueType="num">
                                      <p:cBhvr additive="base">
                                        <p:cTn id="45" dur="500" fill="hold"/>
                                        <p:tgtEl>
                                          <p:spTgt spid="41"/>
                                        </p:tgtEl>
                                        <p:attrNameLst>
                                          <p:attrName>ppt_x</p:attrName>
                                        </p:attrNameLst>
                                      </p:cBhvr>
                                      <p:tavLst>
                                        <p:tav tm="0">
                                          <p:val>
                                            <p:strVal val="0-#ppt_w/2"/>
                                          </p:val>
                                        </p:tav>
                                        <p:tav tm="100000">
                                          <p:val>
                                            <p:strVal val="#ppt_x"/>
                                          </p:val>
                                        </p:tav>
                                      </p:tavLst>
                                    </p:anim>
                                    <p:anim calcmode="lin" valueType="num">
                                      <p:cBhvr additive="base">
                                        <p:cTn id="46" dur="500" fill="hold"/>
                                        <p:tgtEl>
                                          <p:spTgt spid="41"/>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additive="base">
                                        <p:cTn id="49" dur="500" fill="hold"/>
                                        <p:tgtEl>
                                          <p:spTgt spid="76"/>
                                        </p:tgtEl>
                                        <p:attrNameLst>
                                          <p:attrName>ppt_x</p:attrName>
                                        </p:attrNameLst>
                                      </p:cBhvr>
                                      <p:tavLst>
                                        <p:tav tm="0">
                                          <p:val>
                                            <p:strVal val="0-#ppt_w/2"/>
                                          </p:val>
                                        </p:tav>
                                        <p:tav tm="100000">
                                          <p:val>
                                            <p:strVal val="#ppt_x"/>
                                          </p:val>
                                        </p:tav>
                                      </p:tavLst>
                                    </p:anim>
                                    <p:anim calcmode="lin" valueType="num">
                                      <p:cBhvr additive="base">
                                        <p:cTn id="50" dur="500" fill="hold"/>
                                        <p:tgtEl>
                                          <p:spTgt spid="7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79"/>
                                        </p:tgtEl>
                                        <p:attrNameLst>
                                          <p:attrName>style.visibility</p:attrName>
                                        </p:attrNameLst>
                                      </p:cBhvr>
                                      <p:to>
                                        <p:strVal val="visible"/>
                                      </p:to>
                                    </p:set>
                                    <p:anim calcmode="lin" valueType="num">
                                      <p:cBhvr additive="base">
                                        <p:cTn id="53" dur="500" fill="hold"/>
                                        <p:tgtEl>
                                          <p:spTgt spid="79"/>
                                        </p:tgtEl>
                                        <p:attrNameLst>
                                          <p:attrName>ppt_x</p:attrName>
                                        </p:attrNameLst>
                                      </p:cBhvr>
                                      <p:tavLst>
                                        <p:tav tm="0">
                                          <p:val>
                                            <p:strVal val="0-#ppt_w/2"/>
                                          </p:val>
                                        </p:tav>
                                        <p:tav tm="100000">
                                          <p:val>
                                            <p:strVal val="#ppt_x"/>
                                          </p:val>
                                        </p:tav>
                                      </p:tavLst>
                                    </p:anim>
                                    <p:anim calcmode="lin" valueType="num">
                                      <p:cBhvr additive="base">
                                        <p:cTn id="54" dur="500" fill="hold"/>
                                        <p:tgtEl>
                                          <p:spTgt spid="79"/>
                                        </p:tgtEl>
                                        <p:attrNameLst>
                                          <p:attrName>ppt_y</p:attrName>
                                        </p:attrNameLst>
                                      </p:cBhvr>
                                      <p:tavLst>
                                        <p:tav tm="0">
                                          <p:val>
                                            <p:strVal val="#ppt_y"/>
                                          </p:val>
                                        </p:tav>
                                        <p:tav tm="100000">
                                          <p:val>
                                            <p:strVal val="#ppt_y"/>
                                          </p:val>
                                        </p:tav>
                                      </p:tavLst>
                                    </p:anim>
                                  </p:childTnLst>
                                </p:cTn>
                              </p:par>
                              <p:par>
                                <p:cTn id="55" presetID="2" presetClass="entr" presetSubtype="8" fill="hold" grpId="0" nodeType="withEffect">
                                  <p:stCondLst>
                                    <p:cond delay="0"/>
                                  </p:stCondLst>
                                  <p:childTnLst>
                                    <p:set>
                                      <p:cBhvr>
                                        <p:cTn id="56" dur="1" fill="hold">
                                          <p:stCondLst>
                                            <p:cond delay="0"/>
                                          </p:stCondLst>
                                        </p:cTn>
                                        <p:tgtEl>
                                          <p:spTgt spid="49"/>
                                        </p:tgtEl>
                                        <p:attrNameLst>
                                          <p:attrName>style.visibility</p:attrName>
                                        </p:attrNameLst>
                                      </p:cBhvr>
                                      <p:to>
                                        <p:strVal val="visible"/>
                                      </p:to>
                                    </p:set>
                                    <p:anim calcmode="lin" valueType="num">
                                      <p:cBhvr additive="base">
                                        <p:cTn id="57" dur="500" fill="hold"/>
                                        <p:tgtEl>
                                          <p:spTgt spid="49"/>
                                        </p:tgtEl>
                                        <p:attrNameLst>
                                          <p:attrName>ppt_x</p:attrName>
                                        </p:attrNameLst>
                                      </p:cBhvr>
                                      <p:tavLst>
                                        <p:tav tm="0">
                                          <p:val>
                                            <p:strVal val="0-#ppt_w/2"/>
                                          </p:val>
                                        </p:tav>
                                        <p:tav tm="100000">
                                          <p:val>
                                            <p:strVal val="#ppt_x"/>
                                          </p:val>
                                        </p:tav>
                                      </p:tavLst>
                                    </p:anim>
                                    <p:anim calcmode="lin" valueType="num">
                                      <p:cBhvr additive="base">
                                        <p:cTn id="58" dur="500" fill="hold"/>
                                        <p:tgtEl>
                                          <p:spTgt spid="49"/>
                                        </p:tgtEl>
                                        <p:attrNameLst>
                                          <p:attrName>ppt_y</p:attrName>
                                        </p:attrNameLst>
                                      </p:cBhvr>
                                      <p:tavLst>
                                        <p:tav tm="0">
                                          <p:val>
                                            <p:strVal val="#ppt_y"/>
                                          </p:val>
                                        </p:tav>
                                        <p:tav tm="100000">
                                          <p:val>
                                            <p:strVal val="#ppt_y"/>
                                          </p:val>
                                        </p:tav>
                                      </p:tavLst>
                                    </p:anim>
                                  </p:childTnLst>
                                </p:cTn>
                              </p:par>
                              <p:par>
                                <p:cTn id="59" presetID="2" presetClass="entr" presetSubtype="12" fill="hold" nodeType="withEffect">
                                  <p:stCondLst>
                                    <p:cond delay="0"/>
                                  </p:stCondLst>
                                  <p:childTnLst>
                                    <p:set>
                                      <p:cBhvr>
                                        <p:cTn id="60" dur="1" fill="hold">
                                          <p:stCondLst>
                                            <p:cond delay="0"/>
                                          </p:stCondLst>
                                        </p:cTn>
                                        <p:tgtEl>
                                          <p:spTgt spid="71"/>
                                        </p:tgtEl>
                                        <p:attrNameLst>
                                          <p:attrName>style.visibility</p:attrName>
                                        </p:attrNameLst>
                                      </p:cBhvr>
                                      <p:to>
                                        <p:strVal val="visible"/>
                                      </p:to>
                                    </p:set>
                                    <p:anim calcmode="lin" valueType="num">
                                      <p:cBhvr additive="base">
                                        <p:cTn id="61" dur="500" fill="hold"/>
                                        <p:tgtEl>
                                          <p:spTgt spid="71"/>
                                        </p:tgtEl>
                                        <p:attrNameLst>
                                          <p:attrName>ppt_x</p:attrName>
                                        </p:attrNameLst>
                                      </p:cBhvr>
                                      <p:tavLst>
                                        <p:tav tm="0">
                                          <p:val>
                                            <p:strVal val="0-#ppt_w/2"/>
                                          </p:val>
                                        </p:tav>
                                        <p:tav tm="100000">
                                          <p:val>
                                            <p:strVal val="#ppt_x"/>
                                          </p:val>
                                        </p:tav>
                                      </p:tavLst>
                                    </p:anim>
                                    <p:anim calcmode="lin" valueType="num">
                                      <p:cBhvr additive="base">
                                        <p:cTn id="62" dur="500" fill="hold"/>
                                        <p:tgtEl>
                                          <p:spTgt spid="71"/>
                                        </p:tgtEl>
                                        <p:attrNameLst>
                                          <p:attrName>ppt_y</p:attrName>
                                        </p:attrNameLst>
                                      </p:cBhvr>
                                      <p:tavLst>
                                        <p:tav tm="0">
                                          <p:val>
                                            <p:strVal val="1+#ppt_h/2"/>
                                          </p:val>
                                        </p:tav>
                                        <p:tav tm="100000">
                                          <p:val>
                                            <p:strVal val="#ppt_y"/>
                                          </p:val>
                                        </p:tav>
                                      </p:tavLst>
                                    </p:anim>
                                  </p:childTnLst>
                                </p:cTn>
                              </p:par>
                              <p:par>
                                <p:cTn id="63" presetID="2" presetClass="entr" presetSubtype="12" fill="hold" nodeType="with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0-#ppt_w/2"/>
                                          </p:val>
                                        </p:tav>
                                        <p:tav tm="100000">
                                          <p:val>
                                            <p:strVal val="#ppt_x"/>
                                          </p:val>
                                        </p:tav>
                                      </p:tavLst>
                                    </p:anim>
                                    <p:anim calcmode="lin" valueType="num">
                                      <p:cBhvr additive="base">
                                        <p:cTn id="66" dur="500" fill="hold"/>
                                        <p:tgtEl>
                                          <p:spTgt spid="72"/>
                                        </p:tgtEl>
                                        <p:attrNameLst>
                                          <p:attrName>ppt_y</p:attrName>
                                        </p:attrNameLst>
                                      </p:cBhvr>
                                      <p:tavLst>
                                        <p:tav tm="0">
                                          <p:val>
                                            <p:strVal val="1+#ppt_h/2"/>
                                          </p:val>
                                        </p:tav>
                                        <p:tav tm="100000">
                                          <p:val>
                                            <p:strVal val="#ppt_y"/>
                                          </p:val>
                                        </p:tav>
                                      </p:tavLst>
                                    </p:anim>
                                  </p:childTnLst>
                                </p:cTn>
                              </p:par>
                              <p:par>
                                <p:cTn id="67" presetID="2" presetClass="entr" presetSubtype="12"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0-#ppt_w/2"/>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par>
                                <p:cTn id="71" presetID="2" presetClass="entr" presetSubtype="12" fill="hold" grpId="0" nodeType="with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additive="base">
                                        <p:cTn id="73" dur="500" fill="hold"/>
                                        <p:tgtEl>
                                          <p:spTgt spid="75"/>
                                        </p:tgtEl>
                                        <p:attrNameLst>
                                          <p:attrName>ppt_x</p:attrName>
                                        </p:attrNameLst>
                                      </p:cBhvr>
                                      <p:tavLst>
                                        <p:tav tm="0">
                                          <p:val>
                                            <p:strVal val="0-#ppt_w/2"/>
                                          </p:val>
                                        </p:tav>
                                        <p:tav tm="100000">
                                          <p:val>
                                            <p:strVal val="#ppt_x"/>
                                          </p:val>
                                        </p:tav>
                                      </p:tavLst>
                                    </p:anim>
                                    <p:anim calcmode="lin" valueType="num">
                                      <p:cBhvr additive="base">
                                        <p:cTn id="74" dur="500" fill="hold"/>
                                        <p:tgtEl>
                                          <p:spTgt spid="75"/>
                                        </p:tgtEl>
                                        <p:attrNameLst>
                                          <p:attrName>ppt_y</p:attrName>
                                        </p:attrNameLst>
                                      </p:cBhvr>
                                      <p:tavLst>
                                        <p:tav tm="0">
                                          <p:val>
                                            <p:strVal val="1+#ppt_h/2"/>
                                          </p:val>
                                        </p:tav>
                                        <p:tav tm="100000">
                                          <p:val>
                                            <p:strVal val="#ppt_y"/>
                                          </p:val>
                                        </p:tav>
                                      </p:tavLst>
                                    </p:anim>
                                  </p:childTnLst>
                                </p:cTn>
                              </p:par>
                              <p:par>
                                <p:cTn id="75" presetID="2" presetClass="entr" presetSubtype="12"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additive="base">
                                        <p:cTn id="77" dur="500" fill="hold"/>
                                        <p:tgtEl>
                                          <p:spTgt spid="73"/>
                                        </p:tgtEl>
                                        <p:attrNameLst>
                                          <p:attrName>ppt_x</p:attrName>
                                        </p:attrNameLst>
                                      </p:cBhvr>
                                      <p:tavLst>
                                        <p:tav tm="0">
                                          <p:val>
                                            <p:strVal val="0-#ppt_w/2"/>
                                          </p:val>
                                        </p:tav>
                                        <p:tav tm="100000">
                                          <p:val>
                                            <p:strVal val="#ppt_x"/>
                                          </p:val>
                                        </p:tav>
                                      </p:tavLst>
                                    </p:anim>
                                    <p:anim calcmode="lin" valueType="num">
                                      <p:cBhvr additive="base">
                                        <p:cTn id="78" dur="500" fill="hold"/>
                                        <p:tgtEl>
                                          <p:spTgt spid="73"/>
                                        </p:tgtEl>
                                        <p:attrNameLst>
                                          <p:attrName>ppt_y</p:attrName>
                                        </p:attrNameLst>
                                      </p:cBhvr>
                                      <p:tavLst>
                                        <p:tav tm="0">
                                          <p:val>
                                            <p:strVal val="1+#ppt_h/2"/>
                                          </p:val>
                                        </p:tav>
                                        <p:tav tm="100000">
                                          <p:val>
                                            <p:strVal val="#ppt_y"/>
                                          </p:val>
                                        </p:tav>
                                      </p:tavLst>
                                    </p:anim>
                                  </p:childTnLst>
                                </p:cTn>
                              </p:par>
                              <p:par>
                                <p:cTn id="79" presetID="2" presetClass="entr" presetSubtype="3" fill="hold"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1+#ppt_w/2"/>
                                          </p:val>
                                        </p:tav>
                                        <p:tav tm="100000">
                                          <p:val>
                                            <p:strVal val="#ppt_x"/>
                                          </p:val>
                                        </p:tav>
                                      </p:tavLst>
                                    </p:anim>
                                    <p:anim calcmode="lin" valueType="num">
                                      <p:cBhvr additive="base">
                                        <p:cTn id="82" dur="500" fill="hold"/>
                                        <p:tgtEl>
                                          <p:spTgt spid="34"/>
                                        </p:tgtEl>
                                        <p:attrNameLst>
                                          <p:attrName>ppt_y</p:attrName>
                                        </p:attrNameLst>
                                      </p:cBhvr>
                                      <p:tavLst>
                                        <p:tav tm="0">
                                          <p:val>
                                            <p:strVal val="0-#ppt_h/2"/>
                                          </p:val>
                                        </p:tav>
                                        <p:tav tm="100000">
                                          <p:val>
                                            <p:strVal val="#ppt_y"/>
                                          </p:val>
                                        </p:tav>
                                      </p:tavLst>
                                    </p:anim>
                                  </p:childTnLst>
                                </p:cTn>
                              </p:par>
                              <p:par>
                                <p:cTn id="83" presetID="2" presetClass="entr" presetSubtype="3"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1+#ppt_w/2"/>
                                          </p:val>
                                        </p:tav>
                                        <p:tav tm="100000">
                                          <p:val>
                                            <p:strVal val="#ppt_x"/>
                                          </p:val>
                                        </p:tav>
                                      </p:tavLst>
                                    </p:anim>
                                    <p:anim calcmode="lin" valueType="num">
                                      <p:cBhvr additive="base">
                                        <p:cTn id="86" dur="500" fill="hold"/>
                                        <p:tgtEl>
                                          <p:spTgt spid="35"/>
                                        </p:tgtEl>
                                        <p:attrNameLst>
                                          <p:attrName>ppt_y</p:attrName>
                                        </p:attrNameLst>
                                      </p:cBhvr>
                                      <p:tavLst>
                                        <p:tav tm="0">
                                          <p:val>
                                            <p:strVal val="0-#ppt_h/2"/>
                                          </p:val>
                                        </p:tav>
                                        <p:tav tm="100000">
                                          <p:val>
                                            <p:strVal val="#ppt_y"/>
                                          </p:val>
                                        </p:tav>
                                      </p:tavLst>
                                    </p:anim>
                                  </p:childTnLst>
                                </p:cTn>
                              </p:par>
                              <p:par>
                                <p:cTn id="87" presetID="2" presetClass="entr" presetSubtype="2" fill="hold" nodeType="with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500" fill="hold"/>
                                        <p:tgtEl>
                                          <p:spTgt spid="37"/>
                                        </p:tgtEl>
                                        <p:attrNameLst>
                                          <p:attrName>ppt_x</p:attrName>
                                        </p:attrNameLst>
                                      </p:cBhvr>
                                      <p:tavLst>
                                        <p:tav tm="0">
                                          <p:val>
                                            <p:strVal val="1+#ppt_w/2"/>
                                          </p:val>
                                        </p:tav>
                                        <p:tav tm="100000">
                                          <p:val>
                                            <p:strVal val="#ppt_x"/>
                                          </p:val>
                                        </p:tav>
                                      </p:tavLst>
                                    </p:anim>
                                    <p:anim calcmode="lin" valueType="num">
                                      <p:cBhvr additive="base">
                                        <p:cTn id="90" dur="5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 calcmode="lin" valueType="num">
                                      <p:cBhvr additive="base">
                                        <p:cTn id="93" dur="500" fill="hold"/>
                                        <p:tgtEl>
                                          <p:spTgt spid="39"/>
                                        </p:tgtEl>
                                        <p:attrNameLst>
                                          <p:attrName>ppt_x</p:attrName>
                                        </p:attrNameLst>
                                      </p:cBhvr>
                                      <p:tavLst>
                                        <p:tav tm="0">
                                          <p:val>
                                            <p:strVal val="1+#ppt_w/2"/>
                                          </p:val>
                                        </p:tav>
                                        <p:tav tm="100000">
                                          <p:val>
                                            <p:strVal val="#ppt_x"/>
                                          </p:val>
                                        </p:tav>
                                      </p:tavLst>
                                    </p:anim>
                                    <p:anim calcmode="lin" valueType="num">
                                      <p:cBhvr additive="base">
                                        <p:cTn id="94" dur="500" fill="hold"/>
                                        <p:tgtEl>
                                          <p:spTgt spid="39"/>
                                        </p:tgtEl>
                                        <p:attrNameLst>
                                          <p:attrName>ppt_y</p:attrName>
                                        </p:attrNameLst>
                                      </p:cBhvr>
                                      <p:tavLst>
                                        <p:tav tm="0">
                                          <p:val>
                                            <p:strVal val="#ppt_y"/>
                                          </p:val>
                                        </p:tav>
                                        <p:tav tm="100000">
                                          <p:val>
                                            <p:strVal val="#ppt_y"/>
                                          </p:val>
                                        </p:tav>
                                      </p:tavLst>
                                    </p:anim>
                                  </p:childTnLst>
                                </p:cTn>
                              </p:par>
                              <p:par>
                                <p:cTn id="95" presetID="2" presetClass="entr" presetSubtype="2" fill="hold" nodeType="with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additive="base">
                                        <p:cTn id="97" dur="500" fill="hold"/>
                                        <p:tgtEl>
                                          <p:spTgt spid="53"/>
                                        </p:tgtEl>
                                        <p:attrNameLst>
                                          <p:attrName>ppt_x</p:attrName>
                                        </p:attrNameLst>
                                      </p:cBhvr>
                                      <p:tavLst>
                                        <p:tav tm="0">
                                          <p:val>
                                            <p:strVal val="1+#ppt_w/2"/>
                                          </p:val>
                                        </p:tav>
                                        <p:tav tm="100000">
                                          <p:val>
                                            <p:strVal val="#ppt_x"/>
                                          </p:val>
                                        </p:tav>
                                      </p:tavLst>
                                    </p:anim>
                                    <p:anim calcmode="lin" valueType="num">
                                      <p:cBhvr additive="base">
                                        <p:cTn id="98" dur="500" fill="hold"/>
                                        <p:tgtEl>
                                          <p:spTgt spid="53"/>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additive="base">
                                        <p:cTn id="101" dur="500" fill="hold"/>
                                        <p:tgtEl>
                                          <p:spTgt spid="56"/>
                                        </p:tgtEl>
                                        <p:attrNameLst>
                                          <p:attrName>ppt_x</p:attrName>
                                        </p:attrNameLst>
                                      </p:cBhvr>
                                      <p:tavLst>
                                        <p:tav tm="0">
                                          <p:val>
                                            <p:strVal val="1+#ppt_w/2"/>
                                          </p:val>
                                        </p:tav>
                                        <p:tav tm="100000">
                                          <p:val>
                                            <p:strVal val="#ppt_x"/>
                                          </p:val>
                                        </p:tav>
                                      </p:tavLst>
                                    </p:anim>
                                    <p:anim calcmode="lin" valueType="num">
                                      <p:cBhvr additive="base">
                                        <p:cTn id="102" dur="500" fill="hold"/>
                                        <p:tgtEl>
                                          <p:spTgt spid="56"/>
                                        </p:tgtEl>
                                        <p:attrNameLst>
                                          <p:attrName>ppt_y</p:attrName>
                                        </p:attrNameLst>
                                      </p:cBhvr>
                                      <p:tavLst>
                                        <p:tav tm="0">
                                          <p:val>
                                            <p:strVal val="#ppt_y"/>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500" fill="hold"/>
                                        <p:tgtEl>
                                          <p:spTgt spid="59"/>
                                        </p:tgtEl>
                                        <p:attrNameLst>
                                          <p:attrName>ppt_x</p:attrName>
                                        </p:attrNameLst>
                                      </p:cBhvr>
                                      <p:tavLst>
                                        <p:tav tm="0">
                                          <p:val>
                                            <p:strVal val="#ppt_x"/>
                                          </p:val>
                                        </p:tav>
                                        <p:tav tm="100000">
                                          <p:val>
                                            <p:strVal val="#ppt_x"/>
                                          </p:val>
                                        </p:tav>
                                      </p:tavLst>
                                    </p:anim>
                                    <p:anim calcmode="lin" valueType="num">
                                      <p:cBhvr additive="base">
                                        <p:cTn id="106" dur="500" fill="hold"/>
                                        <p:tgtEl>
                                          <p:spTgt spid="59"/>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66"/>
                                        </p:tgtEl>
                                        <p:attrNameLst>
                                          <p:attrName>style.visibility</p:attrName>
                                        </p:attrNameLst>
                                      </p:cBhvr>
                                      <p:to>
                                        <p:strVal val="visible"/>
                                      </p:to>
                                    </p:set>
                                    <p:anim calcmode="lin" valueType="num">
                                      <p:cBhvr additive="base">
                                        <p:cTn id="109" dur="500" fill="hold"/>
                                        <p:tgtEl>
                                          <p:spTgt spid="66"/>
                                        </p:tgtEl>
                                        <p:attrNameLst>
                                          <p:attrName>ppt_x</p:attrName>
                                        </p:attrNameLst>
                                      </p:cBhvr>
                                      <p:tavLst>
                                        <p:tav tm="0">
                                          <p:val>
                                            <p:strVal val="#ppt_x"/>
                                          </p:val>
                                        </p:tav>
                                        <p:tav tm="100000">
                                          <p:val>
                                            <p:strVal val="#ppt_x"/>
                                          </p:val>
                                        </p:tav>
                                      </p:tavLst>
                                    </p:anim>
                                    <p:anim calcmode="lin" valueType="num">
                                      <p:cBhvr additive="base">
                                        <p:cTn id="110" dur="500" fill="hold"/>
                                        <p:tgtEl>
                                          <p:spTgt spid="66"/>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67"/>
                                        </p:tgtEl>
                                        <p:attrNameLst>
                                          <p:attrName>style.visibility</p:attrName>
                                        </p:attrNameLst>
                                      </p:cBhvr>
                                      <p:to>
                                        <p:strVal val="visible"/>
                                      </p:to>
                                    </p:set>
                                    <p:anim calcmode="lin" valueType="num">
                                      <p:cBhvr additive="base">
                                        <p:cTn id="113" dur="500" fill="hold"/>
                                        <p:tgtEl>
                                          <p:spTgt spid="67"/>
                                        </p:tgtEl>
                                        <p:attrNameLst>
                                          <p:attrName>ppt_x</p:attrName>
                                        </p:attrNameLst>
                                      </p:cBhvr>
                                      <p:tavLst>
                                        <p:tav tm="0">
                                          <p:val>
                                            <p:strVal val="#ppt_x"/>
                                          </p:val>
                                        </p:tav>
                                        <p:tav tm="100000">
                                          <p:val>
                                            <p:strVal val="#ppt_x"/>
                                          </p:val>
                                        </p:tav>
                                      </p:tavLst>
                                    </p:anim>
                                    <p:anim calcmode="lin" valueType="num">
                                      <p:cBhvr additive="base">
                                        <p:cTn id="114" dur="500" fill="hold"/>
                                        <p:tgtEl>
                                          <p:spTgt spid="67"/>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additive="base">
                                        <p:cTn id="117" dur="500" fill="hold"/>
                                        <p:tgtEl>
                                          <p:spTgt spid="70"/>
                                        </p:tgtEl>
                                        <p:attrNameLst>
                                          <p:attrName>ppt_x</p:attrName>
                                        </p:attrNameLst>
                                      </p:cBhvr>
                                      <p:tavLst>
                                        <p:tav tm="0">
                                          <p:val>
                                            <p:strVal val="#ppt_x"/>
                                          </p:val>
                                        </p:tav>
                                        <p:tav tm="100000">
                                          <p:val>
                                            <p:strVal val="#ppt_x"/>
                                          </p:val>
                                        </p:tav>
                                      </p:tavLst>
                                    </p:anim>
                                    <p:anim calcmode="lin" valueType="num">
                                      <p:cBhvr additive="base">
                                        <p:cTn id="118" dur="500" fill="hold"/>
                                        <p:tgtEl>
                                          <p:spTgt spid="70"/>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68"/>
                                        </p:tgtEl>
                                        <p:attrNameLst>
                                          <p:attrName>style.visibility</p:attrName>
                                        </p:attrNameLst>
                                      </p:cBhvr>
                                      <p:to>
                                        <p:strVal val="visible"/>
                                      </p:to>
                                    </p:set>
                                    <p:anim calcmode="lin" valueType="num">
                                      <p:cBhvr additive="base">
                                        <p:cTn id="121" dur="500" fill="hold"/>
                                        <p:tgtEl>
                                          <p:spTgt spid="68"/>
                                        </p:tgtEl>
                                        <p:attrNameLst>
                                          <p:attrName>ppt_x</p:attrName>
                                        </p:attrNameLst>
                                      </p:cBhvr>
                                      <p:tavLst>
                                        <p:tav tm="0">
                                          <p:val>
                                            <p:strVal val="#ppt_x"/>
                                          </p:val>
                                        </p:tav>
                                        <p:tav tm="100000">
                                          <p:val>
                                            <p:strVal val="#ppt_x"/>
                                          </p:val>
                                        </p:tav>
                                      </p:tavLst>
                                    </p:anim>
                                    <p:anim calcmode="lin" valueType="num">
                                      <p:cBhvr additive="base">
                                        <p:cTn id="122" dur="500" fill="hold"/>
                                        <p:tgtEl>
                                          <p:spTgt spid="68"/>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65"/>
                                        </p:tgtEl>
                                        <p:attrNameLst>
                                          <p:attrName>style.visibility</p:attrName>
                                        </p:attrNameLst>
                                      </p:cBhvr>
                                      <p:to>
                                        <p:strVal val="visible"/>
                                      </p:to>
                                    </p:set>
                                    <p:anim calcmode="lin" valueType="num">
                                      <p:cBhvr additive="base">
                                        <p:cTn id="125" dur="500" fill="hold"/>
                                        <p:tgtEl>
                                          <p:spTgt spid="65"/>
                                        </p:tgtEl>
                                        <p:attrNameLst>
                                          <p:attrName>ppt_x</p:attrName>
                                        </p:attrNameLst>
                                      </p:cBhvr>
                                      <p:tavLst>
                                        <p:tav tm="0">
                                          <p:val>
                                            <p:strVal val="#ppt_x"/>
                                          </p:val>
                                        </p:tav>
                                        <p:tav tm="100000">
                                          <p:val>
                                            <p:strVal val="#ppt_x"/>
                                          </p:val>
                                        </p:tav>
                                      </p:tavLst>
                                    </p:anim>
                                    <p:anim calcmode="lin" valueType="num">
                                      <p:cBhvr additive="base">
                                        <p:cTn id="126" dur="500" fill="hold"/>
                                        <p:tgtEl>
                                          <p:spTgt spid="65"/>
                                        </p:tgtEl>
                                        <p:attrNameLst>
                                          <p:attrName>ppt_y</p:attrName>
                                        </p:attrNameLst>
                                      </p:cBhvr>
                                      <p:tavLst>
                                        <p:tav tm="0">
                                          <p:val>
                                            <p:strVal val="1+#ppt_h/2"/>
                                          </p:val>
                                        </p:tav>
                                        <p:tav tm="100000">
                                          <p:val>
                                            <p:strVal val="#ppt_y"/>
                                          </p:val>
                                        </p:tav>
                                      </p:tavLst>
                                    </p:anim>
                                  </p:childTnLst>
                                </p:cTn>
                              </p:par>
                              <p:par>
                                <p:cTn id="127" presetID="2" presetClass="entr" presetSubtype="1" fill="hold" nodeType="withEffect">
                                  <p:stCondLst>
                                    <p:cond delay="0"/>
                                  </p:stCondLst>
                                  <p:childTnLst>
                                    <p:set>
                                      <p:cBhvr>
                                        <p:cTn id="128" dur="1" fill="hold">
                                          <p:stCondLst>
                                            <p:cond delay="0"/>
                                          </p:stCondLst>
                                        </p:cTn>
                                        <p:tgtEl>
                                          <p:spTgt spid="44"/>
                                        </p:tgtEl>
                                        <p:attrNameLst>
                                          <p:attrName>style.visibility</p:attrName>
                                        </p:attrNameLst>
                                      </p:cBhvr>
                                      <p:to>
                                        <p:strVal val="visible"/>
                                      </p:to>
                                    </p:set>
                                    <p:anim calcmode="lin" valueType="num">
                                      <p:cBhvr additive="base">
                                        <p:cTn id="129" dur="500" fill="hold"/>
                                        <p:tgtEl>
                                          <p:spTgt spid="44"/>
                                        </p:tgtEl>
                                        <p:attrNameLst>
                                          <p:attrName>ppt_x</p:attrName>
                                        </p:attrNameLst>
                                      </p:cBhvr>
                                      <p:tavLst>
                                        <p:tav tm="0">
                                          <p:val>
                                            <p:strVal val="#ppt_x"/>
                                          </p:val>
                                        </p:tav>
                                        <p:tav tm="100000">
                                          <p:val>
                                            <p:strVal val="#ppt_x"/>
                                          </p:val>
                                        </p:tav>
                                      </p:tavLst>
                                    </p:anim>
                                    <p:anim calcmode="lin" valueType="num">
                                      <p:cBhvr additive="base">
                                        <p:cTn id="130" dur="500" fill="hold"/>
                                        <p:tgtEl>
                                          <p:spTgt spid="44"/>
                                        </p:tgtEl>
                                        <p:attrNameLst>
                                          <p:attrName>ppt_y</p:attrName>
                                        </p:attrNameLst>
                                      </p:cBhvr>
                                      <p:tavLst>
                                        <p:tav tm="0">
                                          <p:val>
                                            <p:strVal val="0-#ppt_h/2"/>
                                          </p:val>
                                        </p:tav>
                                        <p:tav tm="100000">
                                          <p:val>
                                            <p:strVal val="#ppt_y"/>
                                          </p:val>
                                        </p:tav>
                                      </p:tavLst>
                                    </p:anim>
                                  </p:childTnLst>
                                </p:cTn>
                              </p:par>
                              <p:par>
                                <p:cTn id="131" presetID="2" presetClass="entr" presetSubtype="1" fill="hold" grpId="0" nodeType="withEffect">
                                  <p:stCondLst>
                                    <p:cond delay="0"/>
                                  </p:stCondLst>
                                  <p:childTnLst>
                                    <p:set>
                                      <p:cBhvr>
                                        <p:cTn id="132" dur="1" fill="hold">
                                          <p:stCondLst>
                                            <p:cond delay="0"/>
                                          </p:stCondLst>
                                        </p:cTn>
                                        <p:tgtEl>
                                          <p:spTgt spid="25"/>
                                        </p:tgtEl>
                                        <p:attrNameLst>
                                          <p:attrName>style.visibility</p:attrName>
                                        </p:attrNameLst>
                                      </p:cBhvr>
                                      <p:to>
                                        <p:strVal val="visible"/>
                                      </p:to>
                                    </p:set>
                                    <p:anim calcmode="lin" valueType="num">
                                      <p:cBhvr additive="base">
                                        <p:cTn id="133" dur="500" fill="hold"/>
                                        <p:tgtEl>
                                          <p:spTgt spid="25"/>
                                        </p:tgtEl>
                                        <p:attrNameLst>
                                          <p:attrName>ppt_x</p:attrName>
                                        </p:attrNameLst>
                                      </p:cBhvr>
                                      <p:tavLst>
                                        <p:tav tm="0">
                                          <p:val>
                                            <p:strVal val="#ppt_x"/>
                                          </p:val>
                                        </p:tav>
                                        <p:tav tm="100000">
                                          <p:val>
                                            <p:strVal val="#ppt_x"/>
                                          </p:val>
                                        </p:tav>
                                      </p:tavLst>
                                    </p:anim>
                                    <p:anim calcmode="lin" valueType="num">
                                      <p:cBhvr additive="base">
                                        <p:cTn id="134" dur="500" fill="hold"/>
                                        <p:tgtEl>
                                          <p:spTgt spid="25"/>
                                        </p:tgtEl>
                                        <p:attrNameLst>
                                          <p:attrName>ppt_y</p:attrName>
                                        </p:attrNameLst>
                                      </p:cBhvr>
                                      <p:tavLst>
                                        <p:tav tm="0">
                                          <p:val>
                                            <p:strVal val="0-#ppt_h/2"/>
                                          </p:val>
                                        </p:tav>
                                        <p:tav tm="100000">
                                          <p:val>
                                            <p:strVal val="#ppt_y"/>
                                          </p:val>
                                        </p:tav>
                                      </p:tavLst>
                                    </p:anim>
                                  </p:childTnLst>
                                </p:cTn>
                              </p:par>
                              <p:par>
                                <p:cTn id="135" presetID="2" presetClass="entr" presetSubtype="1" fill="hold" nodeType="withEffect">
                                  <p:stCondLst>
                                    <p:cond delay="0"/>
                                  </p:stCondLst>
                                  <p:childTnLst>
                                    <p:set>
                                      <p:cBhvr>
                                        <p:cTn id="136" dur="1" fill="hold">
                                          <p:stCondLst>
                                            <p:cond delay="0"/>
                                          </p:stCondLst>
                                        </p:cTn>
                                        <p:tgtEl>
                                          <p:spTgt spid="45"/>
                                        </p:tgtEl>
                                        <p:attrNameLst>
                                          <p:attrName>style.visibility</p:attrName>
                                        </p:attrNameLst>
                                      </p:cBhvr>
                                      <p:to>
                                        <p:strVal val="visible"/>
                                      </p:to>
                                    </p:set>
                                    <p:anim calcmode="lin" valueType="num">
                                      <p:cBhvr additive="base">
                                        <p:cTn id="137" dur="500" fill="hold"/>
                                        <p:tgtEl>
                                          <p:spTgt spid="45"/>
                                        </p:tgtEl>
                                        <p:attrNameLst>
                                          <p:attrName>ppt_x</p:attrName>
                                        </p:attrNameLst>
                                      </p:cBhvr>
                                      <p:tavLst>
                                        <p:tav tm="0">
                                          <p:val>
                                            <p:strVal val="#ppt_x"/>
                                          </p:val>
                                        </p:tav>
                                        <p:tav tm="100000">
                                          <p:val>
                                            <p:strVal val="#ppt_x"/>
                                          </p:val>
                                        </p:tav>
                                      </p:tavLst>
                                    </p:anim>
                                    <p:anim calcmode="lin" valueType="num">
                                      <p:cBhvr additive="base">
                                        <p:cTn id="138" dur="500" fill="hold"/>
                                        <p:tgtEl>
                                          <p:spTgt spid="45"/>
                                        </p:tgtEl>
                                        <p:attrNameLst>
                                          <p:attrName>ppt_y</p:attrName>
                                        </p:attrNameLst>
                                      </p:cBhvr>
                                      <p:tavLst>
                                        <p:tav tm="0">
                                          <p:val>
                                            <p:strVal val="0-#ppt_h/2"/>
                                          </p:val>
                                        </p:tav>
                                        <p:tav tm="100000">
                                          <p:val>
                                            <p:strVal val="#ppt_y"/>
                                          </p:val>
                                        </p:tav>
                                      </p:tavLst>
                                    </p:anim>
                                  </p:childTnLst>
                                </p:cTn>
                              </p:par>
                              <p:par>
                                <p:cTn id="139" presetID="2" presetClass="entr" presetSubtype="1" fill="hold" grpId="0" nodeType="with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ppt_x"/>
                                          </p:val>
                                        </p:tav>
                                        <p:tav tm="100000">
                                          <p:val>
                                            <p:strVal val="#ppt_x"/>
                                          </p:val>
                                        </p:tav>
                                      </p:tavLst>
                                    </p:anim>
                                    <p:anim calcmode="lin" valueType="num">
                                      <p:cBhvr additive="base">
                                        <p:cTn id="142" dur="500" fill="hold"/>
                                        <p:tgtEl>
                                          <p:spTgt spid="47"/>
                                        </p:tgtEl>
                                        <p:attrNameLst>
                                          <p:attrName>ppt_y</p:attrName>
                                        </p:attrNameLst>
                                      </p:cBhvr>
                                      <p:tavLst>
                                        <p:tav tm="0">
                                          <p:val>
                                            <p:strVal val="0-#ppt_h/2"/>
                                          </p:val>
                                        </p:tav>
                                        <p:tav tm="100000">
                                          <p:val>
                                            <p:strVal val="#ppt_y"/>
                                          </p:val>
                                        </p:tav>
                                      </p:tavLst>
                                    </p:anim>
                                  </p:childTnLst>
                                </p:cTn>
                              </p:par>
                              <p:par>
                                <p:cTn id="143" presetID="2" presetClass="entr" presetSubtype="1" fill="hold" nodeType="with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additive="base">
                                        <p:cTn id="145" dur="500" fill="hold"/>
                                        <p:tgtEl>
                                          <p:spTgt spid="83"/>
                                        </p:tgtEl>
                                        <p:attrNameLst>
                                          <p:attrName>ppt_x</p:attrName>
                                        </p:attrNameLst>
                                      </p:cBhvr>
                                      <p:tavLst>
                                        <p:tav tm="0">
                                          <p:val>
                                            <p:strVal val="#ppt_x"/>
                                          </p:val>
                                        </p:tav>
                                        <p:tav tm="100000">
                                          <p:val>
                                            <p:strVal val="#ppt_x"/>
                                          </p:val>
                                        </p:tav>
                                      </p:tavLst>
                                    </p:anim>
                                    <p:anim calcmode="lin" valueType="num">
                                      <p:cBhvr additive="base">
                                        <p:cTn id="146" dur="500" fill="hold"/>
                                        <p:tgtEl>
                                          <p:spTgt spid="83"/>
                                        </p:tgtEl>
                                        <p:attrNameLst>
                                          <p:attrName>ppt_y</p:attrName>
                                        </p:attrNameLst>
                                      </p:cBhvr>
                                      <p:tavLst>
                                        <p:tav tm="0">
                                          <p:val>
                                            <p:strVal val="0-#ppt_h/2"/>
                                          </p:val>
                                        </p:tav>
                                        <p:tav tm="100000">
                                          <p:val>
                                            <p:strVal val="#ppt_y"/>
                                          </p:val>
                                        </p:tav>
                                      </p:tavLst>
                                    </p:anim>
                                  </p:childTnLst>
                                </p:cTn>
                              </p:par>
                              <p:par>
                                <p:cTn id="147" presetID="2" presetClass="entr" presetSubtype="1" fill="hold" grpId="0" nodeType="with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additive="base">
                                        <p:cTn id="149" dur="500" fill="hold"/>
                                        <p:tgtEl>
                                          <p:spTgt spid="85"/>
                                        </p:tgtEl>
                                        <p:attrNameLst>
                                          <p:attrName>ppt_x</p:attrName>
                                        </p:attrNameLst>
                                      </p:cBhvr>
                                      <p:tavLst>
                                        <p:tav tm="0">
                                          <p:val>
                                            <p:strVal val="#ppt_x"/>
                                          </p:val>
                                        </p:tav>
                                        <p:tav tm="100000">
                                          <p:val>
                                            <p:strVal val="#ppt_x"/>
                                          </p:val>
                                        </p:tav>
                                      </p:tavLst>
                                    </p:anim>
                                    <p:anim calcmode="lin" valueType="num">
                                      <p:cBhvr additive="base">
                                        <p:cTn id="150" dur="500" fill="hold"/>
                                        <p:tgtEl>
                                          <p:spTgt spid="85"/>
                                        </p:tgtEl>
                                        <p:attrNameLst>
                                          <p:attrName>ppt_y</p:attrName>
                                        </p:attrNameLst>
                                      </p:cBhvr>
                                      <p:tavLst>
                                        <p:tav tm="0">
                                          <p:val>
                                            <p:strVal val="0-#ppt_h/2"/>
                                          </p:val>
                                        </p:tav>
                                        <p:tav tm="100000">
                                          <p:val>
                                            <p:strVal val="#ppt_y"/>
                                          </p:val>
                                        </p:tav>
                                      </p:tavLst>
                                    </p:anim>
                                  </p:childTnLst>
                                </p:cTn>
                              </p:par>
                              <p:par>
                                <p:cTn id="151" presetID="2" presetClass="entr" presetSubtype="3" fill="hold" nodeType="withEffect">
                                  <p:stCondLst>
                                    <p:cond delay="0"/>
                                  </p:stCondLst>
                                  <p:childTnLst>
                                    <p:set>
                                      <p:cBhvr>
                                        <p:cTn id="152" dur="1" fill="hold">
                                          <p:stCondLst>
                                            <p:cond delay="0"/>
                                          </p:stCondLst>
                                        </p:cTn>
                                        <p:tgtEl>
                                          <p:spTgt spid="86"/>
                                        </p:tgtEl>
                                        <p:attrNameLst>
                                          <p:attrName>style.visibility</p:attrName>
                                        </p:attrNameLst>
                                      </p:cBhvr>
                                      <p:to>
                                        <p:strVal val="visible"/>
                                      </p:to>
                                    </p:set>
                                    <p:anim calcmode="lin" valueType="num">
                                      <p:cBhvr additive="base">
                                        <p:cTn id="153" dur="500" fill="hold"/>
                                        <p:tgtEl>
                                          <p:spTgt spid="86"/>
                                        </p:tgtEl>
                                        <p:attrNameLst>
                                          <p:attrName>ppt_x</p:attrName>
                                        </p:attrNameLst>
                                      </p:cBhvr>
                                      <p:tavLst>
                                        <p:tav tm="0">
                                          <p:val>
                                            <p:strVal val="1+#ppt_w/2"/>
                                          </p:val>
                                        </p:tav>
                                        <p:tav tm="100000">
                                          <p:val>
                                            <p:strVal val="#ppt_x"/>
                                          </p:val>
                                        </p:tav>
                                      </p:tavLst>
                                    </p:anim>
                                    <p:anim calcmode="lin" valueType="num">
                                      <p:cBhvr additive="base">
                                        <p:cTn id="154" dur="500" fill="hold"/>
                                        <p:tgtEl>
                                          <p:spTgt spid="86"/>
                                        </p:tgtEl>
                                        <p:attrNameLst>
                                          <p:attrName>ppt_y</p:attrName>
                                        </p:attrNameLst>
                                      </p:cBhvr>
                                      <p:tavLst>
                                        <p:tav tm="0">
                                          <p:val>
                                            <p:strVal val="0-#ppt_h/2"/>
                                          </p:val>
                                        </p:tav>
                                        <p:tav tm="100000">
                                          <p:val>
                                            <p:strVal val="#ppt_y"/>
                                          </p:val>
                                        </p:tav>
                                      </p:tavLst>
                                    </p:anim>
                                  </p:childTnLst>
                                </p:cTn>
                              </p:par>
                              <p:par>
                                <p:cTn id="155" presetID="2" presetClass="entr" presetSubtype="3" fill="hold" nodeType="withEffect">
                                  <p:stCondLst>
                                    <p:cond delay="0"/>
                                  </p:stCondLst>
                                  <p:childTnLst>
                                    <p:set>
                                      <p:cBhvr>
                                        <p:cTn id="156" dur="1" fill="hold">
                                          <p:stCondLst>
                                            <p:cond delay="0"/>
                                          </p:stCondLst>
                                        </p:cTn>
                                        <p:tgtEl>
                                          <p:spTgt spid="50"/>
                                        </p:tgtEl>
                                        <p:attrNameLst>
                                          <p:attrName>style.visibility</p:attrName>
                                        </p:attrNameLst>
                                      </p:cBhvr>
                                      <p:to>
                                        <p:strVal val="visible"/>
                                      </p:to>
                                    </p:set>
                                    <p:anim calcmode="lin" valueType="num">
                                      <p:cBhvr additive="base">
                                        <p:cTn id="157" dur="500" fill="hold"/>
                                        <p:tgtEl>
                                          <p:spTgt spid="50"/>
                                        </p:tgtEl>
                                        <p:attrNameLst>
                                          <p:attrName>ppt_x</p:attrName>
                                        </p:attrNameLst>
                                      </p:cBhvr>
                                      <p:tavLst>
                                        <p:tav tm="0">
                                          <p:val>
                                            <p:strVal val="1+#ppt_w/2"/>
                                          </p:val>
                                        </p:tav>
                                        <p:tav tm="100000">
                                          <p:val>
                                            <p:strVal val="#ppt_x"/>
                                          </p:val>
                                        </p:tav>
                                      </p:tavLst>
                                    </p:anim>
                                    <p:anim calcmode="lin" valueType="num">
                                      <p:cBhvr additive="base">
                                        <p:cTn id="158" dur="500" fill="hold"/>
                                        <p:tgtEl>
                                          <p:spTgt spid="50"/>
                                        </p:tgtEl>
                                        <p:attrNameLst>
                                          <p:attrName>ppt_y</p:attrName>
                                        </p:attrNameLst>
                                      </p:cBhvr>
                                      <p:tavLst>
                                        <p:tav tm="0">
                                          <p:val>
                                            <p:strVal val="0-#ppt_h/2"/>
                                          </p:val>
                                        </p:tav>
                                        <p:tav tm="100000">
                                          <p:val>
                                            <p:strVal val="#ppt_y"/>
                                          </p:val>
                                        </p:tav>
                                      </p:tavLst>
                                    </p:anim>
                                  </p:childTnLst>
                                </p:cTn>
                              </p:par>
                              <p:par>
                                <p:cTn id="159" presetID="2" presetClass="entr" presetSubtype="2" fill="hold" nodeType="withEffect">
                                  <p:stCondLst>
                                    <p:cond delay="0"/>
                                  </p:stCondLst>
                                  <p:childTnLst>
                                    <p:set>
                                      <p:cBhvr>
                                        <p:cTn id="160" dur="1" fill="hold">
                                          <p:stCondLst>
                                            <p:cond delay="0"/>
                                          </p:stCondLst>
                                        </p:cTn>
                                        <p:tgtEl>
                                          <p:spTgt spid="55"/>
                                        </p:tgtEl>
                                        <p:attrNameLst>
                                          <p:attrName>style.visibility</p:attrName>
                                        </p:attrNameLst>
                                      </p:cBhvr>
                                      <p:to>
                                        <p:strVal val="visible"/>
                                      </p:to>
                                    </p:set>
                                    <p:anim calcmode="lin" valueType="num">
                                      <p:cBhvr additive="base">
                                        <p:cTn id="161" dur="500" fill="hold"/>
                                        <p:tgtEl>
                                          <p:spTgt spid="55"/>
                                        </p:tgtEl>
                                        <p:attrNameLst>
                                          <p:attrName>ppt_x</p:attrName>
                                        </p:attrNameLst>
                                      </p:cBhvr>
                                      <p:tavLst>
                                        <p:tav tm="0">
                                          <p:val>
                                            <p:strVal val="1+#ppt_w/2"/>
                                          </p:val>
                                        </p:tav>
                                        <p:tav tm="100000">
                                          <p:val>
                                            <p:strVal val="#ppt_x"/>
                                          </p:val>
                                        </p:tav>
                                      </p:tavLst>
                                    </p:anim>
                                    <p:anim calcmode="lin" valueType="num">
                                      <p:cBhvr additive="base">
                                        <p:cTn id="162" dur="500" fill="hold"/>
                                        <p:tgtEl>
                                          <p:spTgt spid="55"/>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58"/>
                                        </p:tgtEl>
                                        <p:attrNameLst>
                                          <p:attrName>style.visibility</p:attrName>
                                        </p:attrNameLst>
                                      </p:cBhvr>
                                      <p:to>
                                        <p:strVal val="visible"/>
                                      </p:to>
                                    </p:set>
                                    <p:anim calcmode="lin" valueType="num">
                                      <p:cBhvr additive="base">
                                        <p:cTn id="165" dur="500" fill="hold"/>
                                        <p:tgtEl>
                                          <p:spTgt spid="58"/>
                                        </p:tgtEl>
                                        <p:attrNameLst>
                                          <p:attrName>ppt_x</p:attrName>
                                        </p:attrNameLst>
                                      </p:cBhvr>
                                      <p:tavLst>
                                        <p:tav tm="0">
                                          <p:val>
                                            <p:strVal val="1+#ppt_w/2"/>
                                          </p:val>
                                        </p:tav>
                                        <p:tav tm="100000">
                                          <p:val>
                                            <p:strVal val="#ppt_x"/>
                                          </p:val>
                                        </p:tav>
                                      </p:tavLst>
                                    </p:anim>
                                    <p:anim calcmode="lin" valueType="num">
                                      <p:cBhvr additive="base">
                                        <p:cTn id="166" dur="500" fill="hold"/>
                                        <p:tgtEl>
                                          <p:spTgt spid="58"/>
                                        </p:tgtEl>
                                        <p:attrNameLst>
                                          <p:attrName>ppt_y</p:attrName>
                                        </p:attrNameLst>
                                      </p:cBhvr>
                                      <p:tavLst>
                                        <p:tav tm="0">
                                          <p:val>
                                            <p:strVal val="#ppt_y"/>
                                          </p:val>
                                        </p:tav>
                                        <p:tav tm="100000">
                                          <p:val>
                                            <p:strVal val="#ppt_y"/>
                                          </p:val>
                                        </p:tav>
                                      </p:tavLst>
                                    </p:anim>
                                  </p:childTnLst>
                                </p:cTn>
                              </p:par>
                              <p:par>
                                <p:cTn id="167" presetID="2" presetClass="entr" presetSubtype="3" fill="hold" grpId="0" nodeType="withEffect">
                                  <p:stCondLst>
                                    <p:cond delay="0"/>
                                  </p:stCondLst>
                                  <p:childTnLst>
                                    <p:set>
                                      <p:cBhvr>
                                        <p:cTn id="168" dur="1" fill="hold">
                                          <p:stCondLst>
                                            <p:cond delay="0"/>
                                          </p:stCondLst>
                                        </p:cTn>
                                        <p:tgtEl>
                                          <p:spTgt spid="52"/>
                                        </p:tgtEl>
                                        <p:attrNameLst>
                                          <p:attrName>style.visibility</p:attrName>
                                        </p:attrNameLst>
                                      </p:cBhvr>
                                      <p:to>
                                        <p:strVal val="visible"/>
                                      </p:to>
                                    </p:set>
                                    <p:anim calcmode="lin" valueType="num">
                                      <p:cBhvr additive="base">
                                        <p:cTn id="169" dur="500" fill="hold"/>
                                        <p:tgtEl>
                                          <p:spTgt spid="52"/>
                                        </p:tgtEl>
                                        <p:attrNameLst>
                                          <p:attrName>ppt_x</p:attrName>
                                        </p:attrNameLst>
                                      </p:cBhvr>
                                      <p:tavLst>
                                        <p:tav tm="0">
                                          <p:val>
                                            <p:strVal val="1+#ppt_w/2"/>
                                          </p:val>
                                        </p:tav>
                                        <p:tav tm="100000">
                                          <p:val>
                                            <p:strVal val="#ppt_x"/>
                                          </p:val>
                                        </p:tav>
                                      </p:tavLst>
                                    </p:anim>
                                    <p:anim calcmode="lin" valueType="num">
                                      <p:cBhvr additive="base">
                                        <p:cTn id="170" dur="500" fill="hold"/>
                                        <p:tgtEl>
                                          <p:spTgt spid="52"/>
                                        </p:tgtEl>
                                        <p:attrNameLst>
                                          <p:attrName>ppt_y</p:attrName>
                                        </p:attrNameLst>
                                      </p:cBhvr>
                                      <p:tavLst>
                                        <p:tav tm="0">
                                          <p:val>
                                            <p:strVal val="0-#ppt_h/2"/>
                                          </p:val>
                                        </p:tav>
                                        <p:tav tm="100000">
                                          <p:val>
                                            <p:strVal val="#ppt_y"/>
                                          </p:val>
                                        </p:tav>
                                      </p:tavLst>
                                    </p:anim>
                                  </p:childTnLst>
                                </p:cTn>
                              </p:par>
                              <p:par>
                                <p:cTn id="171" presetID="2" presetClass="entr" presetSubtype="3" fill="hold" grpId="0" nodeType="withEffect">
                                  <p:stCondLst>
                                    <p:cond delay="0"/>
                                  </p:stCondLst>
                                  <p:childTnLst>
                                    <p:set>
                                      <p:cBhvr>
                                        <p:cTn id="172" dur="1" fill="hold">
                                          <p:stCondLst>
                                            <p:cond delay="0"/>
                                          </p:stCondLst>
                                        </p:cTn>
                                        <p:tgtEl>
                                          <p:spTgt spid="88"/>
                                        </p:tgtEl>
                                        <p:attrNameLst>
                                          <p:attrName>style.visibility</p:attrName>
                                        </p:attrNameLst>
                                      </p:cBhvr>
                                      <p:to>
                                        <p:strVal val="visible"/>
                                      </p:to>
                                    </p:set>
                                    <p:anim calcmode="lin" valueType="num">
                                      <p:cBhvr additive="base">
                                        <p:cTn id="173" dur="500" fill="hold"/>
                                        <p:tgtEl>
                                          <p:spTgt spid="88"/>
                                        </p:tgtEl>
                                        <p:attrNameLst>
                                          <p:attrName>ppt_x</p:attrName>
                                        </p:attrNameLst>
                                      </p:cBhvr>
                                      <p:tavLst>
                                        <p:tav tm="0">
                                          <p:val>
                                            <p:strVal val="1+#ppt_w/2"/>
                                          </p:val>
                                        </p:tav>
                                        <p:tav tm="100000">
                                          <p:val>
                                            <p:strVal val="#ppt_x"/>
                                          </p:val>
                                        </p:tav>
                                      </p:tavLst>
                                    </p:anim>
                                    <p:anim calcmode="lin" valueType="num">
                                      <p:cBhvr additive="base">
                                        <p:cTn id="174" dur="500" fill="hold"/>
                                        <p:tgtEl>
                                          <p:spTgt spid="88"/>
                                        </p:tgtEl>
                                        <p:attrNameLst>
                                          <p:attrName>ppt_y</p:attrName>
                                        </p:attrNameLst>
                                      </p:cBhvr>
                                      <p:tavLst>
                                        <p:tav tm="0">
                                          <p:val>
                                            <p:strVal val="0-#ppt_h/2"/>
                                          </p:val>
                                        </p:tav>
                                        <p:tav tm="100000">
                                          <p:val>
                                            <p:strVal val="#ppt_y"/>
                                          </p:val>
                                        </p:tav>
                                      </p:tavLst>
                                    </p:anim>
                                  </p:childTnLst>
                                </p:cTn>
                              </p:par>
                              <p:par>
                                <p:cTn id="175" presetID="2" presetClass="entr" presetSubtype="2" fill="hold" grpId="0" nodeType="withEffect">
                                  <p:stCondLst>
                                    <p:cond delay="0"/>
                                  </p:stCondLst>
                                  <p:childTnLst>
                                    <p:set>
                                      <p:cBhvr>
                                        <p:cTn id="176" dur="1" fill="hold">
                                          <p:stCondLst>
                                            <p:cond delay="0"/>
                                          </p:stCondLst>
                                        </p:cTn>
                                        <p:tgtEl>
                                          <p:spTgt spid="43"/>
                                        </p:tgtEl>
                                        <p:attrNameLst>
                                          <p:attrName>style.visibility</p:attrName>
                                        </p:attrNameLst>
                                      </p:cBhvr>
                                      <p:to>
                                        <p:strVal val="visible"/>
                                      </p:to>
                                    </p:set>
                                    <p:anim calcmode="lin" valueType="num">
                                      <p:cBhvr additive="base">
                                        <p:cTn id="177" dur="500" fill="hold"/>
                                        <p:tgtEl>
                                          <p:spTgt spid="43"/>
                                        </p:tgtEl>
                                        <p:attrNameLst>
                                          <p:attrName>ppt_x</p:attrName>
                                        </p:attrNameLst>
                                      </p:cBhvr>
                                      <p:tavLst>
                                        <p:tav tm="0">
                                          <p:val>
                                            <p:strVal val="1+#ppt_w/2"/>
                                          </p:val>
                                        </p:tav>
                                        <p:tav tm="100000">
                                          <p:val>
                                            <p:strVal val="#ppt_x"/>
                                          </p:val>
                                        </p:tav>
                                      </p:tavLst>
                                    </p:anim>
                                    <p:anim calcmode="lin" valueType="num">
                                      <p:cBhvr additive="base">
                                        <p:cTn id="178" dur="500" fill="hold"/>
                                        <p:tgtEl>
                                          <p:spTgt spid="43"/>
                                        </p:tgtEl>
                                        <p:attrNameLst>
                                          <p:attrName>ppt_y</p:attrName>
                                        </p:attrNameLst>
                                      </p:cBhvr>
                                      <p:tavLst>
                                        <p:tav tm="0">
                                          <p:val>
                                            <p:strVal val="#ppt_y"/>
                                          </p:val>
                                        </p:tav>
                                        <p:tav tm="100000">
                                          <p:val>
                                            <p:strVal val="#ppt_y"/>
                                          </p:val>
                                        </p:tav>
                                      </p:tavLst>
                                    </p:anim>
                                  </p:childTnLst>
                                </p:cTn>
                              </p:par>
                              <p:par>
                                <p:cTn id="179" presetID="2" presetClass="entr" presetSubtype="2" fill="hold" nodeType="withEffect">
                                  <p:stCondLst>
                                    <p:cond delay="0"/>
                                  </p:stCondLst>
                                  <p:childTnLst>
                                    <p:set>
                                      <p:cBhvr>
                                        <p:cTn id="180" dur="1" fill="hold">
                                          <p:stCondLst>
                                            <p:cond delay="0"/>
                                          </p:stCondLst>
                                        </p:cTn>
                                        <p:tgtEl>
                                          <p:spTgt spid="78"/>
                                        </p:tgtEl>
                                        <p:attrNameLst>
                                          <p:attrName>style.visibility</p:attrName>
                                        </p:attrNameLst>
                                      </p:cBhvr>
                                      <p:to>
                                        <p:strVal val="visible"/>
                                      </p:to>
                                    </p:set>
                                    <p:anim calcmode="lin" valueType="num">
                                      <p:cBhvr additive="base">
                                        <p:cTn id="181" dur="500" fill="hold"/>
                                        <p:tgtEl>
                                          <p:spTgt spid="78"/>
                                        </p:tgtEl>
                                        <p:attrNameLst>
                                          <p:attrName>ppt_x</p:attrName>
                                        </p:attrNameLst>
                                      </p:cBhvr>
                                      <p:tavLst>
                                        <p:tav tm="0">
                                          <p:val>
                                            <p:strVal val="1+#ppt_w/2"/>
                                          </p:val>
                                        </p:tav>
                                        <p:tav tm="100000">
                                          <p:val>
                                            <p:strVal val="#ppt_x"/>
                                          </p:val>
                                        </p:tav>
                                      </p:tavLst>
                                    </p:anim>
                                    <p:anim calcmode="lin" valueType="num">
                                      <p:cBhvr additive="base">
                                        <p:cTn id="182" dur="500" fill="hold"/>
                                        <p:tgtEl>
                                          <p:spTgt spid="78"/>
                                        </p:tgtEl>
                                        <p:attrNameLst>
                                          <p:attrName>ppt_y</p:attrName>
                                        </p:attrNameLst>
                                      </p:cBhvr>
                                      <p:tavLst>
                                        <p:tav tm="0">
                                          <p:val>
                                            <p:strVal val="#ppt_y"/>
                                          </p:val>
                                        </p:tav>
                                        <p:tav tm="100000">
                                          <p:val>
                                            <p:strVal val="#ppt_y"/>
                                          </p:val>
                                        </p:tav>
                                      </p:tavLst>
                                    </p:anim>
                                  </p:childTnLst>
                                </p:cTn>
                              </p:par>
                              <p:par>
                                <p:cTn id="183" presetID="2" presetClass="entr" presetSubtype="2" fill="hold" grpId="0" nodeType="withEffect">
                                  <p:stCondLst>
                                    <p:cond delay="0"/>
                                  </p:stCondLst>
                                  <p:childTnLst>
                                    <p:set>
                                      <p:cBhvr>
                                        <p:cTn id="184" dur="1" fill="hold">
                                          <p:stCondLst>
                                            <p:cond delay="0"/>
                                          </p:stCondLst>
                                        </p:cTn>
                                        <p:tgtEl>
                                          <p:spTgt spid="81"/>
                                        </p:tgtEl>
                                        <p:attrNameLst>
                                          <p:attrName>style.visibility</p:attrName>
                                        </p:attrNameLst>
                                      </p:cBhvr>
                                      <p:to>
                                        <p:strVal val="visible"/>
                                      </p:to>
                                    </p:set>
                                    <p:anim calcmode="lin" valueType="num">
                                      <p:cBhvr additive="base">
                                        <p:cTn id="185" dur="500" fill="hold"/>
                                        <p:tgtEl>
                                          <p:spTgt spid="81"/>
                                        </p:tgtEl>
                                        <p:attrNameLst>
                                          <p:attrName>ppt_x</p:attrName>
                                        </p:attrNameLst>
                                      </p:cBhvr>
                                      <p:tavLst>
                                        <p:tav tm="0">
                                          <p:val>
                                            <p:strVal val="1+#ppt_w/2"/>
                                          </p:val>
                                        </p:tav>
                                        <p:tav tm="100000">
                                          <p:val>
                                            <p:strVal val="#ppt_x"/>
                                          </p:val>
                                        </p:tav>
                                      </p:tavLst>
                                    </p:anim>
                                    <p:anim calcmode="lin" valueType="num">
                                      <p:cBhvr additive="base">
                                        <p:cTn id="186" dur="500" fill="hold"/>
                                        <p:tgtEl>
                                          <p:spTgt spid="81"/>
                                        </p:tgtEl>
                                        <p:attrNameLst>
                                          <p:attrName>ppt_y</p:attrName>
                                        </p:attrNameLst>
                                      </p:cBhvr>
                                      <p:tavLst>
                                        <p:tav tm="0">
                                          <p:val>
                                            <p:strVal val="#ppt_y"/>
                                          </p:val>
                                        </p:tav>
                                        <p:tav tm="100000">
                                          <p:val>
                                            <p:strVal val="#ppt_y"/>
                                          </p:val>
                                        </p:tav>
                                      </p:tavLst>
                                    </p:anim>
                                  </p:childTnLst>
                                </p:cTn>
                              </p:par>
                              <p:par>
                                <p:cTn id="187" presetID="2" presetClass="entr" presetSubtype="6" fill="hold" nodeType="withEffect">
                                  <p:stCondLst>
                                    <p:cond delay="0"/>
                                  </p:stCondLst>
                                  <p:childTnLst>
                                    <p:set>
                                      <p:cBhvr>
                                        <p:cTn id="188" dur="1" fill="hold">
                                          <p:stCondLst>
                                            <p:cond delay="0"/>
                                          </p:stCondLst>
                                        </p:cTn>
                                        <p:tgtEl>
                                          <p:spTgt spid="51"/>
                                        </p:tgtEl>
                                        <p:attrNameLst>
                                          <p:attrName>style.visibility</p:attrName>
                                        </p:attrNameLst>
                                      </p:cBhvr>
                                      <p:to>
                                        <p:strVal val="visible"/>
                                      </p:to>
                                    </p:set>
                                    <p:anim calcmode="lin" valueType="num">
                                      <p:cBhvr additive="base">
                                        <p:cTn id="189" dur="500" fill="hold"/>
                                        <p:tgtEl>
                                          <p:spTgt spid="51"/>
                                        </p:tgtEl>
                                        <p:attrNameLst>
                                          <p:attrName>ppt_x</p:attrName>
                                        </p:attrNameLst>
                                      </p:cBhvr>
                                      <p:tavLst>
                                        <p:tav tm="0">
                                          <p:val>
                                            <p:strVal val="1+#ppt_w/2"/>
                                          </p:val>
                                        </p:tav>
                                        <p:tav tm="100000">
                                          <p:val>
                                            <p:strVal val="#ppt_x"/>
                                          </p:val>
                                        </p:tav>
                                      </p:tavLst>
                                    </p:anim>
                                    <p:anim calcmode="lin" valueType="num">
                                      <p:cBhvr additive="base">
                                        <p:cTn id="190" dur="500" fill="hold"/>
                                        <p:tgtEl>
                                          <p:spTgt spid="51"/>
                                        </p:tgtEl>
                                        <p:attrNameLst>
                                          <p:attrName>ppt_y</p:attrName>
                                        </p:attrNameLst>
                                      </p:cBhvr>
                                      <p:tavLst>
                                        <p:tav tm="0">
                                          <p:val>
                                            <p:strVal val="1+#ppt_h/2"/>
                                          </p:val>
                                        </p:tav>
                                        <p:tav tm="100000">
                                          <p:val>
                                            <p:strVal val="#ppt_y"/>
                                          </p:val>
                                        </p:tav>
                                      </p:tavLst>
                                    </p:anim>
                                  </p:childTnLst>
                                </p:cTn>
                              </p:par>
                              <p:par>
                                <p:cTn id="191" presetID="2" presetClass="entr" presetSubtype="6" fill="hold" grpId="0" nodeType="withEffect">
                                  <p:stCondLst>
                                    <p:cond delay="0"/>
                                  </p:stCondLst>
                                  <p:childTnLst>
                                    <p:set>
                                      <p:cBhvr>
                                        <p:cTn id="192" dur="1" fill="hold">
                                          <p:stCondLst>
                                            <p:cond delay="0"/>
                                          </p:stCondLst>
                                        </p:cTn>
                                        <p:tgtEl>
                                          <p:spTgt spid="54"/>
                                        </p:tgtEl>
                                        <p:attrNameLst>
                                          <p:attrName>style.visibility</p:attrName>
                                        </p:attrNameLst>
                                      </p:cBhvr>
                                      <p:to>
                                        <p:strVal val="visible"/>
                                      </p:to>
                                    </p:set>
                                    <p:anim calcmode="lin" valueType="num">
                                      <p:cBhvr additive="base">
                                        <p:cTn id="193" dur="500" fill="hold"/>
                                        <p:tgtEl>
                                          <p:spTgt spid="54"/>
                                        </p:tgtEl>
                                        <p:attrNameLst>
                                          <p:attrName>ppt_x</p:attrName>
                                        </p:attrNameLst>
                                      </p:cBhvr>
                                      <p:tavLst>
                                        <p:tav tm="0">
                                          <p:val>
                                            <p:strVal val="1+#ppt_w/2"/>
                                          </p:val>
                                        </p:tav>
                                        <p:tav tm="100000">
                                          <p:val>
                                            <p:strVal val="#ppt_x"/>
                                          </p:val>
                                        </p:tav>
                                      </p:tavLst>
                                    </p:anim>
                                    <p:anim calcmode="lin" valueType="num">
                                      <p:cBhvr additive="base">
                                        <p:cTn id="194" dur="500" fill="hold"/>
                                        <p:tgtEl>
                                          <p:spTgt spid="54"/>
                                        </p:tgtEl>
                                        <p:attrNameLst>
                                          <p:attrName>ppt_y</p:attrName>
                                        </p:attrNameLst>
                                      </p:cBhvr>
                                      <p:tavLst>
                                        <p:tav tm="0">
                                          <p:val>
                                            <p:strVal val="1+#ppt_h/2"/>
                                          </p:val>
                                        </p:tav>
                                        <p:tav tm="100000">
                                          <p:val>
                                            <p:strVal val="#ppt_y"/>
                                          </p:val>
                                        </p:tav>
                                      </p:tavLst>
                                    </p:anim>
                                  </p:childTnLst>
                                </p:cTn>
                              </p:par>
                              <p:par>
                                <p:cTn id="195" presetID="2" presetClass="entr" presetSubtype="6" fill="hold" nodeType="withEffect">
                                  <p:stCondLst>
                                    <p:cond delay="0"/>
                                  </p:stCondLst>
                                  <p:childTnLst>
                                    <p:set>
                                      <p:cBhvr>
                                        <p:cTn id="196" dur="1" fill="hold">
                                          <p:stCondLst>
                                            <p:cond delay="0"/>
                                          </p:stCondLst>
                                        </p:cTn>
                                        <p:tgtEl>
                                          <p:spTgt spid="74"/>
                                        </p:tgtEl>
                                        <p:attrNameLst>
                                          <p:attrName>style.visibility</p:attrName>
                                        </p:attrNameLst>
                                      </p:cBhvr>
                                      <p:to>
                                        <p:strVal val="visible"/>
                                      </p:to>
                                    </p:set>
                                    <p:anim calcmode="lin" valueType="num">
                                      <p:cBhvr additive="base">
                                        <p:cTn id="197" dur="500" fill="hold"/>
                                        <p:tgtEl>
                                          <p:spTgt spid="74"/>
                                        </p:tgtEl>
                                        <p:attrNameLst>
                                          <p:attrName>ppt_x</p:attrName>
                                        </p:attrNameLst>
                                      </p:cBhvr>
                                      <p:tavLst>
                                        <p:tav tm="0">
                                          <p:val>
                                            <p:strVal val="1+#ppt_w/2"/>
                                          </p:val>
                                        </p:tav>
                                        <p:tav tm="100000">
                                          <p:val>
                                            <p:strVal val="#ppt_x"/>
                                          </p:val>
                                        </p:tav>
                                      </p:tavLst>
                                    </p:anim>
                                    <p:anim calcmode="lin" valueType="num">
                                      <p:cBhvr additive="base">
                                        <p:cTn id="198" dur="500" fill="hold"/>
                                        <p:tgtEl>
                                          <p:spTgt spid="74"/>
                                        </p:tgtEl>
                                        <p:attrNameLst>
                                          <p:attrName>ppt_y</p:attrName>
                                        </p:attrNameLst>
                                      </p:cBhvr>
                                      <p:tavLst>
                                        <p:tav tm="0">
                                          <p:val>
                                            <p:strVal val="1+#ppt_h/2"/>
                                          </p:val>
                                        </p:tav>
                                        <p:tav tm="100000">
                                          <p:val>
                                            <p:strVal val="#ppt_y"/>
                                          </p:val>
                                        </p:tav>
                                      </p:tavLst>
                                    </p:anim>
                                  </p:childTnLst>
                                </p:cTn>
                              </p:par>
                              <p:par>
                                <p:cTn id="199" presetID="2" presetClass="entr" presetSubtype="6" fill="hold" grpId="0" nodeType="withEffect">
                                  <p:stCondLst>
                                    <p:cond delay="0"/>
                                  </p:stCondLst>
                                  <p:childTnLst>
                                    <p:set>
                                      <p:cBhvr>
                                        <p:cTn id="200" dur="1" fill="hold">
                                          <p:stCondLst>
                                            <p:cond delay="0"/>
                                          </p:stCondLst>
                                        </p:cTn>
                                        <p:tgtEl>
                                          <p:spTgt spid="77"/>
                                        </p:tgtEl>
                                        <p:attrNameLst>
                                          <p:attrName>style.visibility</p:attrName>
                                        </p:attrNameLst>
                                      </p:cBhvr>
                                      <p:to>
                                        <p:strVal val="visible"/>
                                      </p:to>
                                    </p:set>
                                    <p:anim calcmode="lin" valueType="num">
                                      <p:cBhvr additive="base">
                                        <p:cTn id="201" dur="500" fill="hold"/>
                                        <p:tgtEl>
                                          <p:spTgt spid="77"/>
                                        </p:tgtEl>
                                        <p:attrNameLst>
                                          <p:attrName>ppt_x</p:attrName>
                                        </p:attrNameLst>
                                      </p:cBhvr>
                                      <p:tavLst>
                                        <p:tav tm="0">
                                          <p:val>
                                            <p:strVal val="1+#ppt_w/2"/>
                                          </p:val>
                                        </p:tav>
                                        <p:tav tm="100000">
                                          <p:val>
                                            <p:strVal val="#ppt_x"/>
                                          </p:val>
                                        </p:tav>
                                      </p:tavLst>
                                    </p:anim>
                                    <p:anim calcmode="lin" valueType="num">
                                      <p:cBhvr additive="base">
                                        <p:cTn id="202" dur="500" fill="hold"/>
                                        <p:tgtEl>
                                          <p:spTgt spid="77"/>
                                        </p:tgtEl>
                                        <p:attrNameLst>
                                          <p:attrName>ppt_y</p:attrName>
                                        </p:attrNameLst>
                                      </p:cBhvr>
                                      <p:tavLst>
                                        <p:tav tm="0">
                                          <p:val>
                                            <p:strVal val="1+#ppt_h/2"/>
                                          </p:val>
                                        </p:tav>
                                        <p:tav tm="100000">
                                          <p:val>
                                            <p:strVal val="#ppt_y"/>
                                          </p:val>
                                        </p:tav>
                                      </p:tavLst>
                                    </p:anim>
                                  </p:childTnLst>
                                </p:cTn>
                              </p:par>
                              <p:par>
                                <p:cTn id="203" presetID="2" presetClass="entr" presetSubtype="8" fill="hold" nodeType="withEffect">
                                  <p:stCondLst>
                                    <p:cond delay="0"/>
                                  </p:stCondLst>
                                  <p:childTnLst>
                                    <p:set>
                                      <p:cBhvr>
                                        <p:cTn id="204" dur="1" fill="hold">
                                          <p:stCondLst>
                                            <p:cond delay="0"/>
                                          </p:stCondLst>
                                        </p:cTn>
                                        <p:tgtEl>
                                          <p:spTgt spid="21"/>
                                        </p:tgtEl>
                                        <p:attrNameLst>
                                          <p:attrName>style.visibility</p:attrName>
                                        </p:attrNameLst>
                                      </p:cBhvr>
                                      <p:to>
                                        <p:strVal val="visible"/>
                                      </p:to>
                                    </p:set>
                                    <p:anim calcmode="lin" valueType="num">
                                      <p:cBhvr additive="base">
                                        <p:cTn id="205" dur="500" fill="hold"/>
                                        <p:tgtEl>
                                          <p:spTgt spid="21"/>
                                        </p:tgtEl>
                                        <p:attrNameLst>
                                          <p:attrName>ppt_x</p:attrName>
                                        </p:attrNameLst>
                                      </p:cBhvr>
                                      <p:tavLst>
                                        <p:tav tm="0">
                                          <p:val>
                                            <p:strVal val="0-#ppt_w/2"/>
                                          </p:val>
                                        </p:tav>
                                        <p:tav tm="100000">
                                          <p:val>
                                            <p:strVal val="#ppt_x"/>
                                          </p:val>
                                        </p:tav>
                                      </p:tavLst>
                                    </p:anim>
                                    <p:anim calcmode="lin" valueType="num">
                                      <p:cBhvr additive="base">
                                        <p:cTn id="206" dur="500" fill="hold"/>
                                        <p:tgtEl>
                                          <p:spTgt spid="21"/>
                                        </p:tgtEl>
                                        <p:attrNameLst>
                                          <p:attrName>ppt_y</p:attrName>
                                        </p:attrNameLst>
                                      </p:cBhvr>
                                      <p:tavLst>
                                        <p:tav tm="0">
                                          <p:val>
                                            <p:strVal val="#ppt_y"/>
                                          </p:val>
                                        </p:tav>
                                        <p:tav tm="100000">
                                          <p:val>
                                            <p:strVal val="#ppt_y"/>
                                          </p:val>
                                        </p:tav>
                                      </p:tavLst>
                                    </p:anim>
                                  </p:childTnLst>
                                </p:cTn>
                              </p:par>
                              <p:par>
                                <p:cTn id="207" presetID="2" presetClass="entr" presetSubtype="12" fill="hold" nodeType="withEffect">
                                  <p:stCondLst>
                                    <p:cond delay="0"/>
                                  </p:stCondLst>
                                  <p:childTnLst>
                                    <p:set>
                                      <p:cBhvr>
                                        <p:cTn id="208" dur="1" fill="hold">
                                          <p:stCondLst>
                                            <p:cond delay="0"/>
                                          </p:stCondLst>
                                        </p:cTn>
                                        <p:tgtEl>
                                          <p:spTgt spid="23"/>
                                        </p:tgtEl>
                                        <p:attrNameLst>
                                          <p:attrName>style.visibility</p:attrName>
                                        </p:attrNameLst>
                                      </p:cBhvr>
                                      <p:to>
                                        <p:strVal val="visible"/>
                                      </p:to>
                                    </p:set>
                                    <p:anim calcmode="lin" valueType="num">
                                      <p:cBhvr additive="base">
                                        <p:cTn id="209" dur="500" fill="hold"/>
                                        <p:tgtEl>
                                          <p:spTgt spid="23"/>
                                        </p:tgtEl>
                                        <p:attrNameLst>
                                          <p:attrName>ppt_x</p:attrName>
                                        </p:attrNameLst>
                                      </p:cBhvr>
                                      <p:tavLst>
                                        <p:tav tm="0">
                                          <p:val>
                                            <p:strVal val="0-#ppt_w/2"/>
                                          </p:val>
                                        </p:tav>
                                        <p:tav tm="100000">
                                          <p:val>
                                            <p:strVal val="#ppt_x"/>
                                          </p:val>
                                        </p:tav>
                                      </p:tavLst>
                                    </p:anim>
                                    <p:anim calcmode="lin" valueType="num">
                                      <p:cBhvr additive="base">
                                        <p:cTn id="210" dur="500" fill="hold"/>
                                        <p:tgtEl>
                                          <p:spTgt spid="23"/>
                                        </p:tgtEl>
                                        <p:attrNameLst>
                                          <p:attrName>ppt_y</p:attrName>
                                        </p:attrNameLst>
                                      </p:cBhvr>
                                      <p:tavLst>
                                        <p:tav tm="0">
                                          <p:val>
                                            <p:strVal val="1+#ppt_h/2"/>
                                          </p:val>
                                        </p:tav>
                                        <p:tav tm="100000">
                                          <p:val>
                                            <p:strVal val="#ppt_y"/>
                                          </p:val>
                                        </p:tav>
                                      </p:tavLst>
                                    </p:anim>
                                  </p:childTnLst>
                                </p:cTn>
                              </p:par>
                              <p:par>
                                <p:cTn id="211" presetID="2" presetClass="entr" presetSubtype="2" fill="hold" nodeType="withEffect">
                                  <p:stCondLst>
                                    <p:cond delay="0"/>
                                  </p:stCondLst>
                                  <p:childTnLst>
                                    <p:set>
                                      <p:cBhvr>
                                        <p:cTn id="212" dur="1" fill="hold">
                                          <p:stCondLst>
                                            <p:cond delay="0"/>
                                          </p:stCondLst>
                                        </p:cTn>
                                        <p:tgtEl>
                                          <p:spTgt spid="24"/>
                                        </p:tgtEl>
                                        <p:attrNameLst>
                                          <p:attrName>style.visibility</p:attrName>
                                        </p:attrNameLst>
                                      </p:cBhvr>
                                      <p:to>
                                        <p:strVal val="visible"/>
                                      </p:to>
                                    </p:set>
                                    <p:anim calcmode="lin" valueType="num">
                                      <p:cBhvr additive="base">
                                        <p:cTn id="213" dur="500" fill="hold"/>
                                        <p:tgtEl>
                                          <p:spTgt spid="24"/>
                                        </p:tgtEl>
                                        <p:attrNameLst>
                                          <p:attrName>ppt_x</p:attrName>
                                        </p:attrNameLst>
                                      </p:cBhvr>
                                      <p:tavLst>
                                        <p:tav tm="0">
                                          <p:val>
                                            <p:strVal val="1+#ppt_w/2"/>
                                          </p:val>
                                        </p:tav>
                                        <p:tav tm="100000">
                                          <p:val>
                                            <p:strVal val="#ppt_x"/>
                                          </p:val>
                                        </p:tav>
                                      </p:tavLst>
                                    </p:anim>
                                    <p:anim calcmode="lin" valueType="num">
                                      <p:cBhvr additive="base">
                                        <p:cTn id="21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5" grpId="0"/>
      <p:bldP spid="29" grpId="0"/>
      <p:bldP spid="32" grpId="0"/>
      <p:bldP spid="33" grpId="0"/>
      <p:bldP spid="35" grpId="0"/>
      <p:bldP spid="39" grpId="0"/>
      <p:bldP spid="41" grpId="0"/>
      <p:bldP spid="43" grpId="0"/>
      <p:bldP spid="47" grpId="0"/>
      <p:bldP spid="49" grpId="0"/>
      <p:bldP spid="52" grpId="0"/>
      <p:bldP spid="54" grpId="0"/>
      <p:bldP spid="56" grpId="0"/>
      <p:bldP spid="58" grpId="0"/>
      <p:bldP spid="65" grpId="0"/>
      <p:bldP spid="68" grpId="0"/>
      <p:bldP spid="70" grpId="0"/>
      <p:bldP spid="73" grpId="0"/>
      <p:bldP spid="75" grpId="0"/>
      <p:bldP spid="77" grpId="0"/>
      <p:bldP spid="79" grpId="0"/>
      <p:bldP spid="81" grpId="0"/>
      <p:bldP spid="85" grpId="0"/>
      <p:bldP spid="88" grpId="0"/>
      <p:bldP spid="6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2"/>
          <p:cNvSpPr>
            <a:spLocks noChangeArrowheads="1"/>
          </p:cNvSpPr>
          <p:nvPr/>
        </p:nvSpPr>
        <p:spPr bwMode="auto">
          <a:xfrm>
            <a:off x="106326" y="76427"/>
            <a:ext cx="11950995" cy="743897"/>
          </a:xfrm>
          <a:prstGeom prst="rect">
            <a:avLst/>
          </a:prstGeom>
          <a:noFill/>
          <a:ln w="9525">
            <a:noFill/>
            <a:miter lim="800000"/>
            <a:headEnd/>
            <a:tailEnd/>
          </a:ln>
          <a:effectLst/>
        </p:spPr>
        <p:txBody>
          <a:bodyPr anchor="ctr"/>
          <a:lstStyle/>
          <a:p>
            <a:pPr algn="ctr" fontAlgn="auto">
              <a:spcBef>
                <a:spcPts val="0"/>
              </a:spcBef>
              <a:spcAft>
                <a:spcPts val="0"/>
              </a:spcAft>
              <a:defRPr/>
            </a:pPr>
            <a:r>
              <a:rPr lang="en-US" sz="4800" kern="0" dirty="0">
                <a:solidFill>
                  <a:srgbClr val="C00000"/>
                </a:solidFill>
                <a:latin typeface="Calibri" pitchFamily="34" charset="0"/>
              </a:rPr>
              <a:t>Life-course Persistent Externalizing Behavior</a:t>
            </a:r>
          </a:p>
        </p:txBody>
      </p:sp>
      <p:sp>
        <p:nvSpPr>
          <p:cNvPr id="9" name="Line 33"/>
          <p:cNvSpPr>
            <a:spLocks noChangeShapeType="1"/>
          </p:cNvSpPr>
          <p:nvPr/>
        </p:nvSpPr>
        <p:spPr bwMode="auto">
          <a:xfrm>
            <a:off x="2133600" y="5483590"/>
            <a:ext cx="7239000" cy="0"/>
          </a:xfrm>
          <a:prstGeom prst="line">
            <a:avLst/>
          </a:prstGeom>
          <a:noFill/>
          <a:ln w="38100">
            <a:solidFill>
              <a:schemeClr val="bg2"/>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12" name="Text Box 34"/>
          <p:cNvSpPr txBox="1">
            <a:spLocks noChangeArrowheads="1"/>
          </p:cNvSpPr>
          <p:nvPr/>
        </p:nvSpPr>
        <p:spPr bwMode="auto">
          <a:xfrm>
            <a:off x="9372600" y="5215807"/>
            <a:ext cx="8382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000000"/>
                </a:solidFill>
              </a:rPr>
              <a:t>age</a:t>
            </a:r>
          </a:p>
        </p:txBody>
      </p:sp>
      <p:sp>
        <p:nvSpPr>
          <p:cNvPr id="13" name="Text Box 35"/>
          <p:cNvSpPr txBox="1">
            <a:spLocks noChangeArrowheads="1"/>
          </p:cNvSpPr>
          <p:nvPr/>
        </p:nvSpPr>
        <p:spPr bwMode="auto">
          <a:xfrm>
            <a:off x="2133600" y="5692606"/>
            <a:ext cx="16764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C00000"/>
                </a:solidFill>
              </a:rPr>
              <a:t>preschool   </a:t>
            </a:r>
            <a:r>
              <a:rPr lang="en-US" sz="2400" kern="0" dirty="0">
                <a:solidFill>
                  <a:srgbClr val="960000"/>
                </a:solidFill>
              </a:rPr>
              <a:t>                                    </a:t>
            </a:r>
          </a:p>
        </p:txBody>
      </p:sp>
      <p:sp>
        <p:nvSpPr>
          <p:cNvPr id="14" name="Line 36"/>
          <p:cNvSpPr>
            <a:spLocks noChangeShapeType="1"/>
          </p:cNvSpPr>
          <p:nvPr/>
        </p:nvSpPr>
        <p:spPr bwMode="auto">
          <a:xfrm>
            <a:off x="2438400" y="3197590"/>
            <a:ext cx="0" cy="22860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15" name="Text Box 37"/>
          <p:cNvSpPr txBox="1">
            <a:spLocks noChangeArrowheads="1"/>
          </p:cNvSpPr>
          <p:nvPr/>
        </p:nvSpPr>
        <p:spPr bwMode="auto">
          <a:xfrm>
            <a:off x="1724239" y="2485204"/>
            <a:ext cx="2057400" cy="707886"/>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dirty="0">
                <a:solidFill>
                  <a:srgbClr val="000000"/>
                </a:solidFill>
              </a:rPr>
              <a:t>hyperactivity-</a:t>
            </a:r>
            <a:br>
              <a:rPr lang="en-US" sz="2000" kern="0" dirty="0">
                <a:solidFill>
                  <a:srgbClr val="000000"/>
                </a:solidFill>
              </a:rPr>
            </a:br>
            <a:r>
              <a:rPr lang="en-US" sz="2000" kern="0" dirty="0">
                <a:solidFill>
                  <a:srgbClr val="000000"/>
                </a:solidFill>
              </a:rPr>
              <a:t>impulsivity</a:t>
            </a:r>
          </a:p>
        </p:txBody>
      </p:sp>
      <p:sp>
        <p:nvSpPr>
          <p:cNvPr id="16" name="Line 38"/>
          <p:cNvSpPr>
            <a:spLocks noChangeShapeType="1"/>
          </p:cNvSpPr>
          <p:nvPr/>
        </p:nvSpPr>
        <p:spPr bwMode="auto">
          <a:xfrm>
            <a:off x="3276600" y="4188190"/>
            <a:ext cx="0" cy="12954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17" name="Text Box 39"/>
          <p:cNvSpPr txBox="1">
            <a:spLocks noChangeArrowheads="1"/>
          </p:cNvSpPr>
          <p:nvPr/>
        </p:nvSpPr>
        <p:spPr bwMode="auto">
          <a:xfrm>
            <a:off x="2438400" y="3349991"/>
            <a:ext cx="2209800" cy="7016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a:solidFill>
                  <a:srgbClr val="000000"/>
                </a:solidFill>
              </a:rPr>
              <a:t>oppositionality</a:t>
            </a:r>
            <a:br>
              <a:rPr lang="en-US" sz="2000" kern="0">
                <a:solidFill>
                  <a:srgbClr val="000000"/>
                </a:solidFill>
              </a:rPr>
            </a:br>
            <a:r>
              <a:rPr lang="en-US" sz="2000" kern="0">
                <a:solidFill>
                  <a:srgbClr val="000000"/>
                </a:solidFill>
              </a:rPr>
              <a:t>&amp; aggression</a:t>
            </a:r>
          </a:p>
        </p:txBody>
      </p:sp>
      <p:sp>
        <p:nvSpPr>
          <p:cNvPr id="18" name="Line 40"/>
          <p:cNvSpPr>
            <a:spLocks noChangeShapeType="1"/>
          </p:cNvSpPr>
          <p:nvPr/>
        </p:nvSpPr>
        <p:spPr bwMode="auto">
          <a:xfrm>
            <a:off x="4191000" y="2740390"/>
            <a:ext cx="0" cy="27432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19" name="Text Box 41"/>
          <p:cNvSpPr txBox="1">
            <a:spLocks noChangeArrowheads="1"/>
          </p:cNvSpPr>
          <p:nvPr/>
        </p:nvSpPr>
        <p:spPr bwMode="auto">
          <a:xfrm>
            <a:off x="3429000" y="1597391"/>
            <a:ext cx="2209800" cy="10064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dirty="0">
                <a:solidFill>
                  <a:srgbClr val="000000"/>
                </a:solidFill>
              </a:rPr>
              <a:t>school conduct </a:t>
            </a:r>
            <a:br>
              <a:rPr lang="en-US" sz="2000" kern="0" dirty="0">
                <a:solidFill>
                  <a:srgbClr val="000000"/>
                </a:solidFill>
              </a:rPr>
            </a:br>
            <a:r>
              <a:rPr lang="en-US" sz="2000" kern="0" dirty="0">
                <a:solidFill>
                  <a:srgbClr val="000000"/>
                </a:solidFill>
              </a:rPr>
              <a:t>problems, suspensions</a:t>
            </a:r>
          </a:p>
        </p:txBody>
      </p:sp>
      <p:sp>
        <p:nvSpPr>
          <p:cNvPr id="20" name="Text Box 42"/>
          <p:cNvSpPr txBox="1">
            <a:spLocks noChangeArrowheads="1"/>
          </p:cNvSpPr>
          <p:nvPr/>
        </p:nvSpPr>
        <p:spPr bwMode="auto">
          <a:xfrm>
            <a:off x="3886200" y="5692606"/>
            <a:ext cx="22860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C00000"/>
                </a:solidFill>
              </a:rPr>
              <a:t>middle-school     </a:t>
            </a:r>
            <a:r>
              <a:rPr lang="en-US" sz="2400" kern="0" dirty="0">
                <a:solidFill>
                  <a:srgbClr val="960000"/>
                </a:solidFill>
              </a:rPr>
              <a:t>                                  </a:t>
            </a:r>
          </a:p>
        </p:txBody>
      </p:sp>
      <p:sp>
        <p:nvSpPr>
          <p:cNvPr id="21" name="Line 43"/>
          <p:cNvSpPr>
            <a:spLocks noChangeShapeType="1"/>
          </p:cNvSpPr>
          <p:nvPr/>
        </p:nvSpPr>
        <p:spPr bwMode="auto">
          <a:xfrm>
            <a:off x="5105400" y="4264390"/>
            <a:ext cx="0" cy="12192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22" name="Text Box 44"/>
          <p:cNvSpPr txBox="1">
            <a:spLocks noChangeArrowheads="1"/>
          </p:cNvSpPr>
          <p:nvPr/>
        </p:nvSpPr>
        <p:spPr bwMode="auto">
          <a:xfrm>
            <a:off x="4191000" y="3349991"/>
            <a:ext cx="2209800" cy="7016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a:solidFill>
                  <a:srgbClr val="000000"/>
                </a:solidFill>
              </a:rPr>
              <a:t>disengagement</a:t>
            </a:r>
            <a:br>
              <a:rPr lang="en-US" sz="2000" kern="0">
                <a:solidFill>
                  <a:srgbClr val="000000"/>
                </a:solidFill>
              </a:rPr>
            </a:br>
            <a:r>
              <a:rPr lang="en-US" sz="2000" kern="0">
                <a:solidFill>
                  <a:srgbClr val="000000"/>
                </a:solidFill>
              </a:rPr>
              <a:t>&amp; withdrawal</a:t>
            </a:r>
          </a:p>
        </p:txBody>
      </p:sp>
      <p:sp>
        <p:nvSpPr>
          <p:cNvPr id="23" name="Line 45"/>
          <p:cNvSpPr>
            <a:spLocks noChangeShapeType="1"/>
          </p:cNvSpPr>
          <p:nvPr/>
        </p:nvSpPr>
        <p:spPr bwMode="auto">
          <a:xfrm>
            <a:off x="6096000" y="2740390"/>
            <a:ext cx="0" cy="27432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24" name="Text Box 46"/>
          <p:cNvSpPr txBox="1">
            <a:spLocks noChangeArrowheads="1"/>
          </p:cNvSpPr>
          <p:nvPr/>
        </p:nvSpPr>
        <p:spPr bwMode="auto">
          <a:xfrm>
            <a:off x="5486400" y="1902191"/>
            <a:ext cx="2209800" cy="7016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a:solidFill>
                  <a:srgbClr val="000000"/>
                </a:solidFill>
              </a:rPr>
              <a:t>academic problems</a:t>
            </a:r>
          </a:p>
        </p:txBody>
      </p:sp>
      <p:sp>
        <p:nvSpPr>
          <p:cNvPr id="25" name="Text Box 47"/>
          <p:cNvSpPr txBox="1">
            <a:spLocks noChangeArrowheads="1"/>
          </p:cNvSpPr>
          <p:nvPr/>
        </p:nvSpPr>
        <p:spPr bwMode="auto">
          <a:xfrm>
            <a:off x="6172200" y="5692606"/>
            <a:ext cx="22860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C00000"/>
                </a:solidFill>
              </a:rPr>
              <a:t>adolescence   </a:t>
            </a:r>
            <a:r>
              <a:rPr lang="en-US" sz="2400" kern="0" dirty="0">
                <a:solidFill>
                  <a:srgbClr val="960000"/>
                </a:solidFill>
              </a:rPr>
              <a:t>                                    </a:t>
            </a:r>
          </a:p>
        </p:txBody>
      </p:sp>
      <p:sp>
        <p:nvSpPr>
          <p:cNvPr id="26" name="Line 48"/>
          <p:cNvSpPr>
            <a:spLocks noChangeShapeType="1"/>
          </p:cNvSpPr>
          <p:nvPr/>
        </p:nvSpPr>
        <p:spPr bwMode="auto">
          <a:xfrm>
            <a:off x="6934200" y="4264390"/>
            <a:ext cx="0" cy="12192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27" name="Text Box 49"/>
          <p:cNvSpPr txBox="1">
            <a:spLocks noChangeArrowheads="1"/>
          </p:cNvSpPr>
          <p:nvPr/>
        </p:nvSpPr>
        <p:spPr bwMode="auto">
          <a:xfrm>
            <a:off x="6248400" y="3349991"/>
            <a:ext cx="2209800" cy="7016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dirty="0">
                <a:solidFill>
                  <a:srgbClr val="000000"/>
                </a:solidFill>
              </a:rPr>
              <a:t>delinquent </a:t>
            </a:r>
            <a:br>
              <a:rPr lang="en-US" sz="2000" kern="0" dirty="0">
                <a:solidFill>
                  <a:srgbClr val="000000"/>
                </a:solidFill>
              </a:rPr>
            </a:br>
            <a:r>
              <a:rPr lang="en-US" sz="2000" kern="0" dirty="0">
                <a:solidFill>
                  <a:srgbClr val="000000"/>
                </a:solidFill>
              </a:rPr>
              <a:t>peer groups</a:t>
            </a:r>
          </a:p>
        </p:txBody>
      </p:sp>
      <p:sp>
        <p:nvSpPr>
          <p:cNvPr id="28" name="Line 50"/>
          <p:cNvSpPr>
            <a:spLocks noChangeShapeType="1"/>
          </p:cNvSpPr>
          <p:nvPr/>
        </p:nvSpPr>
        <p:spPr bwMode="auto">
          <a:xfrm>
            <a:off x="7772400" y="2740390"/>
            <a:ext cx="0" cy="27432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29" name="Text Box 51"/>
          <p:cNvSpPr txBox="1">
            <a:spLocks noChangeArrowheads="1"/>
          </p:cNvSpPr>
          <p:nvPr/>
        </p:nvSpPr>
        <p:spPr bwMode="auto">
          <a:xfrm>
            <a:off x="7148470" y="1889362"/>
            <a:ext cx="2209800" cy="7016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dirty="0">
                <a:solidFill>
                  <a:srgbClr val="000000"/>
                </a:solidFill>
              </a:rPr>
              <a:t>drug use,</a:t>
            </a:r>
            <a:br>
              <a:rPr lang="en-US" sz="2000" kern="0" dirty="0">
                <a:solidFill>
                  <a:srgbClr val="000000"/>
                </a:solidFill>
              </a:rPr>
            </a:br>
            <a:r>
              <a:rPr lang="en-US" sz="2000" kern="0" dirty="0">
                <a:solidFill>
                  <a:srgbClr val="000000"/>
                </a:solidFill>
              </a:rPr>
              <a:t>criminality</a:t>
            </a:r>
          </a:p>
        </p:txBody>
      </p:sp>
      <p:sp>
        <p:nvSpPr>
          <p:cNvPr id="30" name="Line 52"/>
          <p:cNvSpPr>
            <a:spLocks noChangeShapeType="1"/>
          </p:cNvSpPr>
          <p:nvPr/>
        </p:nvSpPr>
        <p:spPr bwMode="auto">
          <a:xfrm>
            <a:off x="8686800" y="4264390"/>
            <a:ext cx="0" cy="1219200"/>
          </a:xfrm>
          <a:prstGeom prst="line">
            <a:avLst/>
          </a:prstGeom>
          <a:noFill/>
          <a:ln w="38100">
            <a:solidFill>
              <a:srgbClr val="00FF00"/>
            </a:solidFill>
            <a:round/>
            <a:headEnd/>
            <a:tailEnd type="triangle" w="med" len="med"/>
          </a:ln>
          <a:effectLst/>
        </p:spPr>
        <p:txBody>
          <a:bodyPr/>
          <a:lstStyle/>
          <a:p>
            <a:pPr fontAlgn="auto">
              <a:spcBef>
                <a:spcPts val="0"/>
              </a:spcBef>
              <a:spcAft>
                <a:spcPts val="0"/>
              </a:spcAft>
              <a:defRPr/>
            </a:pPr>
            <a:endParaRPr lang="en-US" kern="0">
              <a:solidFill>
                <a:sysClr val="windowText" lastClr="000000"/>
              </a:solidFill>
            </a:endParaRPr>
          </a:p>
        </p:txBody>
      </p:sp>
      <p:sp>
        <p:nvSpPr>
          <p:cNvPr id="31" name="Text Box 53"/>
          <p:cNvSpPr txBox="1">
            <a:spLocks noChangeArrowheads="1"/>
          </p:cNvSpPr>
          <p:nvPr/>
        </p:nvSpPr>
        <p:spPr bwMode="auto">
          <a:xfrm>
            <a:off x="8001000" y="3349991"/>
            <a:ext cx="2209800" cy="701675"/>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000" kern="0">
                <a:solidFill>
                  <a:srgbClr val="000000"/>
                </a:solidFill>
              </a:rPr>
              <a:t>incarceration, </a:t>
            </a:r>
            <a:br>
              <a:rPr lang="en-US" sz="2000" kern="0">
                <a:solidFill>
                  <a:srgbClr val="000000"/>
                </a:solidFill>
              </a:rPr>
            </a:br>
            <a:r>
              <a:rPr lang="en-US" sz="2000" kern="0">
                <a:solidFill>
                  <a:srgbClr val="000000"/>
                </a:solidFill>
              </a:rPr>
              <a:t>recidivism</a:t>
            </a:r>
          </a:p>
        </p:txBody>
      </p:sp>
      <p:sp>
        <p:nvSpPr>
          <p:cNvPr id="32" name="Text Box 55"/>
          <p:cNvSpPr txBox="1">
            <a:spLocks noChangeArrowheads="1"/>
          </p:cNvSpPr>
          <p:nvPr/>
        </p:nvSpPr>
        <p:spPr bwMode="auto">
          <a:xfrm>
            <a:off x="8153400" y="5692606"/>
            <a:ext cx="22860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C00000"/>
                </a:solidFill>
              </a:rPr>
              <a:t>adulthood </a:t>
            </a:r>
            <a:r>
              <a:rPr lang="en-US" sz="2400" kern="0" dirty="0">
                <a:solidFill>
                  <a:srgbClr val="960000"/>
                </a:solidFill>
              </a:rPr>
              <a:t>                                     </a:t>
            </a:r>
          </a:p>
        </p:txBody>
      </p:sp>
      <p:sp>
        <p:nvSpPr>
          <p:cNvPr id="33" name="Text Box 56"/>
          <p:cNvSpPr txBox="1">
            <a:spLocks noChangeArrowheads="1"/>
          </p:cNvSpPr>
          <p:nvPr/>
        </p:nvSpPr>
        <p:spPr bwMode="auto">
          <a:xfrm>
            <a:off x="1905000" y="1063990"/>
            <a:ext cx="25146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FF0000"/>
                </a:solidFill>
              </a:rPr>
              <a:t>ADHD</a:t>
            </a:r>
          </a:p>
        </p:txBody>
      </p:sp>
      <p:sp>
        <p:nvSpPr>
          <p:cNvPr id="34" name="AutoShape 57"/>
          <p:cNvSpPr>
            <a:spLocks noChangeArrowheads="1"/>
          </p:cNvSpPr>
          <p:nvPr/>
        </p:nvSpPr>
        <p:spPr bwMode="auto">
          <a:xfrm>
            <a:off x="2971800" y="1216390"/>
            <a:ext cx="457200" cy="152400"/>
          </a:xfrm>
          <a:prstGeom prst="rightArrow">
            <a:avLst>
              <a:gd name="adj1" fmla="val 50000"/>
              <a:gd name="adj2" fmla="val 75000"/>
            </a:avLst>
          </a:prstGeom>
          <a:solidFill>
            <a:srgbClr val="FF00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5" name="Text Box 58"/>
          <p:cNvSpPr txBox="1">
            <a:spLocks noChangeArrowheads="1"/>
          </p:cNvSpPr>
          <p:nvPr/>
        </p:nvSpPr>
        <p:spPr bwMode="auto">
          <a:xfrm>
            <a:off x="4800600" y="1059867"/>
            <a:ext cx="25146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237336"/>
                </a:solidFill>
              </a:rPr>
              <a:t>Early-onset CD</a:t>
            </a:r>
          </a:p>
        </p:txBody>
      </p:sp>
      <p:sp>
        <p:nvSpPr>
          <p:cNvPr id="36" name="Text Box 59"/>
          <p:cNvSpPr txBox="1">
            <a:spLocks noChangeArrowheads="1"/>
          </p:cNvSpPr>
          <p:nvPr/>
        </p:nvSpPr>
        <p:spPr bwMode="auto">
          <a:xfrm>
            <a:off x="3429000" y="1063990"/>
            <a:ext cx="25146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EC7A00"/>
                </a:solidFill>
              </a:rPr>
              <a:t>ODD</a:t>
            </a:r>
          </a:p>
        </p:txBody>
      </p:sp>
      <p:sp>
        <p:nvSpPr>
          <p:cNvPr id="37" name="AutoShape 60"/>
          <p:cNvSpPr>
            <a:spLocks noChangeArrowheads="1"/>
          </p:cNvSpPr>
          <p:nvPr/>
        </p:nvSpPr>
        <p:spPr bwMode="auto">
          <a:xfrm>
            <a:off x="4343400" y="1216390"/>
            <a:ext cx="457200" cy="152400"/>
          </a:xfrm>
          <a:prstGeom prst="rightArrow">
            <a:avLst>
              <a:gd name="adj1" fmla="val 50000"/>
              <a:gd name="adj2" fmla="val 75000"/>
            </a:avLst>
          </a:prstGeom>
          <a:solidFill>
            <a:srgbClr val="EC7A00"/>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38" name="AutoShape 61"/>
          <p:cNvSpPr>
            <a:spLocks noChangeArrowheads="1"/>
          </p:cNvSpPr>
          <p:nvPr/>
        </p:nvSpPr>
        <p:spPr bwMode="auto">
          <a:xfrm>
            <a:off x="7086600" y="1216390"/>
            <a:ext cx="457200" cy="152400"/>
          </a:xfrm>
          <a:prstGeom prst="rightArrow">
            <a:avLst>
              <a:gd name="adj1" fmla="val 50000"/>
              <a:gd name="adj2" fmla="val 75000"/>
            </a:avLst>
          </a:prstGeom>
          <a:solidFill>
            <a:srgbClr val="237336"/>
          </a:solidFill>
          <a:ln w="9525">
            <a:noFill/>
            <a:miter lim="800000"/>
            <a:headEnd/>
            <a:tailEnd/>
          </a:ln>
          <a:effectLst/>
        </p:spPr>
        <p:txBody>
          <a:bodyPr wrap="none" anchor="ctr"/>
          <a:lstStyle/>
          <a:p>
            <a:pPr fontAlgn="auto">
              <a:spcBef>
                <a:spcPts val="0"/>
              </a:spcBef>
              <a:spcAft>
                <a:spcPts val="0"/>
              </a:spcAft>
              <a:defRPr/>
            </a:pPr>
            <a:endParaRPr lang="en-US" kern="0" dirty="0">
              <a:solidFill>
                <a:srgbClr val="237336"/>
              </a:solidFill>
            </a:endParaRPr>
          </a:p>
        </p:txBody>
      </p:sp>
      <p:sp>
        <p:nvSpPr>
          <p:cNvPr id="39" name="Text Box 62"/>
          <p:cNvSpPr txBox="1">
            <a:spLocks noChangeArrowheads="1"/>
          </p:cNvSpPr>
          <p:nvPr/>
        </p:nvSpPr>
        <p:spPr bwMode="auto">
          <a:xfrm>
            <a:off x="7543800" y="1063990"/>
            <a:ext cx="25146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0000FF"/>
                </a:solidFill>
              </a:rPr>
              <a:t>SUDs</a:t>
            </a:r>
          </a:p>
        </p:txBody>
      </p:sp>
      <p:sp>
        <p:nvSpPr>
          <p:cNvPr id="40" name="AutoShape 63"/>
          <p:cNvSpPr>
            <a:spLocks noChangeArrowheads="1"/>
          </p:cNvSpPr>
          <p:nvPr/>
        </p:nvSpPr>
        <p:spPr bwMode="auto">
          <a:xfrm>
            <a:off x="8534400" y="1216390"/>
            <a:ext cx="457200" cy="152400"/>
          </a:xfrm>
          <a:prstGeom prst="rightArrow">
            <a:avLst>
              <a:gd name="adj1" fmla="val 50000"/>
              <a:gd name="adj2" fmla="val 75000"/>
            </a:avLst>
          </a:prstGeom>
          <a:solidFill>
            <a:srgbClr val="0000FF"/>
          </a:solidFill>
          <a:ln w="9525">
            <a:noFill/>
            <a:miter lim="800000"/>
            <a:headEnd/>
            <a:tailEnd/>
          </a:ln>
          <a:effectLst/>
        </p:spPr>
        <p:txBody>
          <a:bodyPr wrap="none" anchor="ctr"/>
          <a:lstStyle/>
          <a:p>
            <a:pPr fontAlgn="auto">
              <a:spcBef>
                <a:spcPts val="0"/>
              </a:spcBef>
              <a:spcAft>
                <a:spcPts val="0"/>
              </a:spcAft>
              <a:defRPr/>
            </a:pPr>
            <a:endParaRPr lang="en-US" kern="0">
              <a:solidFill>
                <a:sysClr val="windowText" lastClr="000000"/>
              </a:solidFill>
            </a:endParaRPr>
          </a:p>
        </p:txBody>
      </p:sp>
      <p:sp>
        <p:nvSpPr>
          <p:cNvPr id="41" name="Text Box 64"/>
          <p:cNvSpPr txBox="1">
            <a:spLocks noChangeArrowheads="1"/>
          </p:cNvSpPr>
          <p:nvPr/>
        </p:nvSpPr>
        <p:spPr bwMode="auto">
          <a:xfrm>
            <a:off x="8965473" y="1063646"/>
            <a:ext cx="2514600" cy="457200"/>
          </a:xfrm>
          <a:prstGeom prst="rect">
            <a:avLst/>
          </a:prstGeom>
          <a:noFill/>
          <a:ln w="9525">
            <a:noFill/>
            <a:miter lim="800000"/>
            <a:headEnd/>
            <a:tailEnd/>
          </a:ln>
          <a:effectLst/>
        </p:spPr>
        <p:txBody>
          <a:bodyPr>
            <a:spAutoFit/>
          </a:bodyPr>
          <a:lstStyle/>
          <a:p>
            <a:pPr fontAlgn="auto">
              <a:spcBef>
                <a:spcPct val="50000"/>
              </a:spcBef>
              <a:spcAft>
                <a:spcPts val="0"/>
              </a:spcAft>
              <a:defRPr/>
            </a:pPr>
            <a:r>
              <a:rPr lang="en-US" sz="2400" kern="0" dirty="0">
                <a:solidFill>
                  <a:srgbClr val="FF0000"/>
                </a:solidFill>
              </a:rPr>
              <a:t>ASPD</a:t>
            </a:r>
          </a:p>
        </p:txBody>
      </p:sp>
      <p:sp>
        <p:nvSpPr>
          <p:cNvPr id="4" name="TextBox 3"/>
          <p:cNvSpPr txBox="1"/>
          <p:nvPr/>
        </p:nvSpPr>
        <p:spPr>
          <a:xfrm>
            <a:off x="26433" y="6606847"/>
            <a:ext cx="5543552" cy="246221"/>
          </a:xfrm>
          <a:prstGeom prst="rect">
            <a:avLst/>
          </a:prstGeom>
          <a:noFill/>
        </p:spPr>
        <p:txBody>
          <a:bodyPr wrap="square" rtlCol="0">
            <a:spAutoFit/>
          </a:bodyPr>
          <a:lstStyle/>
          <a:p>
            <a:r>
              <a:rPr lang="en-US" sz="1000" dirty="0">
                <a:solidFill>
                  <a:schemeClr val="bg2"/>
                </a:solidFill>
              </a:rPr>
              <a:t>e.g., Beauchaine &amp; McNulty, 2013; Lahey et al., 2016; Moffitt, 1993; Robins, 1966</a:t>
            </a:r>
          </a:p>
        </p:txBody>
      </p:sp>
      <p:sp>
        <p:nvSpPr>
          <p:cNvPr id="2" name="Slide Number Placeholder 1"/>
          <p:cNvSpPr>
            <a:spLocks noGrp="1"/>
          </p:cNvSpPr>
          <p:nvPr>
            <p:ph type="sldNum" sz="quarter" idx="12"/>
          </p:nvPr>
        </p:nvSpPr>
        <p:spPr/>
        <p:txBody>
          <a:bodyPr/>
          <a:lstStyle/>
          <a:p>
            <a:pPr>
              <a:defRPr/>
            </a:pPr>
            <a:fld id="{7BEBEE19-94F8-40C1-B52A-1C6D98107259}" type="slidenum">
              <a:rPr lang="en-US" smtClean="0">
                <a:solidFill>
                  <a:srgbClr val="000000"/>
                </a:solidFill>
              </a:rPr>
              <a:pPr>
                <a:defRPr/>
              </a:pPr>
              <a:t>3</a:t>
            </a:fld>
            <a:endParaRPr lang="en-US" dirty="0">
              <a:solidFill>
                <a:srgbClr val="000000"/>
              </a:solidFill>
            </a:endParaRPr>
          </a:p>
        </p:txBody>
      </p:sp>
    </p:spTree>
    <p:extLst>
      <p:ext uri="{BB962C8B-B14F-4D97-AF65-F5344CB8AC3E}">
        <p14:creationId xmlns:p14="http://schemas.microsoft.com/office/powerpoint/2010/main" val="29432964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2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childTnLst>
                                </p:cTn>
                              </p:par>
                              <p:par>
                                <p:cTn id="55" presetID="1" presetClass="entr" presetSubtype="0" fill="hold" grpId="1" nodeType="withEffect">
                                  <p:stCondLst>
                                    <p:cond delay="0"/>
                                  </p:stCondLst>
                                  <p:childTnLst>
                                    <p:set>
                                      <p:cBhvr>
                                        <p:cTn id="56" dur="1" fill="hold">
                                          <p:stCondLst>
                                            <p:cond delay="0"/>
                                          </p:stCondLst>
                                        </p:cTn>
                                        <p:tgtEl>
                                          <p:spTgt spid="2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3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24" presetClass="emph" presetSubtype="0" fill="hold" grpId="0" nodeType="clickEffect">
                                  <p:stCondLst>
                                    <p:cond delay="0"/>
                                  </p:stCondLst>
                                  <p:childTnLst>
                                    <p:animClr clrSpc="hsl" dir="cw">
                                      <p:cBhvr override="childStyle">
                                        <p:cTn id="80" dur="500" fill="hold"/>
                                        <p:tgtEl>
                                          <p:spTgt spid="9"/>
                                        </p:tgtEl>
                                        <p:attrNameLst>
                                          <p:attrName>style.color</p:attrName>
                                        </p:attrNameLst>
                                      </p:cBhvr>
                                      <p:by>
                                        <p:hsl h="0" s="-12549" l="-25098"/>
                                      </p:by>
                                    </p:animClr>
                                    <p:animClr clrSpc="hsl" dir="cw">
                                      <p:cBhvr>
                                        <p:cTn id="81" dur="500" fill="hold"/>
                                        <p:tgtEl>
                                          <p:spTgt spid="9"/>
                                        </p:tgtEl>
                                        <p:attrNameLst>
                                          <p:attrName>fillcolor</p:attrName>
                                        </p:attrNameLst>
                                      </p:cBhvr>
                                      <p:by>
                                        <p:hsl h="0" s="-12549" l="-25098"/>
                                      </p:by>
                                    </p:animClr>
                                    <p:animClr clrSpc="hsl" dir="cw">
                                      <p:cBhvr>
                                        <p:cTn id="82" dur="500" fill="hold"/>
                                        <p:tgtEl>
                                          <p:spTgt spid="9"/>
                                        </p:tgtEl>
                                        <p:attrNameLst>
                                          <p:attrName>stroke.color</p:attrName>
                                        </p:attrNameLst>
                                      </p:cBhvr>
                                      <p:by>
                                        <p:hsl h="0" s="-12549" l="-25098"/>
                                      </p:by>
                                    </p:animClr>
                                    <p:set>
                                      <p:cBhvr>
                                        <p:cTn id="83" dur="500" fill="hold"/>
                                        <p:tgtEl>
                                          <p:spTgt spid="9"/>
                                        </p:tgtEl>
                                        <p:attrNameLst>
                                          <p:attrName>fill.type</p:attrName>
                                        </p:attrNameLst>
                                      </p:cBhvr>
                                      <p:to>
                                        <p:strVal val="solid"/>
                                      </p:to>
                                    </p:set>
                                  </p:childTnLst>
                                </p:cTn>
                              </p:par>
                              <p:par>
                                <p:cTn id="84" presetID="24" presetClass="emph" presetSubtype="0" fill="hold" grpId="0" nodeType="withEffect">
                                  <p:stCondLst>
                                    <p:cond delay="0"/>
                                  </p:stCondLst>
                                  <p:childTnLst>
                                    <p:animClr clrSpc="hsl" dir="cw">
                                      <p:cBhvr override="childStyle">
                                        <p:cTn id="85" dur="500" fill="hold"/>
                                        <p:tgtEl>
                                          <p:spTgt spid="12"/>
                                        </p:tgtEl>
                                        <p:attrNameLst>
                                          <p:attrName>style.color</p:attrName>
                                        </p:attrNameLst>
                                      </p:cBhvr>
                                      <p:by>
                                        <p:hsl h="0" s="-12549" l="-25098"/>
                                      </p:by>
                                    </p:animClr>
                                    <p:animClr clrSpc="hsl" dir="cw">
                                      <p:cBhvr>
                                        <p:cTn id="86" dur="500" fill="hold"/>
                                        <p:tgtEl>
                                          <p:spTgt spid="12"/>
                                        </p:tgtEl>
                                        <p:attrNameLst>
                                          <p:attrName>fillcolor</p:attrName>
                                        </p:attrNameLst>
                                      </p:cBhvr>
                                      <p:by>
                                        <p:hsl h="0" s="-12549" l="-25098"/>
                                      </p:by>
                                    </p:animClr>
                                    <p:animClr clrSpc="hsl" dir="cw">
                                      <p:cBhvr>
                                        <p:cTn id="87" dur="500" fill="hold"/>
                                        <p:tgtEl>
                                          <p:spTgt spid="12"/>
                                        </p:tgtEl>
                                        <p:attrNameLst>
                                          <p:attrName>stroke.color</p:attrName>
                                        </p:attrNameLst>
                                      </p:cBhvr>
                                      <p:by>
                                        <p:hsl h="0" s="-12549" l="-25098"/>
                                      </p:by>
                                    </p:animClr>
                                    <p:set>
                                      <p:cBhvr>
                                        <p:cTn id="88" dur="500" fill="hold"/>
                                        <p:tgtEl>
                                          <p:spTgt spid="12"/>
                                        </p:tgtEl>
                                        <p:attrNameLst>
                                          <p:attrName>fill.type</p:attrName>
                                        </p:attrNameLst>
                                      </p:cBhvr>
                                      <p:to>
                                        <p:strVal val="solid"/>
                                      </p:to>
                                    </p:set>
                                  </p:childTnLst>
                                </p:cTn>
                              </p:par>
                              <p:par>
                                <p:cTn id="89" presetID="24" presetClass="emph" presetSubtype="0" fill="hold" grpId="1" nodeType="withEffect">
                                  <p:stCondLst>
                                    <p:cond delay="0"/>
                                  </p:stCondLst>
                                  <p:childTnLst>
                                    <p:animClr clrSpc="hsl" dir="cw">
                                      <p:cBhvr override="childStyle">
                                        <p:cTn id="90" dur="500" fill="hold"/>
                                        <p:tgtEl>
                                          <p:spTgt spid="13"/>
                                        </p:tgtEl>
                                        <p:attrNameLst>
                                          <p:attrName>style.color</p:attrName>
                                        </p:attrNameLst>
                                      </p:cBhvr>
                                      <p:by>
                                        <p:hsl h="0" s="-12549" l="-25098"/>
                                      </p:by>
                                    </p:animClr>
                                    <p:animClr clrSpc="hsl" dir="cw">
                                      <p:cBhvr>
                                        <p:cTn id="91" dur="500" fill="hold"/>
                                        <p:tgtEl>
                                          <p:spTgt spid="13"/>
                                        </p:tgtEl>
                                        <p:attrNameLst>
                                          <p:attrName>fillcolor</p:attrName>
                                        </p:attrNameLst>
                                      </p:cBhvr>
                                      <p:by>
                                        <p:hsl h="0" s="-12549" l="-25098"/>
                                      </p:by>
                                    </p:animClr>
                                    <p:animClr clrSpc="hsl" dir="cw">
                                      <p:cBhvr>
                                        <p:cTn id="92" dur="500" fill="hold"/>
                                        <p:tgtEl>
                                          <p:spTgt spid="13"/>
                                        </p:tgtEl>
                                        <p:attrNameLst>
                                          <p:attrName>stroke.color</p:attrName>
                                        </p:attrNameLst>
                                      </p:cBhvr>
                                      <p:by>
                                        <p:hsl h="0" s="-12549" l="-25098"/>
                                      </p:by>
                                    </p:animClr>
                                    <p:set>
                                      <p:cBhvr>
                                        <p:cTn id="93" dur="500" fill="hold"/>
                                        <p:tgtEl>
                                          <p:spTgt spid="13"/>
                                        </p:tgtEl>
                                        <p:attrNameLst>
                                          <p:attrName>fill.type</p:attrName>
                                        </p:attrNameLst>
                                      </p:cBhvr>
                                      <p:to>
                                        <p:strVal val="solid"/>
                                      </p:to>
                                    </p:set>
                                  </p:childTnLst>
                                </p:cTn>
                              </p:par>
                              <p:par>
                                <p:cTn id="94" presetID="24" presetClass="emph" presetSubtype="0" fill="hold" grpId="1" nodeType="withEffect">
                                  <p:stCondLst>
                                    <p:cond delay="0"/>
                                  </p:stCondLst>
                                  <p:childTnLst>
                                    <p:animClr clrSpc="hsl" dir="cw">
                                      <p:cBhvr override="childStyle">
                                        <p:cTn id="95" dur="500" fill="hold"/>
                                        <p:tgtEl>
                                          <p:spTgt spid="14"/>
                                        </p:tgtEl>
                                        <p:attrNameLst>
                                          <p:attrName>style.color</p:attrName>
                                        </p:attrNameLst>
                                      </p:cBhvr>
                                      <p:by>
                                        <p:hsl h="0" s="-12549" l="-25098"/>
                                      </p:by>
                                    </p:animClr>
                                    <p:animClr clrSpc="hsl" dir="cw">
                                      <p:cBhvr>
                                        <p:cTn id="96" dur="500" fill="hold"/>
                                        <p:tgtEl>
                                          <p:spTgt spid="14"/>
                                        </p:tgtEl>
                                        <p:attrNameLst>
                                          <p:attrName>fillcolor</p:attrName>
                                        </p:attrNameLst>
                                      </p:cBhvr>
                                      <p:by>
                                        <p:hsl h="0" s="-12549" l="-25098"/>
                                      </p:by>
                                    </p:animClr>
                                    <p:animClr clrSpc="hsl" dir="cw">
                                      <p:cBhvr>
                                        <p:cTn id="97" dur="500" fill="hold"/>
                                        <p:tgtEl>
                                          <p:spTgt spid="14"/>
                                        </p:tgtEl>
                                        <p:attrNameLst>
                                          <p:attrName>stroke.color</p:attrName>
                                        </p:attrNameLst>
                                      </p:cBhvr>
                                      <p:by>
                                        <p:hsl h="0" s="-12549" l="-25098"/>
                                      </p:by>
                                    </p:animClr>
                                    <p:set>
                                      <p:cBhvr>
                                        <p:cTn id="98" dur="500" fill="hold"/>
                                        <p:tgtEl>
                                          <p:spTgt spid="14"/>
                                        </p:tgtEl>
                                        <p:attrNameLst>
                                          <p:attrName>fill.type</p:attrName>
                                        </p:attrNameLst>
                                      </p:cBhvr>
                                      <p:to>
                                        <p:strVal val="solid"/>
                                      </p:to>
                                    </p:set>
                                  </p:childTnLst>
                                </p:cTn>
                              </p:par>
                              <p:par>
                                <p:cTn id="99" presetID="24" presetClass="emph" presetSubtype="0" fill="hold" grpId="1" nodeType="withEffect">
                                  <p:stCondLst>
                                    <p:cond delay="0"/>
                                  </p:stCondLst>
                                  <p:childTnLst>
                                    <p:animClr clrSpc="hsl" dir="cw">
                                      <p:cBhvr override="childStyle">
                                        <p:cTn id="100" dur="500" fill="hold"/>
                                        <p:tgtEl>
                                          <p:spTgt spid="15"/>
                                        </p:tgtEl>
                                        <p:attrNameLst>
                                          <p:attrName>style.color</p:attrName>
                                        </p:attrNameLst>
                                      </p:cBhvr>
                                      <p:by>
                                        <p:hsl h="0" s="-12549" l="-25098"/>
                                      </p:by>
                                    </p:animClr>
                                    <p:animClr clrSpc="hsl" dir="cw">
                                      <p:cBhvr>
                                        <p:cTn id="101" dur="500" fill="hold"/>
                                        <p:tgtEl>
                                          <p:spTgt spid="15"/>
                                        </p:tgtEl>
                                        <p:attrNameLst>
                                          <p:attrName>fillcolor</p:attrName>
                                        </p:attrNameLst>
                                      </p:cBhvr>
                                      <p:by>
                                        <p:hsl h="0" s="-12549" l="-25098"/>
                                      </p:by>
                                    </p:animClr>
                                    <p:animClr clrSpc="hsl" dir="cw">
                                      <p:cBhvr>
                                        <p:cTn id="102" dur="500" fill="hold"/>
                                        <p:tgtEl>
                                          <p:spTgt spid="15"/>
                                        </p:tgtEl>
                                        <p:attrNameLst>
                                          <p:attrName>stroke.color</p:attrName>
                                        </p:attrNameLst>
                                      </p:cBhvr>
                                      <p:by>
                                        <p:hsl h="0" s="-12549" l="-25098"/>
                                      </p:by>
                                    </p:animClr>
                                    <p:set>
                                      <p:cBhvr>
                                        <p:cTn id="103" dur="500" fill="hold"/>
                                        <p:tgtEl>
                                          <p:spTgt spid="15"/>
                                        </p:tgtEl>
                                        <p:attrNameLst>
                                          <p:attrName>fill.type</p:attrName>
                                        </p:attrNameLst>
                                      </p:cBhvr>
                                      <p:to>
                                        <p:strVal val="solid"/>
                                      </p:to>
                                    </p:set>
                                  </p:childTnLst>
                                </p:cTn>
                              </p:par>
                              <p:par>
                                <p:cTn id="104" presetID="24" presetClass="emph" presetSubtype="0" fill="hold" grpId="1" nodeType="withEffect">
                                  <p:stCondLst>
                                    <p:cond delay="0"/>
                                  </p:stCondLst>
                                  <p:childTnLst>
                                    <p:animClr clrSpc="hsl" dir="cw">
                                      <p:cBhvr override="childStyle">
                                        <p:cTn id="105" dur="500" fill="hold"/>
                                        <p:tgtEl>
                                          <p:spTgt spid="16"/>
                                        </p:tgtEl>
                                        <p:attrNameLst>
                                          <p:attrName>style.color</p:attrName>
                                        </p:attrNameLst>
                                      </p:cBhvr>
                                      <p:by>
                                        <p:hsl h="0" s="-12549" l="-25098"/>
                                      </p:by>
                                    </p:animClr>
                                    <p:animClr clrSpc="hsl" dir="cw">
                                      <p:cBhvr>
                                        <p:cTn id="106" dur="500" fill="hold"/>
                                        <p:tgtEl>
                                          <p:spTgt spid="16"/>
                                        </p:tgtEl>
                                        <p:attrNameLst>
                                          <p:attrName>fillcolor</p:attrName>
                                        </p:attrNameLst>
                                      </p:cBhvr>
                                      <p:by>
                                        <p:hsl h="0" s="-12549" l="-25098"/>
                                      </p:by>
                                    </p:animClr>
                                    <p:animClr clrSpc="hsl" dir="cw">
                                      <p:cBhvr>
                                        <p:cTn id="107" dur="500" fill="hold"/>
                                        <p:tgtEl>
                                          <p:spTgt spid="16"/>
                                        </p:tgtEl>
                                        <p:attrNameLst>
                                          <p:attrName>stroke.color</p:attrName>
                                        </p:attrNameLst>
                                      </p:cBhvr>
                                      <p:by>
                                        <p:hsl h="0" s="-12549" l="-25098"/>
                                      </p:by>
                                    </p:animClr>
                                    <p:set>
                                      <p:cBhvr>
                                        <p:cTn id="108" dur="500" fill="hold"/>
                                        <p:tgtEl>
                                          <p:spTgt spid="16"/>
                                        </p:tgtEl>
                                        <p:attrNameLst>
                                          <p:attrName>fill.type</p:attrName>
                                        </p:attrNameLst>
                                      </p:cBhvr>
                                      <p:to>
                                        <p:strVal val="solid"/>
                                      </p:to>
                                    </p:set>
                                  </p:childTnLst>
                                </p:cTn>
                              </p:par>
                              <p:par>
                                <p:cTn id="109" presetID="24" presetClass="emph" presetSubtype="0" fill="hold" grpId="1" nodeType="withEffect">
                                  <p:stCondLst>
                                    <p:cond delay="0"/>
                                  </p:stCondLst>
                                  <p:childTnLst>
                                    <p:animClr clrSpc="hsl" dir="cw">
                                      <p:cBhvr override="childStyle">
                                        <p:cTn id="110" dur="500" fill="hold"/>
                                        <p:tgtEl>
                                          <p:spTgt spid="17"/>
                                        </p:tgtEl>
                                        <p:attrNameLst>
                                          <p:attrName>style.color</p:attrName>
                                        </p:attrNameLst>
                                      </p:cBhvr>
                                      <p:by>
                                        <p:hsl h="0" s="-12549" l="-25098"/>
                                      </p:by>
                                    </p:animClr>
                                    <p:animClr clrSpc="hsl" dir="cw">
                                      <p:cBhvr>
                                        <p:cTn id="111" dur="500" fill="hold"/>
                                        <p:tgtEl>
                                          <p:spTgt spid="17"/>
                                        </p:tgtEl>
                                        <p:attrNameLst>
                                          <p:attrName>fillcolor</p:attrName>
                                        </p:attrNameLst>
                                      </p:cBhvr>
                                      <p:by>
                                        <p:hsl h="0" s="-12549" l="-25098"/>
                                      </p:by>
                                    </p:animClr>
                                    <p:animClr clrSpc="hsl" dir="cw">
                                      <p:cBhvr>
                                        <p:cTn id="112" dur="500" fill="hold"/>
                                        <p:tgtEl>
                                          <p:spTgt spid="17"/>
                                        </p:tgtEl>
                                        <p:attrNameLst>
                                          <p:attrName>stroke.color</p:attrName>
                                        </p:attrNameLst>
                                      </p:cBhvr>
                                      <p:by>
                                        <p:hsl h="0" s="-12549" l="-25098"/>
                                      </p:by>
                                    </p:animClr>
                                    <p:set>
                                      <p:cBhvr>
                                        <p:cTn id="113" dur="500" fill="hold"/>
                                        <p:tgtEl>
                                          <p:spTgt spid="17"/>
                                        </p:tgtEl>
                                        <p:attrNameLst>
                                          <p:attrName>fill.type</p:attrName>
                                        </p:attrNameLst>
                                      </p:cBhvr>
                                      <p:to>
                                        <p:strVal val="solid"/>
                                      </p:to>
                                    </p:set>
                                  </p:childTnLst>
                                </p:cTn>
                              </p:par>
                              <p:par>
                                <p:cTn id="114" presetID="24" presetClass="emph" presetSubtype="0" fill="hold" grpId="1" nodeType="withEffect">
                                  <p:stCondLst>
                                    <p:cond delay="0"/>
                                  </p:stCondLst>
                                  <p:childTnLst>
                                    <p:animClr clrSpc="hsl" dir="cw">
                                      <p:cBhvr override="childStyle">
                                        <p:cTn id="115" dur="500" fill="hold"/>
                                        <p:tgtEl>
                                          <p:spTgt spid="18"/>
                                        </p:tgtEl>
                                        <p:attrNameLst>
                                          <p:attrName>style.color</p:attrName>
                                        </p:attrNameLst>
                                      </p:cBhvr>
                                      <p:by>
                                        <p:hsl h="0" s="-12549" l="-25098"/>
                                      </p:by>
                                    </p:animClr>
                                    <p:animClr clrSpc="hsl" dir="cw">
                                      <p:cBhvr>
                                        <p:cTn id="116" dur="500" fill="hold"/>
                                        <p:tgtEl>
                                          <p:spTgt spid="18"/>
                                        </p:tgtEl>
                                        <p:attrNameLst>
                                          <p:attrName>fillcolor</p:attrName>
                                        </p:attrNameLst>
                                      </p:cBhvr>
                                      <p:by>
                                        <p:hsl h="0" s="-12549" l="-25098"/>
                                      </p:by>
                                    </p:animClr>
                                    <p:animClr clrSpc="hsl" dir="cw">
                                      <p:cBhvr>
                                        <p:cTn id="117" dur="500" fill="hold"/>
                                        <p:tgtEl>
                                          <p:spTgt spid="18"/>
                                        </p:tgtEl>
                                        <p:attrNameLst>
                                          <p:attrName>stroke.color</p:attrName>
                                        </p:attrNameLst>
                                      </p:cBhvr>
                                      <p:by>
                                        <p:hsl h="0" s="-12549" l="-25098"/>
                                      </p:by>
                                    </p:animClr>
                                    <p:set>
                                      <p:cBhvr>
                                        <p:cTn id="118" dur="500" fill="hold"/>
                                        <p:tgtEl>
                                          <p:spTgt spid="18"/>
                                        </p:tgtEl>
                                        <p:attrNameLst>
                                          <p:attrName>fill.type</p:attrName>
                                        </p:attrNameLst>
                                      </p:cBhvr>
                                      <p:to>
                                        <p:strVal val="solid"/>
                                      </p:to>
                                    </p:set>
                                  </p:childTnLst>
                                </p:cTn>
                              </p:par>
                              <p:par>
                                <p:cTn id="119" presetID="24" presetClass="emph" presetSubtype="0" fill="hold" grpId="1" nodeType="withEffect">
                                  <p:stCondLst>
                                    <p:cond delay="0"/>
                                  </p:stCondLst>
                                  <p:childTnLst>
                                    <p:animClr clrSpc="hsl" dir="cw">
                                      <p:cBhvr override="childStyle">
                                        <p:cTn id="120" dur="500" fill="hold"/>
                                        <p:tgtEl>
                                          <p:spTgt spid="19"/>
                                        </p:tgtEl>
                                        <p:attrNameLst>
                                          <p:attrName>style.color</p:attrName>
                                        </p:attrNameLst>
                                      </p:cBhvr>
                                      <p:by>
                                        <p:hsl h="0" s="-12549" l="-25098"/>
                                      </p:by>
                                    </p:animClr>
                                    <p:animClr clrSpc="hsl" dir="cw">
                                      <p:cBhvr>
                                        <p:cTn id="121" dur="500" fill="hold"/>
                                        <p:tgtEl>
                                          <p:spTgt spid="19"/>
                                        </p:tgtEl>
                                        <p:attrNameLst>
                                          <p:attrName>fillcolor</p:attrName>
                                        </p:attrNameLst>
                                      </p:cBhvr>
                                      <p:by>
                                        <p:hsl h="0" s="-12549" l="-25098"/>
                                      </p:by>
                                    </p:animClr>
                                    <p:animClr clrSpc="hsl" dir="cw">
                                      <p:cBhvr>
                                        <p:cTn id="122" dur="500" fill="hold"/>
                                        <p:tgtEl>
                                          <p:spTgt spid="19"/>
                                        </p:tgtEl>
                                        <p:attrNameLst>
                                          <p:attrName>stroke.color</p:attrName>
                                        </p:attrNameLst>
                                      </p:cBhvr>
                                      <p:by>
                                        <p:hsl h="0" s="-12549" l="-25098"/>
                                      </p:by>
                                    </p:animClr>
                                    <p:set>
                                      <p:cBhvr>
                                        <p:cTn id="123" dur="500" fill="hold"/>
                                        <p:tgtEl>
                                          <p:spTgt spid="19"/>
                                        </p:tgtEl>
                                        <p:attrNameLst>
                                          <p:attrName>fill.type</p:attrName>
                                        </p:attrNameLst>
                                      </p:cBhvr>
                                      <p:to>
                                        <p:strVal val="solid"/>
                                      </p:to>
                                    </p:set>
                                  </p:childTnLst>
                                </p:cTn>
                              </p:par>
                              <p:par>
                                <p:cTn id="124" presetID="24" presetClass="emph" presetSubtype="0" fill="hold" grpId="1" nodeType="withEffect">
                                  <p:stCondLst>
                                    <p:cond delay="0"/>
                                  </p:stCondLst>
                                  <p:childTnLst>
                                    <p:animClr clrSpc="hsl" dir="cw">
                                      <p:cBhvr override="childStyle">
                                        <p:cTn id="125" dur="500" fill="hold"/>
                                        <p:tgtEl>
                                          <p:spTgt spid="20"/>
                                        </p:tgtEl>
                                        <p:attrNameLst>
                                          <p:attrName>style.color</p:attrName>
                                        </p:attrNameLst>
                                      </p:cBhvr>
                                      <p:by>
                                        <p:hsl h="0" s="-12549" l="-25098"/>
                                      </p:by>
                                    </p:animClr>
                                    <p:animClr clrSpc="hsl" dir="cw">
                                      <p:cBhvr>
                                        <p:cTn id="126" dur="500" fill="hold"/>
                                        <p:tgtEl>
                                          <p:spTgt spid="20"/>
                                        </p:tgtEl>
                                        <p:attrNameLst>
                                          <p:attrName>fillcolor</p:attrName>
                                        </p:attrNameLst>
                                      </p:cBhvr>
                                      <p:by>
                                        <p:hsl h="0" s="-12549" l="-25098"/>
                                      </p:by>
                                    </p:animClr>
                                    <p:animClr clrSpc="hsl" dir="cw">
                                      <p:cBhvr>
                                        <p:cTn id="127" dur="500" fill="hold"/>
                                        <p:tgtEl>
                                          <p:spTgt spid="20"/>
                                        </p:tgtEl>
                                        <p:attrNameLst>
                                          <p:attrName>stroke.color</p:attrName>
                                        </p:attrNameLst>
                                      </p:cBhvr>
                                      <p:by>
                                        <p:hsl h="0" s="-12549" l="-25098"/>
                                      </p:by>
                                    </p:animClr>
                                    <p:set>
                                      <p:cBhvr>
                                        <p:cTn id="128" dur="500" fill="hold"/>
                                        <p:tgtEl>
                                          <p:spTgt spid="20"/>
                                        </p:tgtEl>
                                        <p:attrNameLst>
                                          <p:attrName>fill.type</p:attrName>
                                        </p:attrNameLst>
                                      </p:cBhvr>
                                      <p:to>
                                        <p:strVal val="solid"/>
                                      </p:to>
                                    </p:set>
                                  </p:childTnLst>
                                </p:cTn>
                              </p:par>
                              <p:par>
                                <p:cTn id="129" presetID="24" presetClass="emph" presetSubtype="0" fill="hold" grpId="1" nodeType="withEffect">
                                  <p:stCondLst>
                                    <p:cond delay="0"/>
                                  </p:stCondLst>
                                  <p:childTnLst>
                                    <p:animClr clrSpc="hsl" dir="cw">
                                      <p:cBhvr override="childStyle">
                                        <p:cTn id="130" dur="500" fill="hold"/>
                                        <p:tgtEl>
                                          <p:spTgt spid="21"/>
                                        </p:tgtEl>
                                        <p:attrNameLst>
                                          <p:attrName>style.color</p:attrName>
                                        </p:attrNameLst>
                                      </p:cBhvr>
                                      <p:by>
                                        <p:hsl h="0" s="-12549" l="-25098"/>
                                      </p:by>
                                    </p:animClr>
                                    <p:animClr clrSpc="hsl" dir="cw">
                                      <p:cBhvr>
                                        <p:cTn id="131" dur="500" fill="hold"/>
                                        <p:tgtEl>
                                          <p:spTgt spid="21"/>
                                        </p:tgtEl>
                                        <p:attrNameLst>
                                          <p:attrName>fillcolor</p:attrName>
                                        </p:attrNameLst>
                                      </p:cBhvr>
                                      <p:by>
                                        <p:hsl h="0" s="-12549" l="-25098"/>
                                      </p:by>
                                    </p:animClr>
                                    <p:animClr clrSpc="hsl" dir="cw">
                                      <p:cBhvr>
                                        <p:cTn id="132" dur="500" fill="hold"/>
                                        <p:tgtEl>
                                          <p:spTgt spid="21"/>
                                        </p:tgtEl>
                                        <p:attrNameLst>
                                          <p:attrName>stroke.color</p:attrName>
                                        </p:attrNameLst>
                                      </p:cBhvr>
                                      <p:by>
                                        <p:hsl h="0" s="-12549" l="-25098"/>
                                      </p:by>
                                    </p:animClr>
                                    <p:set>
                                      <p:cBhvr>
                                        <p:cTn id="133" dur="500" fill="hold"/>
                                        <p:tgtEl>
                                          <p:spTgt spid="21"/>
                                        </p:tgtEl>
                                        <p:attrNameLst>
                                          <p:attrName>fill.type</p:attrName>
                                        </p:attrNameLst>
                                      </p:cBhvr>
                                      <p:to>
                                        <p:strVal val="solid"/>
                                      </p:to>
                                    </p:set>
                                  </p:childTnLst>
                                </p:cTn>
                              </p:par>
                              <p:par>
                                <p:cTn id="134" presetID="24" presetClass="emph" presetSubtype="0" fill="hold" grpId="2" nodeType="withEffect">
                                  <p:stCondLst>
                                    <p:cond delay="0"/>
                                  </p:stCondLst>
                                  <p:childTnLst>
                                    <p:animClr clrSpc="hsl" dir="cw">
                                      <p:cBhvr override="childStyle">
                                        <p:cTn id="135" dur="500" fill="hold"/>
                                        <p:tgtEl>
                                          <p:spTgt spid="22"/>
                                        </p:tgtEl>
                                        <p:attrNameLst>
                                          <p:attrName>style.color</p:attrName>
                                        </p:attrNameLst>
                                      </p:cBhvr>
                                      <p:by>
                                        <p:hsl h="0" s="-12549" l="-25098"/>
                                      </p:by>
                                    </p:animClr>
                                    <p:animClr clrSpc="hsl" dir="cw">
                                      <p:cBhvr>
                                        <p:cTn id="136" dur="500" fill="hold"/>
                                        <p:tgtEl>
                                          <p:spTgt spid="22"/>
                                        </p:tgtEl>
                                        <p:attrNameLst>
                                          <p:attrName>fillcolor</p:attrName>
                                        </p:attrNameLst>
                                      </p:cBhvr>
                                      <p:by>
                                        <p:hsl h="0" s="-12549" l="-25098"/>
                                      </p:by>
                                    </p:animClr>
                                    <p:animClr clrSpc="hsl" dir="cw">
                                      <p:cBhvr>
                                        <p:cTn id="137" dur="500" fill="hold"/>
                                        <p:tgtEl>
                                          <p:spTgt spid="22"/>
                                        </p:tgtEl>
                                        <p:attrNameLst>
                                          <p:attrName>stroke.color</p:attrName>
                                        </p:attrNameLst>
                                      </p:cBhvr>
                                      <p:by>
                                        <p:hsl h="0" s="-12549" l="-25098"/>
                                      </p:by>
                                    </p:animClr>
                                    <p:set>
                                      <p:cBhvr>
                                        <p:cTn id="138" dur="500" fill="hold"/>
                                        <p:tgtEl>
                                          <p:spTgt spid="22"/>
                                        </p:tgtEl>
                                        <p:attrNameLst>
                                          <p:attrName>fill.type</p:attrName>
                                        </p:attrNameLst>
                                      </p:cBhvr>
                                      <p:to>
                                        <p:strVal val="solid"/>
                                      </p:to>
                                    </p:set>
                                  </p:childTnLst>
                                </p:cTn>
                              </p:par>
                              <p:par>
                                <p:cTn id="139" presetID="24" presetClass="emph" presetSubtype="0" fill="hold" grpId="1" nodeType="withEffect">
                                  <p:stCondLst>
                                    <p:cond delay="0"/>
                                  </p:stCondLst>
                                  <p:childTnLst>
                                    <p:animClr clrSpc="hsl" dir="cw">
                                      <p:cBhvr override="childStyle">
                                        <p:cTn id="140" dur="500" fill="hold"/>
                                        <p:tgtEl>
                                          <p:spTgt spid="23"/>
                                        </p:tgtEl>
                                        <p:attrNameLst>
                                          <p:attrName>style.color</p:attrName>
                                        </p:attrNameLst>
                                      </p:cBhvr>
                                      <p:by>
                                        <p:hsl h="0" s="-12549" l="-25098"/>
                                      </p:by>
                                    </p:animClr>
                                    <p:animClr clrSpc="hsl" dir="cw">
                                      <p:cBhvr>
                                        <p:cTn id="141" dur="500" fill="hold"/>
                                        <p:tgtEl>
                                          <p:spTgt spid="23"/>
                                        </p:tgtEl>
                                        <p:attrNameLst>
                                          <p:attrName>fillcolor</p:attrName>
                                        </p:attrNameLst>
                                      </p:cBhvr>
                                      <p:by>
                                        <p:hsl h="0" s="-12549" l="-25098"/>
                                      </p:by>
                                    </p:animClr>
                                    <p:animClr clrSpc="hsl" dir="cw">
                                      <p:cBhvr>
                                        <p:cTn id="142" dur="500" fill="hold"/>
                                        <p:tgtEl>
                                          <p:spTgt spid="23"/>
                                        </p:tgtEl>
                                        <p:attrNameLst>
                                          <p:attrName>stroke.color</p:attrName>
                                        </p:attrNameLst>
                                      </p:cBhvr>
                                      <p:by>
                                        <p:hsl h="0" s="-12549" l="-25098"/>
                                      </p:by>
                                    </p:animClr>
                                    <p:set>
                                      <p:cBhvr>
                                        <p:cTn id="143" dur="500" fill="hold"/>
                                        <p:tgtEl>
                                          <p:spTgt spid="23"/>
                                        </p:tgtEl>
                                        <p:attrNameLst>
                                          <p:attrName>fill.type</p:attrName>
                                        </p:attrNameLst>
                                      </p:cBhvr>
                                      <p:to>
                                        <p:strVal val="solid"/>
                                      </p:to>
                                    </p:set>
                                  </p:childTnLst>
                                </p:cTn>
                              </p:par>
                              <p:par>
                                <p:cTn id="144" presetID="24" presetClass="emph" presetSubtype="0" fill="hold" grpId="2" nodeType="withEffect">
                                  <p:stCondLst>
                                    <p:cond delay="0"/>
                                  </p:stCondLst>
                                  <p:childTnLst>
                                    <p:animClr clrSpc="hsl" dir="cw">
                                      <p:cBhvr override="childStyle">
                                        <p:cTn id="145" dur="500" fill="hold"/>
                                        <p:tgtEl>
                                          <p:spTgt spid="24"/>
                                        </p:tgtEl>
                                        <p:attrNameLst>
                                          <p:attrName>style.color</p:attrName>
                                        </p:attrNameLst>
                                      </p:cBhvr>
                                      <p:by>
                                        <p:hsl h="0" s="-12549" l="-25098"/>
                                      </p:by>
                                    </p:animClr>
                                    <p:animClr clrSpc="hsl" dir="cw">
                                      <p:cBhvr>
                                        <p:cTn id="146" dur="500" fill="hold"/>
                                        <p:tgtEl>
                                          <p:spTgt spid="24"/>
                                        </p:tgtEl>
                                        <p:attrNameLst>
                                          <p:attrName>fillcolor</p:attrName>
                                        </p:attrNameLst>
                                      </p:cBhvr>
                                      <p:by>
                                        <p:hsl h="0" s="-12549" l="-25098"/>
                                      </p:by>
                                    </p:animClr>
                                    <p:animClr clrSpc="hsl" dir="cw">
                                      <p:cBhvr>
                                        <p:cTn id="147" dur="500" fill="hold"/>
                                        <p:tgtEl>
                                          <p:spTgt spid="24"/>
                                        </p:tgtEl>
                                        <p:attrNameLst>
                                          <p:attrName>stroke.color</p:attrName>
                                        </p:attrNameLst>
                                      </p:cBhvr>
                                      <p:by>
                                        <p:hsl h="0" s="-12549" l="-25098"/>
                                      </p:by>
                                    </p:animClr>
                                    <p:set>
                                      <p:cBhvr>
                                        <p:cTn id="148" dur="500" fill="hold"/>
                                        <p:tgtEl>
                                          <p:spTgt spid="24"/>
                                        </p:tgtEl>
                                        <p:attrNameLst>
                                          <p:attrName>fill.type</p:attrName>
                                        </p:attrNameLst>
                                      </p:cBhvr>
                                      <p:to>
                                        <p:strVal val="solid"/>
                                      </p:to>
                                    </p:set>
                                  </p:childTnLst>
                                </p:cTn>
                              </p:par>
                              <p:par>
                                <p:cTn id="149" presetID="24" presetClass="emph" presetSubtype="0" fill="hold" grpId="1" nodeType="withEffect">
                                  <p:stCondLst>
                                    <p:cond delay="0"/>
                                  </p:stCondLst>
                                  <p:childTnLst>
                                    <p:animClr clrSpc="hsl" dir="cw">
                                      <p:cBhvr override="childStyle">
                                        <p:cTn id="150" dur="500" fill="hold"/>
                                        <p:tgtEl>
                                          <p:spTgt spid="25"/>
                                        </p:tgtEl>
                                        <p:attrNameLst>
                                          <p:attrName>style.color</p:attrName>
                                        </p:attrNameLst>
                                      </p:cBhvr>
                                      <p:by>
                                        <p:hsl h="0" s="-12549" l="-25098"/>
                                      </p:by>
                                    </p:animClr>
                                    <p:animClr clrSpc="hsl" dir="cw">
                                      <p:cBhvr>
                                        <p:cTn id="151" dur="500" fill="hold"/>
                                        <p:tgtEl>
                                          <p:spTgt spid="25"/>
                                        </p:tgtEl>
                                        <p:attrNameLst>
                                          <p:attrName>fillcolor</p:attrName>
                                        </p:attrNameLst>
                                      </p:cBhvr>
                                      <p:by>
                                        <p:hsl h="0" s="-12549" l="-25098"/>
                                      </p:by>
                                    </p:animClr>
                                    <p:animClr clrSpc="hsl" dir="cw">
                                      <p:cBhvr>
                                        <p:cTn id="152" dur="500" fill="hold"/>
                                        <p:tgtEl>
                                          <p:spTgt spid="25"/>
                                        </p:tgtEl>
                                        <p:attrNameLst>
                                          <p:attrName>stroke.color</p:attrName>
                                        </p:attrNameLst>
                                      </p:cBhvr>
                                      <p:by>
                                        <p:hsl h="0" s="-12549" l="-25098"/>
                                      </p:by>
                                    </p:animClr>
                                    <p:set>
                                      <p:cBhvr>
                                        <p:cTn id="153" dur="500" fill="hold"/>
                                        <p:tgtEl>
                                          <p:spTgt spid="25"/>
                                        </p:tgtEl>
                                        <p:attrNameLst>
                                          <p:attrName>fill.type</p:attrName>
                                        </p:attrNameLst>
                                      </p:cBhvr>
                                      <p:to>
                                        <p:strVal val="solid"/>
                                      </p:to>
                                    </p:set>
                                  </p:childTnLst>
                                </p:cTn>
                              </p:par>
                              <p:par>
                                <p:cTn id="154" presetID="24" presetClass="emph" presetSubtype="0" fill="hold" grpId="1" nodeType="withEffect">
                                  <p:stCondLst>
                                    <p:cond delay="0"/>
                                  </p:stCondLst>
                                  <p:childTnLst>
                                    <p:animClr clrSpc="hsl" dir="cw">
                                      <p:cBhvr override="childStyle">
                                        <p:cTn id="155" dur="500" fill="hold"/>
                                        <p:tgtEl>
                                          <p:spTgt spid="26"/>
                                        </p:tgtEl>
                                        <p:attrNameLst>
                                          <p:attrName>style.color</p:attrName>
                                        </p:attrNameLst>
                                      </p:cBhvr>
                                      <p:by>
                                        <p:hsl h="0" s="-12549" l="-25098"/>
                                      </p:by>
                                    </p:animClr>
                                    <p:animClr clrSpc="hsl" dir="cw">
                                      <p:cBhvr>
                                        <p:cTn id="156" dur="500" fill="hold"/>
                                        <p:tgtEl>
                                          <p:spTgt spid="26"/>
                                        </p:tgtEl>
                                        <p:attrNameLst>
                                          <p:attrName>fillcolor</p:attrName>
                                        </p:attrNameLst>
                                      </p:cBhvr>
                                      <p:by>
                                        <p:hsl h="0" s="-12549" l="-25098"/>
                                      </p:by>
                                    </p:animClr>
                                    <p:animClr clrSpc="hsl" dir="cw">
                                      <p:cBhvr>
                                        <p:cTn id="157" dur="500" fill="hold"/>
                                        <p:tgtEl>
                                          <p:spTgt spid="26"/>
                                        </p:tgtEl>
                                        <p:attrNameLst>
                                          <p:attrName>stroke.color</p:attrName>
                                        </p:attrNameLst>
                                      </p:cBhvr>
                                      <p:by>
                                        <p:hsl h="0" s="-12549" l="-25098"/>
                                      </p:by>
                                    </p:animClr>
                                    <p:set>
                                      <p:cBhvr>
                                        <p:cTn id="158" dur="500" fill="hold"/>
                                        <p:tgtEl>
                                          <p:spTgt spid="26"/>
                                        </p:tgtEl>
                                        <p:attrNameLst>
                                          <p:attrName>fill.type</p:attrName>
                                        </p:attrNameLst>
                                      </p:cBhvr>
                                      <p:to>
                                        <p:strVal val="solid"/>
                                      </p:to>
                                    </p:set>
                                  </p:childTnLst>
                                </p:cTn>
                              </p:par>
                              <p:par>
                                <p:cTn id="159" presetID="24" presetClass="emph" presetSubtype="0" fill="hold" grpId="2" nodeType="withEffect">
                                  <p:stCondLst>
                                    <p:cond delay="0"/>
                                  </p:stCondLst>
                                  <p:childTnLst>
                                    <p:animClr clrSpc="hsl" dir="cw">
                                      <p:cBhvr override="childStyle">
                                        <p:cTn id="160" dur="500" fill="hold"/>
                                        <p:tgtEl>
                                          <p:spTgt spid="27"/>
                                        </p:tgtEl>
                                        <p:attrNameLst>
                                          <p:attrName>style.color</p:attrName>
                                        </p:attrNameLst>
                                      </p:cBhvr>
                                      <p:by>
                                        <p:hsl h="0" s="-12549" l="-25098"/>
                                      </p:by>
                                    </p:animClr>
                                    <p:animClr clrSpc="hsl" dir="cw">
                                      <p:cBhvr>
                                        <p:cTn id="161" dur="500" fill="hold"/>
                                        <p:tgtEl>
                                          <p:spTgt spid="27"/>
                                        </p:tgtEl>
                                        <p:attrNameLst>
                                          <p:attrName>fillcolor</p:attrName>
                                        </p:attrNameLst>
                                      </p:cBhvr>
                                      <p:by>
                                        <p:hsl h="0" s="-12549" l="-25098"/>
                                      </p:by>
                                    </p:animClr>
                                    <p:animClr clrSpc="hsl" dir="cw">
                                      <p:cBhvr>
                                        <p:cTn id="162" dur="500" fill="hold"/>
                                        <p:tgtEl>
                                          <p:spTgt spid="27"/>
                                        </p:tgtEl>
                                        <p:attrNameLst>
                                          <p:attrName>stroke.color</p:attrName>
                                        </p:attrNameLst>
                                      </p:cBhvr>
                                      <p:by>
                                        <p:hsl h="0" s="-12549" l="-25098"/>
                                      </p:by>
                                    </p:animClr>
                                    <p:set>
                                      <p:cBhvr>
                                        <p:cTn id="163" dur="500" fill="hold"/>
                                        <p:tgtEl>
                                          <p:spTgt spid="27"/>
                                        </p:tgtEl>
                                        <p:attrNameLst>
                                          <p:attrName>fill.type</p:attrName>
                                        </p:attrNameLst>
                                      </p:cBhvr>
                                      <p:to>
                                        <p:strVal val="solid"/>
                                      </p:to>
                                    </p:set>
                                  </p:childTnLst>
                                </p:cTn>
                              </p:par>
                              <p:par>
                                <p:cTn id="164" presetID="24" presetClass="emph" presetSubtype="0" fill="hold" grpId="1" nodeType="withEffect">
                                  <p:stCondLst>
                                    <p:cond delay="0"/>
                                  </p:stCondLst>
                                  <p:childTnLst>
                                    <p:animClr clrSpc="hsl" dir="cw">
                                      <p:cBhvr override="childStyle">
                                        <p:cTn id="165" dur="500" fill="hold"/>
                                        <p:tgtEl>
                                          <p:spTgt spid="28"/>
                                        </p:tgtEl>
                                        <p:attrNameLst>
                                          <p:attrName>style.color</p:attrName>
                                        </p:attrNameLst>
                                      </p:cBhvr>
                                      <p:by>
                                        <p:hsl h="0" s="-12549" l="-25098"/>
                                      </p:by>
                                    </p:animClr>
                                    <p:animClr clrSpc="hsl" dir="cw">
                                      <p:cBhvr>
                                        <p:cTn id="166" dur="500" fill="hold"/>
                                        <p:tgtEl>
                                          <p:spTgt spid="28"/>
                                        </p:tgtEl>
                                        <p:attrNameLst>
                                          <p:attrName>fillcolor</p:attrName>
                                        </p:attrNameLst>
                                      </p:cBhvr>
                                      <p:by>
                                        <p:hsl h="0" s="-12549" l="-25098"/>
                                      </p:by>
                                    </p:animClr>
                                    <p:animClr clrSpc="hsl" dir="cw">
                                      <p:cBhvr>
                                        <p:cTn id="167" dur="500" fill="hold"/>
                                        <p:tgtEl>
                                          <p:spTgt spid="28"/>
                                        </p:tgtEl>
                                        <p:attrNameLst>
                                          <p:attrName>stroke.color</p:attrName>
                                        </p:attrNameLst>
                                      </p:cBhvr>
                                      <p:by>
                                        <p:hsl h="0" s="-12549" l="-25098"/>
                                      </p:by>
                                    </p:animClr>
                                    <p:set>
                                      <p:cBhvr>
                                        <p:cTn id="168" dur="500" fill="hold"/>
                                        <p:tgtEl>
                                          <p:spTgt spid="28"/>
                                        </p:tgtEl>
                                        <p:attrNameLst>
                                          <p:attrName>fill.type</p:attrName>
                                        </p:attrNameLst>
                                      </p:cBhvr>
                                      <p:to>
                                        <p:strVal val="solid"/>
                                      </p:to>
                                    </p:set>
                                  </p:childTnLst>
                                </p:cTn>
                              </p:par>
                              <p:par>
                                <p:cTn id="169" presetID="24" presetClass="emph" presetSubtype="0" fill="hold" grpId="2" nodeType="withEffect">
                                  <p:stCondLst>
                                    <p:cond delay="0"/>
                                  </p:stCondLst>
                                  <p:childTnLst>
                                    <p:animClr clrSpc="hsl" dir="cw">
                                      <p:cBhvr override="childStyle">
                                        <p:cTn id="170" dur="500" fill="hold"/>
                                        <p:tgtEl>
                                          <p:spTgt spid="29"/>
                                        </p:tgtEl>
                                        <p:attrNameLst>
                                          <p:attrName>style.color</p:attrName>
                                        </p:attrNameLst>
                                      </p:cBhvr>
                                      <p:by>
                                        <p:hsl h="0" s="-12549" l="-25098"/>
                                      </p:by>
                                    </p:animClr>
                                    <p:animClr clrSpc="hsl" dir="cw">
                                      <p:cBhvr>
                                        <p:cTn id="171" dur="500" fill="hold"/>
                                        <p:tgtEl>
                                          <p:spTgt spid="29"/>
                                        </p:tgtEl>
                                        <p:attrNameLst>
                                          <p:attrName>fillcolor</p:attrName>
                                        </p:attrNameLst>
                                      </p:cBhvr>
                                      <p:by>
                                        <p:hsl h="0" s="-12549" l="-25098"/>
                                      </p:by>
                                    </p:animClr>
                                    <p:animClr clrSpc="hsl" dir="cw">
                                      <p:cBhvr>
                                        <p:cTn id="172" dur="500" fill="hold"/>
                                        <p:tgtEl>
                                          <p:spTgt spid="29"/>
                                        </p:tgtEl>
                                        <p:attrNameLst>
                                          <p:attrName>stroke.color</p:attrName>
                                        </p:attrNameLst>
                                      </p:cBhvr>
                                      <p:by>
                                        <p:hsl h="0" s="-12549" l="-25098"/>
                                      </p:by>
                                    </p:animClr>
                                    <p:set>
                                      <p:cBhvr>
                                        <p:cTn id="173" dur="500" fill="hold"/>
                                        <p:tgtEl>
                                          <p:spTgt spid="29"/>
                                        </p:tgtEl>
                                        <p:attrNameLst>
                                          <p:attrName>fill.type</p:attrName>
                                        </p:attrNameLst>
                                      </p:cBhvr>
                                      <p:to>
                                        <p:strVal val="solid"/>
                                      </p:to>
                                    </p:set>
                                  </p:childTnLst>
                                </p:cTn>
                              </p:par>
                              <p:par>
                                <p:cTn id="174" presetID="24" presetClass="emph" presetSubtype="0" fill="hold" grpId="1" nodeType="withEffect">
                                  <p:stCondLst>
                                    <p:cond delay="0"/>
                                  </p:stCondLst>
                                  <p:childTnLst>
                                    <p:animClr clrSpc="hsl" dir="cw">
                                      <p:cBhvr override="childStyle">
                                        <p:cTn id="175" dur="500" fill="hold"/>
                                        <p:tgtEl>
                                          <p:spTgt spid="30"/>
                                        </p:tgtEl>
                                        <p:attrNameLst>
                                          <p:attrName>style.color</p:attrName>
                                        </p:attrNameLst>
                                      </p:cBhvr>
                                      <p:by>
                                        <p:hsl h="0" s="-12549" l="-25098"/>
                                      </p:by>
                                    </p:animClr>
                                    <p:animClr clrSpc="hsl" dir="cw">
                                      <p:cBhvr>
                                        <p:cTn id="176" dur="500" fill="hold"/>
                                        <p:tgtEl>
                                          <p:spTgt spid="30"/>
                                        </p:tgtEl>
                                        <p:attrNameLst>
                                          <p:attrName>fillcolor</p:attrName>
                                        </p:attrNameLst>
                                      </p:cBhvr>
                                      <p:by>
                                        <p:hsl h="0" s="-12549" l="-25098"/>
                                      </p:by>
                                    </p:animClr>
                                    <p:animClr clrSpc="hsl" dir="cw">
                                      <p:cBhvr>
                                        <p:cTn id="177" dur="500" fill="hold"/>
                                        <p:tgtEl>
                                          <p:spTgt spid="30"/>
                                        </p:tgtEl>
                                        <p:attrNameLst>
                                          <p:attrName>stroke.color</p:attrName>
                                        </p:attrNameLst>
                                      </p:cBhvr>
                                      <p:by>
                                        <p:hsl h="0" s="-12549" l="-25098"/>
                                      </p:by>
                                    </p:animClr>
                                    <p:set>
                                      <p:cBhvr>
                                        <p:cTn id="178" dur="500" fill="hold"/>
                                        <p:tgtEl>
                                          <p:spTgt spid="30"/>
                                        </p:tgtEl>
                                        <p:attrNameLst>
                                          <p:attrName>fill.type</p:attrName>
                                        </p:attrNameLst>
                                      </p:cBhvr>
                                      <p:to>
                                        <p:strVal val="solid"/>
                                      </p:to>
                                    </p:set>
                                  </p:childTnLst>
                                </p:cTn>
                              </p:par>
                              <p:par>
                                <p:cTn id="179" presetID="24" presetClass="emph" presetSubtype="0" fill="hold" grpId="2" nodeType="withEffect">
                                  <p:stCondLst>
                                    <p:cond delay="0"/>
                                  </p:stCondLst>
                                  <p:childTnLst>
                                    <p:animClr clrSpc="hsl" dir="cw">
                                      <p:cBhvr override="childStyle">
                                        <p:cTn id="180" dur="500" fill="hold"/>
                                        <p:tgtEl>
                                          <p:spTgt spid="31"/>
                                        </p:tgtEl>
                                        <p:attrNameLst>
                                          <p:attrName>style.color</p:attrName>
                                        </p:attrNameLst>
                                      </p:cBhvr>
                                      <p:by>
                                        <p:hsl h="0" s="-12549" l="-25098"/>
                                      </p:by>
                                    </p:animClr>
                                    <p:animClr clrSpc="hsl" dir="cw">
                                      <p:cBhvr>
                                        <p:cTn id="181" dur="500" fill="hold"/>
                                        <p:tgtEl>
                                          <p:spTgt spid="31"/>
                                        </p:tgtEl>
                                        <p:attrNameLst>
                                          <p:attrName>fillcolor</p:attrName>
                                        </p:attrNameLst>
                                      </p:cBhvr>
                                      <p:by>
                                        <p:hsl h="0" s="-12549" l="-25098"/>
                                      </p:by>
                                    </p:animClr>
                                    <p:animClr clrSpc="hsl" dir="cw">
                                      <p:cBhvr>
                                        <p:cTn id="182" dur="500" fill="hold"/>
                                        <p:tgtEl>
                                          <p:spTgt spid="31"/>
                                        </p:tgtEl>
                                        <p:attrNameLst>
                                          <p:attrName>stroke.color</p:attrName>
                                        </p:attrNameLst>
                                      </p:cBhvr>
                                      <p:by>
                                        <p:hsl h="0" s="-12549" l="-25098"/>
                                      </p:by>
                                    </p:animClr>
                                    <p:set>
                                      <p:cBhvr>
                                        <p:cTn id="183" dur="500" fill="hold"/>
                                        <p:tgtEl>
                                          <p:spTgt spid="31"/>
                                        </p:tgtEl>
                                        <p:attrNameLst>
                                          <p:attrName>fill.type</p:attrName>
                                        </p:attrNameLst>
                                      </p:cBhvr>
                                      <p:to>
                                        <p:strVal val="solid"/>
                                      </p:to>
                                    </p:set>
                                  </p:childTnLst>
                                </p:cTn>
                              </p:par>
                              <p:par>
                                <p:cTn id="184" presetID="24" presetClass="emph" presetSubtype="0" fill="hold" grpId="1" nodeType="withEffect">
                                  <p:stCondLst>
                                    <p:cond delay="0"/>
                                  </p:stCondLst>
                                  <p:childTnLst>
                                    <p:animClr clrSpc="hsl" dir="cw">
                                      <p:cBhvr override="childStyle">
                                        <p:cTn id="185" dur="500" fill="hold"/>
                                        <p:tgtEl>
                                          <p:spTgt spid="32"/>
                                        </p:tgtEl>
                                        <p:attrNameLst>
                                          <p:attrName>style.color</p:attrName>
                                        </p:attrNameLst>
                                      </p:cBhvr>
                                      <p:by>
                                        <p:hsl h="0" s="-12549" l="-25098"/>
                                      </p:by>
                                    </p:animClr>
                                    <p:animClr clrSpc="hsl" dir="cw">
                                      <p:cBhvr>
                                        <p:cTn id="186" dur="500" fill="hold"/>
                                        <p:tgtEl>
                                          <p:spTgt spid="32"/>
                                        </p:tgtEl>
                                        <p:attrNameLst>
                                          <p:attrName>fillcolor</p:attrName>
                                        </p:attrNameLst>
                                      </p:cBhvr>
                                      <p:by>
                                        <p:hsl h="0" s="-12549" l="-25098"/>
                                      </p:by>
                                    </p:animClr>
                                    <p:animClr clrSpc="hsl" dir="cw">
                                      <p:cBhvr>
                                        <p:cTn id="187" dur="500" fill="hold"/>
                                        <p:tgtEl>
                                          <p:spTgt spid="32"/>
                                        </p:tgtEl>
                                        <p:attrNameLst>
                                          <p:attrName>stroke.color</p:attrName>
                                        </p:attrNameLst>
                                      </p:cBhvr>
                                      <p:by>
                                        <p:hsl h="0" s="-12549" l="-25098"/>
                                      </p:by>
                                    </p:animClr>
                                    <p:set>
                                      <p:cBhvr>
                                        <p:cTn id="188" dur="500" fill="hold"/>
                                        <p:tgtEl>
                                          <p:spTgt spid="32"/>
                                        </p:tgtEl>
                                        <p:attrNameLst>
                                          <p:attrName>fill.type</p:attrName>
                                        </p:attrNameLst>
                                      </p:cBhvr>
                                      <p:to>
                                        <p:strVal val="solid"/>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grpId="0" nodeType="clickEffect">
                                  <p:stCondLst>
                                    <p:cond delay="0"/>
                                  </p:stCondLst>
                                  <p:childTnLst>
                                    <p:set>
                                      <p:cBhvr>
                                        <p:cTn id="192" dur="1" fill="hold">
                                          <p:stCondLst>
                                            <p:cond delay="0"/>
                                          </p:stCondLst>
                                        </p:cTn>
                                        <p:tgtEl>
                                          <p:spTgt spid="33"/>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4"/>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36"/>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37"/>
                                        </p:tgtEl>
                                        <p:attrNameLst>
                                          <p:attrName>style.visibility</p:attrName>
                                        </p:attrNameLst>
                                      </p:cBhvr>
                                      <p:to>
                                        <p:strVal val="visible"/>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35"/>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38"/>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grpId="0" nodeType="clickEffect">
                                  <p:stCondLst>
                                    <p:cond delay="0"/>
                                  </p:stCondLst>
                                  <p:childTnLst>
                                    <p:set>
                                      <p:cBhvr>
                                        <p:cTn id="210" dur="1" fill="hold">
                                          <p:stCondLst>
                                            <p:cond delay="0"/>
                                          </p:stCondLst>
                                        </p:cTn>
                                        <p:tgtEl>
                                          <p:spTgt spid="39"/>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40"/>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3" grpId="1"/>
      <p:bldP spid="14" grpId="0" animBg="1"/>
      <p:bldP spid="14" grpId="1" animBg="1"/>
      <p:bldP spid="15" grpId="0"/>
      <p:bldP spid="15" grpId="1"/>
      <p:bldP spid="16" grpId="0" animBg="1"/>
      <p:bldP spid="16" grpId="1" animBg="1"/>
      <p:bldP spid="17" grpId="0"/>
      <p:bldP spid="17" grpId="1"/>
      <p:bldP spid="18" grpId="0" animBg="1"/>
      <p:bldP spid="18" grpId="1" animBg="1"/>
      <p:bldP spid="19" grpId="0"/>
      <p:bldP spid="19" grpId="1"/>
      <p:bldP spid="20" grpId="0"/>
      <p:bldP spid="20" grpId="1"/>
      <p:bldP spid="21" grpId="0" animBg="1"/>
      <p:bldP spid="21" grpId="1" animBg="1"/>
      <p:bldP spid="22" grpId="0"/>
      <p:bldP spid="22" grpId="1"/>
      <p:bldP spid="22" grpId="2"/>
      <p:bldP spid="23" grpId="0" animBg="1"/>
      <p:bldP spid="23" grpId="1" animBg="1"/>
      <p:bldP spid="24" grpId="0"/>
      <p:bldP spid="24" grpId="1"/>
      <p:bldP spid="24" grpId="2"/>
      <p:bldP spid="25" grpId="0"/>
      <p:bldP spid="25" grpId="1"/>
      <p:bldP spid="26" grpId="0" animBg="1"/>
      <p:bldP spid="26" grpId="1" animBg="1"/>
      <p:bldP spid="27" grpId="0"/>
      <p:bldP spid="27" grpId="1"/>
      <p:bldP spid="27" grpId="2"/>
      <p:bldP spid="28" grpId="0" animBg="1"/>
      <p:bldP spid="28" grpId="1" animBg="1"/>
      <p:bldP spid="29" grpId="0"/>
      <p:bldP spid="29" grpId="1"/>
      <p:bldP spid="29" grpId="2"/>
      <p:bldP spid="30" grpId="0" animBg="1"/>
      <p:bldP spid="30" grpId="1" animBg="1"/>
      <p:bldP spid="31" grpId="0"/>
      <p:bldP spid="31" grpId="1"/>
      <p:bldP spid="31" grpId="2"/>
      <p:bldP spid="32" grpId="0"/>
      <p:bldP spid="32" grpId="1"/>
      <p:bldP spid="33" grpId="0"/>
      <p:bldP spid="34" grpId="0" animBg="1"/>
      <p:bldP spid="35" grpId="0"/>
      <p:bldP spid="36" grpId="0"/>
      <p:bldP spid="37" grpId="0" animBg="1"/>
      <p:bldP spid="38" grpId="0" animBg="1"/>
      <p:bldP spid="39" grpId="0"/>
      <p:bldP spid="40" grpId="0" animBg="1"/>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Subtitle 2"/>
          <p:cNvSpPr txBox="1">
            <a:spLocks/>
          </p:cNvSpPr>
          <p:nvPr/>
        </p:nvSpPr>
        <p:spPr>
          <a:xfrm>
            <a:off x="3886200" y="5410201"/>
            <a:ext cx="4419600" cy="403383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fontAlgn="auto">
              <a:spcAft>
                <a:spcPts val="0"/>
              </a:spcAft>
              <a:defRPr/>
            </a:pPr>
            <a:endParaRPr lang="en-US" sz="2000" dirty="0">
              <a:solidFill>
                <a:prstClr val="black"/>
              </a:solidFill>
            </a:endParaRPr>
          </a:p>
        </p:txBody>
      </p:sp>
      <p:sp>
        <p:nvSpPr>
          <p:cNvPr id="3" name="Title 6"/>
          <p:cNvSpPr txBox="1">
            <a:spLocks/>
          </p:cNvSpPr>
          <p:nvPr/>
        </p:nvSpPr>
        <p:spPr>
          <a:xfrm>
            <a:off x="1295400" y="2809648"/>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Questions? </a:t>
            </a:r>
          </a:p>
        </p:txBody>
      </p:sp>
      <p:sp>
        <p:nvSpPr>
          <p:cNvPr id="2" name="Slide Number Placeholder 1"/>
          <p:cNvSpPr>
            <a:spLocks noGrp="1"/>
          </p:cNvSpPr>
          <p:nvPr>
            <p:ph type="sldNum" sz="quarter" idx="12"/>
          </p:nvPr>
        </p:nvSpPr>
        <p:spPr/>
        <p:txBody>
          <a:bodyPr/>
          <a:lstStyle/>
          <a:p>
            <a:fld id="{7B3804E3-5C4D-4C86-A852-99C47DDA09F4}" type="slidenum">
              <a:rPr lang="en-US" smtClean="0">
                <a:solidFill>
                  <a:prstClr val="black">
                    <a:tint val="75000"/>
                  </a:prstClr>
                </a:solidFill>
              </a:rPr>
              <a:pPr/>
              <a:t>30</a:t>
            </a:fld>
            <a:endParaRPr lang="en-US">
              <a:solidFill>
                <a:prstClr val="black">
                  <a:tint val="75000"/>
                </a:prstClr>
              </a:solidFill>
            </a:endParaRPr>
          </a:p>
        </p:txBody>
      </p:sp>
    </p:spTree>
    <p:extLst>
      <p:ext uri="{BB962C8B-B14F-4D97-AF65-F5344CB8AC3E}">
        <p14:creationId xmlns:p14="http://schemas.microsoft.com/office/powerpoint/2010/main" val="231591251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A7E598-AA63-45EF-AD46-03F8806EEB6F}"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 name="Rectangle 3"/>
          <p:cNvSpPr/>
          <p:nvPr/>
        </p:nvSpPr>
        <p:spPr>
          <a:xfrm>
            <a:off x="112296" y="883440"/>
            <a:ext cx="11566358" cy="4278094"/>
          </a:xfrm>
          <a:prstGeom prst="rect">
            <a:avLst/>
          </a:prstGeom>
        </p:spPr>
        <p:txBody>
          <a:bodyPr wrap="square">
            <a:spAutoFit/>
          </a:bodyPr>
          <a:lstStyle/>
          <a:p>
            <a:pPr marL="525780" marR="0" lvl="0" indent="-32004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Few longitudinal studies of impulsivity for boys or girls assess real-world adolescent or adult adjustment</a:t>
            </a:r>
          </a:p>
          <a:p>
            <a:pPr marL="525780" marR="0" lvl="0" indent="-32004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endParaRPr>
          </a:p>
          <a:p>
            <a:pPr marL="525780" marR="0" lvl="0" indent="-32004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Treatment studies focus primarily on </a:t>
            </a:r>
            <a:r>
              <a:rPr kumimoji="0" lang="en-US" sz="2600" b="0" i="1"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syndromal</a:t>
            </a: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 outcomes (e.g., hyperactivity, </a:t>
            </a:r>
            <a:r>
              <a:rPr kumimoji="0" lang="en-US" sz="26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Lucida Sans" panose="020B0602040502020204" pitchFamily="34" charset="0"/>
              </a:rPr>
              <a:t>oppositionality</a:t>
            </a: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a:t>
            </a:r>
            <a:b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b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endParaRPr>
          </a:p>
          <a:p>
            <a:pPr marL="525780" marR="0" lvl="0" indent="-32004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Newer, naturalistic follow-ups show minimal effects of evidenced-based childhood treatment on adult </a:t>
            </a:r>
            <a:r>
              <a:rPr kumimoji="0" lang="en-US" sz="2600" b="0" i="1"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functional</a:t>
            </a:r>
            <a:r>
              <a:rPr kumimoji="0" lang="en-US" sz="26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 outcomes </a:t>
            </a:r>
            <a:b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b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(e.g., Hinshaw et al., 2015;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Lucida Sans" panose="020B0602040502020204" pitchFamily="34" charset="0"/>
              </a:rPr>
              <a:t>Hechtman</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rPr>
              <a:t> et al., 2016; Owens et al., 2009)</a:t>
            </a:r>
          </a:p>
          <a:p>
            <a:pPr marL="20574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endParaRPr>
          </a:p>
          <a:p>
            <a:pPr marL="20574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Lucida Sans" panose="020B0602040502020204" pitchFamily="34" charset="0"/>
            </a:endParaRPr>
          </a:p>
          <a:p>
            <a:pPr marL="662940" marR="0" lvl="0" indent="-457200" algn="l" defTabSz="914400" rtl="0" eaLnBrk="1" fontAlgn="base" latinLnBrk="0" hangingPunct="1">
              <a:lnSpc>
                <a:spcPct val="100000"/>
              </a:lnSpc>
              <a:spcBef>
                <a:spcPct val="0"/>
              </a:spcBef>
              <a:spcAft>
                <a:spcPct val="0"/>
              </a:spcAft>
              <a:buClrTx/>
              <a:buSzTx/>
              <a:buFontTx/>
              <a:buAutoNum type="arabicPeriod"/>
              <a:tabLst/>
              <a:defRPr/>
            </a:pPr>
            <a:r>
              <a:rPr kumimoji="0" lang="en-US"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Lucida Sans" panose="020B0602040502020204" pitchFamily="34" charset="0"/>
              </a:rPr>
              <a:t>Longitudinal study of social dynamics in high risk families of girls </a:t>
            </a:r>
            <a:br>
              <a:rPr kumimoji="0" lang="en-US"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Lucida Sans" panose="020B0602040502020204" pitchFamily="34" charset="0"/>
              </a:rPr>
            </a:br>
            <a:r>
              <a:rPr kumimoji="0" lang="en-US" sz="2200" b="0" i="0" u="none" strike="noStrike" kern="1200" cap="none" spc="0" normalizeH="0" baseline="0" noProof="0" dirty="0">
                <a:ln>
                  <a:noFill/>
                </a:ln>
                <a:solidFill>
                  <a:srgbClr val="FFFFFF"/>
                </a:solidFill>
                <a:effectLst/>
                <a:uLnTx/>
                <a:uFillTx/>
                <a:latin typeface="Calibri" panose="020F0502020204030204" pitchFamily="34" charset="0"/>
                <a:ea typeface="+mn-ea"/>
                <a:cs typeface="Lucida Sans" panose="020B0602040502020204" pitchFamily="34" charset="0"/>
              </a:rPr>
              <a:t>and boys with ADHD—including opposite-sex siblings </a:t>
            </a:r>
          </a:p>
          <a:p>
            <a:pPr marL="525780" marR="0" lvl="0" indent="-32004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sz="1200" b="0" i="0" u="none" strike="noStrike" kern="1200" cap="none" spc="0" normalizeH="0" baseline="0" noProof="0" dirty="0">
              <a:ln>
                <a:noFill/>
              </a:ln>
              <a:solidFill>
                <a:srgbClr val="FFFFFF"/>
              </a:solidFill>
              <a:effectLst/>
              <a:uLnTx/>
              <a:uFillTx/>
              <a:latin typeface="Calibri" panose="020F0502020204030204" pitchFamily="34" charset="0"/>
              <a:ea typeface="+mn-ea"/>
              <a:cs typeface="Lucida Sans" panose="020B0602040502020204" pitchFamily="34" charset="0"/>
            </a:endParaRPr>
          </a:p>
        </p:txBody>
      </p:sp>
      <p:sp>
        <p:nvSpPr>
          <p:cNvPr id="5" name="TextBox 4">
            <a:extLst>
              <a:ext uri="{FF2B5EF4-FFF2-40B4-BE49-F238E27FC236}">
                <a16:creationId xmlns:a16="http://schemas.microsoft.com/office/drawing/2014/main" id="{E68B2A3E-906A-46E8-91C3-5DB8960EF5A1}"/>
              </a:ext>
            </a:extLst>
          </p:cNvPr>
          <p:cNvSpPr txBox="1"/>
          <p:nvPr/>
        </p:nvSpPr>
        <p:spPr>
          <a:xfrm>
            <a:off x="794086" y="4035186"/>
            <a:ext cx="8867273" cy="1785104"/>
          </a:xfrm>
          <a:prstGeom prst="rect">
            <a:avLst/>
          </a:prstGeom>
          <a:noFill/>
        </p:spPr>
        <p:txBody>
          <a:bodyPr wrap="square" rtlCol="0">
            <a:spAutoFit/>
          </a:bodyPr>
          <a:lstStyle/>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educational attainment</a:t>
            </a: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 </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employment transitions, terminations  </a:t>
            </a:r>
          </a:p>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income 				</a:t>
            </a: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public assistance </a:t>
            </a:r>
          </a:p>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high risk sexual behavior		</a:t>
            </a: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alcohol use disorder</a:t>
            </a:r>
          </a:p>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jail time				</a:t>
            </a:r>
            <a:r>
              <a:rPr kumimoji="0" lang="en-US"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premature death</a:t>
            </a:r>
          </a:p>
          <a:p>
            <a:pPr marL="342900" marR="0" lvl="1" indent="0" algn="l" defTabSz="6858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social skills</a:t>
            </a:r>
          </a:p>
        </p:txBody>
      </p:sp>
      <p:sp>
        <p:nvSpPr>
          <p:cNvPr id="3" name="Title 6"/>
          <p:cNvSpPr txBox="1">
            <a:spLocks/>
          </p:cNvSpPr>
          <p:nvPr/>
        </p:nvSpPr>
        <p:spPr>
          <a:xfrm>
            <a:off x="0" y="5492"/>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pitchFamily="34" charset="0"/>
                <a:ea typeface="+mj-ea"/>
                <a:cs typeface="+mj-cs"/>
              </a:rPr>
              <a:t>Recent Findings</a:t>
            </a:r>
          </a:p>
        </p:txBody>
      </p:sp>
    </p:spTree>
    <p:extLst>
      <p:ext uri="{BB962C8B-B14F-4D97-AF65-F5344CB8AC3E}">
        <p14:creationId xmlns:p14="http://schemas.microsoft.com/office/powerpoint/2010/main" val="40332366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par>
                                <p:cTn id="15" presetID="19" presetClass="emph" presetSubtype="0" fill="hold" nodeType="withEffect">
                                  <p:stCondLst>
                                    <p:cond delay="0"/>
                                  </p:stCondLst>
                                  <p:childTnLst>
                                    <p:animClr clrSpc="rgb" dir="cw">
                                      <p:cBhvr override="childStyle">
                                        <p:cTn id="16" dur="500" fill="hold"/>
                                        <p:tgtEl>
                                          <p:spTgt spid="4">
                                            <p:txEl>
                                              <p:pRg st="0" end="0"/>
                                            </p:txEl>
                                          </p:spTgt>
                                        </p:tgtEl>
                                        <p:attrNameLst>
                                          <p:attrName>style.color</p:attrName>
                                        </p:attrNameLst>
                                      </p:cBhvr>
                                      <p:to>
                                        <a:srgbClr val="B2B2B2"/>
                                      </p:to>
                                    </p:animClr>
                                    <p:animClr clrSpc="rgb" dir="cw">
                                      <p:cBhvr>
                                        <p:cTn id="17" dur="500" fill="hold"/>
                                        <p:tgtEl>
                                          <p:spTgt spid="4">
                                            <p:txEl>
                                              <p:pRg st="0" end="0"/>
                                            </p:txEl>
                                          </p:spTgt>
                                        </p:tgtEl>
                                        <p:attrNameLst>
                                          <p:attrName>fillcolor</p:attrName>
                                        </p:attrNameLst>
                                      </p:cBhvr>
                                      <p:to>
                                        <a:srgbClr val="B2B2B2"/>
                                      </p:to>
                                    </p:animClr>
                                    <p:set>
                                      <p:cBhvr>
                                        <p:cTn id="18" dur="500" fill="hold"/>
                                        <p:tgtEl>
                                          <p:spTgt spid="4">
                                            <p:txEl>
                                              <p:pRg st="0" end="0"/>
                                            </p:txEl>
                                          </p:spTgt>
                                        </p:tgtEl>
                                        <p:attrNameLst>
                                          <p:attrName>fill.type</p:attrName>
                                        </p:attrNameLst>
                                      </p:cBhvr>
                                      <p:to>
                                        <p:strVal val="solid"/>
                                      </p:to>
                                    </p:set>
                                    <p:set>
                                      <p:cBhvr>
                                        <p:cTn id="19" dur="500" fill="hold"/>
                                        <p:tgtEl>
                                          <p:spTgt spid="4">
                                            <p:txEl>
                                              <p:pRg st="0" end="0"/>
                                            </p:txEl>
                                          </p:spTgt>
                                        </p:tgtEl>
                                        <p:attrNameLst>
                                          <p:attrName>fill.on</p:attrName>
                                        </p:attrNameLst>
                                      </p:cBhvr>
                                      <p:to>
                                        <p:strVal val="true"/>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ppt_y"/>
                                          </p:val>
                                        </p:tav>
                                        <p:tav tm="100000">
                                          <p:val>
                                            <p:strVal val="#ppt_y"/>
                                          </p:val>
                                        </p:tav>
                                      </p:tavLst>
                                    </p:anim>
                                  </p:childTnLst>
                                </p:cTn>
                              </p:par>
                              <p:par>
                                <p:cTn id="26" presetID="3" presetClass="emph" presetSubtype="2" fill="hold" nodeType="withEffect">
                                  <p:stCondLst>
                                    <p:cond delay="0"/>
                                  </p:stCondLst>
                                  <p:childTnLst>
                                    <p:animClr clrSpc="rgb" dir="cw">
                                      <p:cBhvr override="childStyle">
                                        <p:cTn id="27" dur="500" fill="hold"/>
                                        <p:tgtEl>
                                          <p:spTgt spid="4">
                                            <p:txEl>
                                              <p:pRg st="2" end="2"/>
                                            </p:txEl>
                                          </p:spTgt>
                                        </p:tgtEl>
                                        <p:attrNameLst>
                                          <p:attrName>style.color</p:attrName>
                                        </p:attrNameLst>
                                      </p:cBhvr>
                                      <p:to>
                                        <a:srgbClr val="B2B2B2"/>
                                      </p:to>
                                    </p:animClr>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additive="base">
                                        <p:cTn id="32" dur="500" fill="hold"/>
                                        <p:tgtEl>
                                          <p:spTgt spid="5"/>
                                        </p:tgtEl>
                                        <p:attrNameLst>
                                          <p:attrName>ppt_x</p:attrName>
                                        </p:attrNameLst>
                                      </p:cBhvr>
                                      <p:tavLst>
                                        <p:tav tm="0">
                                          <p:val>
                                            <p:strVal val="1+#ppt_w/2"/>
                                          </p:val>
                                        </p:tav>
                                        <p:tav tm="100000">
                                          <p:val>
                                            <p:strVal val="#ppt_x"/>
                                          </p:val>
                                        </p:tav>
                                      </p:tavLst>
                                    </p:anim>
                                    <p:anim calcmode="lin" valueType="num">
                                      <p:cBhvr additive="base">
                                        <p:cTn id="33"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32</a:t>
            </a:fld>
            <a:endParaRPr lang="en-US">
              <a:solidFill>
                <a:srgbClr val="000000"/>
              </a:solidFill>
            </a:endParaRPr>
          </a:p>
        </p:txBody>
      </p:sp>
      <p:sp>
        <p:nvSpPr>
          <p:cNvPr id="3" name="Title 6"/>
          <p:cNvSpPr txBox="1">
            <a:spLocks/>
          </p:cNvSpPr>
          <p:nvPr/>
        </p:nvSpPr>
        <p:spPr>
          <a:xfrm>
            <a:off x="0" y="5492"/>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Adult Functional Outcomes of Impulsivity</a:t>
            </a:r>
          </a:p>
        </p:txBody>
      </p:sp>
      <p:sp>
        <p:nvSpPr>
          <p:cNvPr id="5" name="Rectangle 4"/>
          <p:cNvSpPr/>
          <p:nvPr/>
        </p:nvSpPr>
        <p:spPr>
          <a:xfrm>
            <a:off x="284628" y="846867"/>
            <a:ext cx="11297772" cy="6524863"/>
          </a:xfrm>
          <a:prstGeom prst="rect">
            <a:avLst/>
          </a:prstGeom>
        </p:spPr>
        <p:txBody>
          <a:bodyPr wrap="square">
            <a:spAutoFit/>
          </a:bodyPr>
          <a:lstStyle/>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Impulsivity, financial distress, and suicide in the Swedish population</a:t>
            </a:r>
            <a:br>
              <a:rPr lang="en-US" sz="2400" dirty="0">
                <a:solidFill>
                  <a:schemeClr val="bg2"/>
                </a:solidFill>
                <a:latin typeface="Calibri" panose="020F0502020204030204" pitchFamily="34" charset="0"/>
                <a:cs typeface="Lucida Sans" panose="020B0602040502020204" pitchFamily="34" charset="0"/>
              </a:rPr>
            </a:br>
            <a:r>
              <a:rPr lang="en-US" sz="1200" dirty="0">
                <a:solidFill>
                  <a:schemeClr val="bg2"/>
                </a:solidFill>
                <a:latin typeface="Calibri" panose="020F0502020204030204" pitchFamily="34" charset="0"/>
                <a:cs typeface="Lucida Sans" panose="020B0602040502020204" pitchFamily="34" charset="0"/>
              </a:rPr>
              <a:t>(Beauchaine Ben-David, &amp; Bos, 2019)</a:t>
            </a:r>
          </a:p>
          <a:p>
            <a:pPr marL="525780" indent="-320040">
              <a:buFont typeface="Arial" panose="020B0604020202020204" pitchFamily="34" charset="0"/>
              <a:buChar char="•"/>
              <a:defRPr/>
            </a:pPr>
            <a:endParaRPr lang="en-US" sz="12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ICD diagnostic codes obtained from 2002-15 for all Swedish adults (</a:t>
            </a:r>
            <a:r>
              <a:rPr lang="en-US" sz="2600" i="1" dirty="0">
                <a:solidFill>
                  <a:schemeClr val="bg2"/>
                </a:solidFill>
                <a:latin typeface="Calibri" panose="020F0502020204030204" pitchFamily="34" charset="0"/>
                <a:cs typeface="Lucida Sans" panose="020B0602040502020204" pitchFamily="34" charset="0"/>
              </a:rPr>
              <a:t>N</a:t>
            </a:r>
            <a:r>
              <a:rPr lang="en-US" sz="2600" dirty="0">
                <a:solidFill>
                  <a:schemeClr val="bg2"/>
                </a:solidFill>
                <a:latin typeface="Calibri" panose="020F0502020204030204" pitchFamily="34" charset="0"/>
                <a:cs typeface="Lucida Sans" panose="020B0602040502020204" pitchFamily="34" charset="0"/>
              </a:rPr>
              <a:t>=11,549,184), including </a:t>
            </a:r>
            <a:r>
              <a:rPr lang="en-US" sz="2600" i="1" dirty="0">
                <a:solidFill>
                  <a:schemeClr val="bg2"/>
                </a:solidFill>
                <a:latin typeface="Calibri" panose="020F0502020204030204" pitchFamily="34" charset="0"/>
                <a:cs typeface="Lucida Sans" panose="020B0602040502020204" pitchFamily="34" charset="0"/>
              </a:rPr>
              <a:t>n</a:t>
            </a:r>
            <a:r>
              <a:rPr lang="en-US" sz="2600" dirty="0">
                <a:solidFill>
                  <a:schemeClr val="bg2"/>
                </a:solidFill>
                <a:latin typeface="Calibri" panose="020F0502020204030204" pitchFamily="34" charset="0"/>
                <a:cs typeface="Lucida Sans" panose="020B0602040502020204" pitchFamily="34" charset="0"/>
              </a:rPr>
              <a:t>=176,350 ever diagnosed with ADHD</a:t>
            </a:r>
            <a:br>
              <a:rPr lang="en-US" sz="1200" dirty="0">
                <a:solidFill>
                  <a:schemeClr val="bg2"/>
                </a:solidFill>
                <a:latin typeface="Calibri" panose="020F0502020204030204" pitchFamily="34" charset="0"/>
                <a:cs typeface="Lucida Sans" panose="020B0602040502020204" pitchFamily="34" charset="0"/>
              </a:rPr>
            </a:br>
            <a:endParaRPr lang="en-US" sz="12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Objective credit data (e.g., requests, arrears, credit scores) obtained from </a:t>
            </a:r>
            <a:br>
              <a:rPr lang="en-US" sz="2600" dirty="0">
                <a:solidFill>
                  <a:schemeClr val="bg2"/>
                </a:solidFill>
                <a:latin typeface="Calibri" panose="020F0502020204030204" pitchFamily="34" charset="0"/>
                <a:cs typeface="Lucida Sans" panose="020B0602040502020204" pitchFamily="34" charset="0"/>
              </a:rPr>
            </a:br>
            <a:r>
              <a:rPr lang="en-US" sz="2600" dirty="0">
                <a:solidFill>
                  <a:schemeClr val="bg2"/>
                </a:solidFill>
                <a:latin typeface="Calibri" panose="020F0502020204030204" pitchFamily="34" charset="0"/>
                <a:cs typeface="Lucida Sans" panose="020B0602040502020204" pitchFamily="34" charset="0"/>
              </a:rPr>
              <a:t>the Swedish Credit Bureau</a:t>
            </a:r>
            <a:r>
              <a:rPr lang="en-US" sz="2400" dirty="0">
                <a:solidFill>
                  <a:schemeClr val="bg2"/>
                </a:solidFill>
                <a:latin typeface="Calibri" panose="020F0502020204030204" pitchFamily="34" charset="0"/>
                <a:cs typeface="Lucida Sans" panose="020B0602040502020204" pitchFamily="34" charset="0"/>
              </a:rPr>
              <a:t>  </a:t>
            </a:r>
            <a:br>
              <a:rPr lang="en-US" sz="1200" dirty="0">
                <a:solidFill>
                  <a:schemeClr val="bg2"/>
                </a:solidFill>
                <a:latin typeface="Calibri" panose="020F0502020204030204" pitchFamily="34" charset="0"/>
                <a:cs typeface="Lucida Sans" panose="020B0602040502020204" pitchFamily="34" charset="0"/>
              </a:rPr>
            </a:br>
            <a:endParaRPr lang="en-US" sz="12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spc="-30" dirty="0">
                <a:solidFill>
                  <a:schemeClr val="bg2"/>
                </a:solidFill>
                <a:latin typeface="Calibri" panose="020F0502020204030204" pitchFamily="34" charset="0"/>
                <a:cs typeface="Lucida Sans" panose="020B0602040502020204" pitchFamily="34" charset="0"/>
              </a:rPr>
              <a:t>Objective: replicate and extend previous self-report findings regarding financial distress and poor credit among adults with ADHD</a:t>
            </a:r>
            <a:br>
              <a:rPr lang="en-US" sz="1200" spc="-30" dirty="0">
                <a:solidFill>
                  <a:schemeClr val="bg2"/>
                </a:solidFill>
                <a:latin typeface="Calibri" panose="020F0502020204030204" pitchFamily="34" charset="0"/>
                <a:cs typeface="Lucida Sans" panose="020B0602040502020204" pitchFamily="34" charset="0"/>
              </a:rPr>
            </a:br>
            <a:endParaRPr lang="en-US" sz="1200" spc="-3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The very large sample afforded many other opportunities:</a:t>
            </a:r>
            <a:br>
              <a:rPr lang="en-US" sz="1000" dirty="0">
                <a:solidFill>
                  <a:schemeClr val="bg2"/>
                </a:solidFill>
                <a:latin typeface="Calibri" panose="020F0502020204030204" pitchFamily="34" charset="0"/>
                <a:cs typeface="Lucida Sans" panose="020B0602040502020204" pitchFamily="34" charset="0"/>
              </a:rPr>
            </a:br>
            <a:r>
              <a:rPr lang="en-US" sz="1000" dirty="0">
                <a:solidFill>
                  <a:schemeClr val="bg2"/>
                </a:solidFill>
                <a:latin typeface="Calibri" panose="020F0502020204030204" pitchFamily="34" charset="0"/>
                <a:cs typeface="Lucida Sans" panose="020B0602040502020204" pitchFamily="34" charset="0"/>
              </a:rPr>
              <a:t> </a:t>
            </a:r>
          </a:p>
          <a:p>
            <a:pPr marL="982980" lvl="1" indent="-320040">
              <a:buFont typeface="Arial" panose="020B0604020202020204" pitchFamily="34" charset="0"/>
              <a:buChar char="•"/>
              <a:defRPr/>
            </a:pPr>
            <a:r>
              <a:rPr lang="en-US" sz="2400" spc="-20" dirty="0">
                <a:solidFill>
                  <a:schemeClr val="bg2"/>
                </a:solidFill>
                <a:latin typeface="Calibri" panose="020F0502020204030204" pitchFamily="34" charset="0"/>
                <a:cs typeface="Lucida Sans" panose="020B0602040502020204" pitchFamily="34" charset="0"/>
              </a:rPr>
              <a:t>associations between ADHD and financial outcomes by age</a:t>
            </a:r>
          </a:p>
          <a:p>
            <a:pPr marL="982980" lvl="1" indent="-320040">
              <a:buFont typeface="Arial" panose="020B0604020202020204" pitchFamily="34" charset="0"/>
              <a:buChar char="•"/>
              <a:defRPr/>
            </a:pPr>
            <a:r>
              <a:rPr lang="en-US" sz="2400" spc="-20" dirty="0">
                <a:solidFill>
                  <a:schemeClr val="bg2"/>
                </a:solidFill>
                <a:latin typeface="Calibri" panose="020F0502020204030204" pitchFamily="34" charset="0"/>
                <a:cs typeface="Lucida Sans" panose="020B0602040502020204" pitchFamily="34" charset="0"/>
              </a:rPr>
              <a:t>associations between ADHD, sympathomimetic prescriptions and finances</a:t>
            </a:r>
          </a:p>
          <a:p>
            <a:pPr marL="982980" lvl="1" indent="-320040">
              <a:buFont typeface="Arial" panose="020B0604020202020204" pitchFamily="34" charset="0"/>
              <a:buChar char="•"/>
              <a:defRPr/>
            </a:pPr>
            <a:r>
              <a:rPr lang="en-US" sz="2400" spc="-20" dirty="0">
                <a:solidFill>
                  <a:schemeClr val="bg2"/>
                </a:solidFill>
                <a:latin typeface="Calibri" panose="020F0502020204030204" pitchFamily="34" charset="0"/>
                <a:cs typeface="Lucida Sans" panose="020B0602040502020204" pitchFamily="34" charset="0"/>
              </a:rPr>
              <a:t>associations between financial outcomes and suicide by age </a:t>
            </a:r>
            <a:br>
              <a:rPr lang="en-US" sz="1200" dirty="0">
                <a:solidFill>
                  <a:schemeClr val="bg2"/>
                </a:solidFill>
                <a:latin typeface="Calibri" panose="020F0502020204030204" pitchFamily="34" charset="0"/>
                <a:cs typeface="Lucida Sans" panose="020B0602040502020204" pitchFamily="34" charset="0"/>
              </a:rPr>
            </a:br>
            <a:endParaRPr lang="en-US" sz="1200" dirty="0">
              <a:solidFill>
                <a:schemeClr val="bg2"/>
              </a:solidFill>
              <a:latin typeface="Calibri" panose="020F0502020204030204" pitchFamily="34" charset="0"/>
              <a:cs typeface="Lucida Sans" panose="020B0602040502020204" pitchFamily="34" charset="0"/>
            </a:endParaRPr>
          </a:p>
          <a:p>
            <a:pPr marL="662940" indent="-457200">
              <a:buAutoNum type="arabicPeriod"/>
              <a:defRPr/>
            </a:pPr>
            <a:r>
              <a:rPr lang="en-US" sz="2200" dirty="0">
                <a:latin typeface="Calibri" panose="020F0502020204030204" pitchFamily="34" charset="0"/>
                <a:cs typeface="Lucida Sans" panose="020B0602040502020204" pitchFamily="34" charset="0"/>
              </a:rPr>
              <a:t>Longitudinal study of social dynamics in high risk families of girls </a:t>
            </a:r>
            <a:br>
              <a:rPr lang="en-US" sz="2200" dirty="0">
                <a:latin typeface="Calibri" panose="020F0502020204030204" pitchFamily="34" charset="0"/>
                <a:cs typeface="Lucida Sans" panose="020B0602040502020204" pitchFamily="34" charset="0"/>
              </a:rPr>
            </a:br>
            <a:r>
              <a:rPr lang="en-US" sz="2200" dirty="0">
                <a:latin typeface="Calibri" panose="020F0502020204030204" pitchFamily="34" charset="0"/>
                <a:cs typeface="Lucida Sans" panose="020B0602040502020204" pitchFamily="34" charset="0"/>
              </a:rPr>
              <a:t>and boys with ADHD—including opposite-sex siblings </a:t>
            </a:r>
          </a:p>
          <a:p>
            <a:pPr marL="525780" indent="-320040">
              <a:buFont typeface="Arial" panose="020B0604020202020204" pitchFamily="34" charset="0"/>
              <a:buChar char="•"/>
              <a:defRPr/>
            </a:pPr>
            <a:endParaRPr lang="en-US" sz="1200" dirty="0">
              <a:latin typeface="Calibri" panose="020F0502020204030204" pitchFamily="34" charset="0"/>
              <a:cs typeface="Lucida Sans" panose="020B0602040502020204" pitchFamily="34" charset="0"/>
            </a:endParaRPr>
          </a:p>
        </p:txBody>
      </p:sp>
      <p:pic>
        <p:nvPicPr>
          <p:cNvPr id="7" name="Picture 6"/>
          <p:cNvPicPr>
            <a:picLocks noChangeAspect="1"/>
          </p:cNvPicPr>
          <p:nvPr/>
        </p:nvPicPr>
        <p:blipFill>
          <a:blip r:embed="rId3"/>
          <a:stretch>
            <a:fillRect/>
          </a:stretch>
        </p:blipFill>
        <p:spPr>
          <a:xfrm>
            <a:off x="582811" y="846867"/>
            <a:ext cx="10701406" cy="9493366"/>
          </a:xfrm>
          <a:prstGeom prst="rect">
            <a:avLst/>
          </a:prstGeom>
          <a:ln>
            <a:solidFill>
              <a:sysClr val="windowText" lastClr="000000"/>
            </a:solidFill>
          </a:ln>
        </p:spPr>
      </p:pic>
    </p:spTree>
    <p:extLst>
      <p:ext uri="{BB962C8B-B14F-4D97-AF65-F5344CB8AC3E}">
        <p14:creationId xmlns:p14="http://schemas.microsoft.com/office/powerpoint/2010/main" val="756307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12" fill="hold" nodeType="clickEffect">
                                  <p:stCondLst>
                                    <p:cond delay="0"/>
                                  </p:stCondLst>
                                  <p:childTnLst>
                                    <p:anim calcmode="lin" valueType="num">
                                      <p:cBhvr additive="base">
                                        <p:cTn id="12" dur="500"/>
                                        <p:tgtEl>
                                          <p:spTgt spid="7"/>
                                        </p:tgtEl>
                                        <p:attrNameLst>
                                          <p:attrName>ppt_x</p:attrName>
                                        </p:attrNameLst>
                                      </p:cBhvr>
                                      <p:tavLst>
                                        <p:tav tm="0">
                                          <p:val>
                                            <p:strVal val="ppt_x"/>
                                          </p:val>
                                        </p:tav>
                                        <p:tav tm="100000">
                                          <p:val>
                                            <p:strVal val="0-ppt_w/2"/>
                                          </p:val>
                                        </p:tav>
                                      </p:tavLst>
                                    </p:anim>
                                    <p:anim calcmode="lin" valueType="num">
                                      <p:cBhvr additive="base">
                                        <p:cTn id="13" dur="500"/>
                                        <p:tgtEl>
                                          <p:spTgt spid="7"/>
                                        </p:tgtEl>
                                        <p:attrNameLst>
                                          <p:attrName>ppt_y</p:attrName>
                                        </p:attrNameLst>
                                      </p:cBhvr>
                                      <p:tavLst>
                                        <p:tav tm="0">
                                          <p:val>
                                            <p:strVal val="ppt_y"/>
                                          </p:val>
                                        </p:tav>
                                        <p:tav tm="100000">
                                          <p:val>
                                            <p:strVal val="1+ppt_h/2"/>
                                          </p:val>
                                        </p:tav>
                                      </p:tavLst>
                                    </p:anim>
                                    <p:set>
                                      <p:cBhvr>
                                        <p:cTn id="14" dur="1" fill="hold">
                                          <p:stCondLst>
                                            <p:cond delay="499"/>
                                          </p:stCondLst>
                                        </p:cTn>
                                        <p:tgtEl>
                                          <p:spTgt spid="7"/>
                                        </p:tgtEl>
                                        <p:attrNameLst>
                                          <p:attrName>style.visibility</p:attrName>
                                        </p:attrNameLst>
                                      </p:cBhvr>
                                      <p:to>
                                        <p:strVal val="hidden"/>
                                      </p:to>
                                    </p:set>
                                  </p:childTnLst>
                                </p:cTn>
                              </p:par>
                              <p:par>
                                <p:cTn id="15" presetID="2" presetClass="entr" presetSubtype="2" fill="hold"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 calcmode="lin" valueType="num">
                                      <p:cBhvr additive="base">
                                        <p:cTn id="23"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 calcmode="lin" valueType="num">
                                      <p:cBhvr additive="base">
                                        <p:cTn id="29"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 calcmode="lin" valueType="num">
                                      <p:cBhvr additive="base">
                                        <p:cTn id="35"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5">
                                            <p:txEl>
                                              <p:pRg st="5" end="5"/>
                                            </p:txEl>
                                          </p:spTgt>
                                        </p:tgtEl>
                                        <p:attrNameLst>
                                          <p:attrName>style.visibility</p:attrName>
                                        </p:attrNameLst>
                                      </p:cBhvr>
                                      <p:to>
                                        <p:strVal val="visible"/>
                                      </p:to>
                                    </p:set>
                                    <p:anim calcmode="lin" valueType="num">
                                      <p:cBhvr additive="base">
                                        <p:cTn id="4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5">
                                            <p:txEl>
                                              <p:pRg st="6" end="6"/>
                                            </p:txEl>
                                          </p:spTgt>
                                        </p:tgtEl>
                                        <p:attrNameLst>
                                          <p:attrName>style.visibility</p:attrName>
                                        </p:attrNameLst>
                                      </p:cBhvr>
                                      <p:to>
                                        <p:strVal val="visible"/>
                                      </p:to>
                                    </p:set>
                                    <p:anim calcmode="lin" valueType="num">
                                      <p:cBhvr additive="base">
                                        <p:cTn id="47"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2" fill="hold" nodeType="clickEffect">
                                  <p:stCondLst>
                                    <p:cond delay="0"/>
                                  </p:stCondLst>
                                  <p:childTnLst>
                                    <p:set>
                                      <p:cBhvr>
                                        <p:cTn id="52" dur="1" fill="hold">
                                          <p:stCondLst>
                                            <p:cond delay="0"/>
                                          </p:stCondLst>
                                        </p:cTn>
                                        <p:tgtEl>
                                          <p:spTgt spid="5">
                                            <p:txEl>
                                              <p:pRg st="7" end="7"/>
                                            </p:txEl>
                                          </p:spTgt>
                                        </p:tgtEl>
                                        <p:attrNameLst>
                                          <p:attrName>style.visibility</p:attrName>
                                        </p:attrNameLst>
                                      </p:cBhvr>
                                      <p:to>
                                        <p:strVal val="visible"/>
                                      </p:to>
                                    </p:set>
                                    <p:anim calcmode="lin" valueType="num">
                                      <p:cBhvr additive="base">
                                        <p:cTn id="53"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2" fill="hold" nodeType="clickEffect">
                                  <p:stCondLst>
                                    <p:cond delay="0"/>
                                  </p:stCondLst>
                                  <p:childTnLst>
                                    <p:set>
                                      <p:cBhvr>
                                        <p:cTn id="58" dur="1" fill="hold">
                                          <p:stCondLst>
                                            <p:cond delay="0"/>
                                          </p:stCondLst>
                                        </p:cTn>
                                        <p:tgtEl>
                                          <p:spTgt spid="5">
                                            <p:txEl>
                                              <p:pRg st="8" end="8"/>
                                            </p:txEl>
                                          </p:spTgt>
                                        </p:tgtEl>
                                        <p:attrNameLst>
                                          <p:attrName>style.visibility</p:attrName>
                                        </p:attrNameLst>
                                      </p:cBhvr>
                                      <p:to>
                                        <p:strVal val="visible"/>
                                      </p:to>
                                    </p:set>
                                    <p:anim calcmode="lin" valueType="num">
                                      <p:cBhvr additive="base">
                                        <p:cTn id="59"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5">
                                            <p:txEl>
                                              <p:pRg st="9" end="9"/>
                                            </p:txEl>
                                          </p:spTgt>
                                        </p:tgtEl>
                                        <p:attrNameLst>
                                          <p:attrName>style.visibility</p:attrName>
                                        </p:attrNameLst>
                                      </p:cBhvr>
                                      <p:to>
                                        <p:strVal val="visible"/>
                                      </p:to>
                                    </p:set>
                                    <p:anim calcmode="lin" valueType="num">
                                      <p:cBhvr additive="base">
                                        <p:cTn id="65"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2304529" y="949786"/>
            <a:ext cx="7636397" cy="8587754"/>
          </a:xfrm>
          <a:prstGeom prst="rect">
            <a:avLst/>
          </a:prstGeom>
          <a:noFill/>
          <a:ln>
            <a:noFill/>
          </a:ln>
        </p:spPr>
      </p:pic>
      <p:sp>
        <p:nvSpPr>
          <p:cNvPr id="4" name="Title 6"/>
          <p:cNvSpPr txBox="1">
            <a:spLocks/>
          </p:cNvSpPr>
          <p:nvPr/>
        </p:nvSpPr>
        <p:spPr>
          <a:xfrm>
            <a:off x="1295400" y="549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ADHD and Financial Outcomes by Age</a:t>
            </a:r>
          </a:p>
        </p:txBody>
      </p:sp>
      <p:sp>
        <p:nvSpPr>
          <p:cNvPr id="5" name="Rectangle 4"/>
          <p:cNvSpPr/>
          <p:nvPr/>
        </p:nvSpPr>
        <p:spPr>
          <a:xfrm>
            <a:off x="2304529" y="949787"/>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22727" y="949786"/>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04528" y="3723853"/>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45081" y="3770152"/>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27365" y="6530714"/>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1" y="6489237"/>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90666" y="940095"/>
            <a:ext cx="4771664" cy="294476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060859" y="3804130"/>
            <a:ext cx="3959991" cy="322062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a:off x="3705827" y="1932335"/>
            <a:ext cx="202558" cy="336303"/>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a:off x="8520224" y="2499398"/>
            <a:ext cx="180755" cy="328863"/>
          </a:xfrm>
          <a:prstGeom prst="up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4"/>
          <a:stretch>
            <a:fillRect/>
          </a:stretch>
        </p:blipFill>
        <p:spPr>
          <a:xfrm>
            <a:off x="6053469" y="3912779"/>
            <a:ext cx="3695846" cy="2689389"/>
          </a:xfrm>
          <a:prstGeom prst="rect">
            <a:avLst/>
          </a:prstGeom>
        </p:spPr>
      </p:pic>
      <p:sp>
        <p:nvSpPr>
          <p:cNvPr id="17" name="Rectangle 16"/>
          <p:cNvSpPr/>
          <p:nvPr/>
        </p:nvSpPr>
        <p:spPr>
          <a:xfrm>
            <a:off x="2686630" y="3675297"/>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eft Arrow 18"/>
          <p:cNvSpPr/>
          <p:nvPr/>
        </p:nvSpPr>
        <p:spPr>
          <a:xfrm>
            <a:off x="9742963" y="5443873"/>
            <a:ext cx="275127" cy="180751"/>
          </a:xfrm>
          <a:prstGeom prst="leftArrow">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822494" y="3829114"/>
            <a:ext cx="6722432" cy="322951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2184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2" fill="hold" grpId="1"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xit" presetSubtype="2" fill="hold" grpId="0" nodeType="clickEffect">
                                  <p:stCondLst>
                                    <p:cond delay="0"/>
                                  </p:stCondLst>
                                  <p:childTnLst>
                                    <p:anim calcmode="lin" valueType="num">
                                      <p:cBhvr additive="base">
                                        <p:cTn id="20" dur="500"/>
                                        <p:tgtEl>
                                          <p:spTgt spid="11"/>
                                        </p:tgtEl>
                                        <p:attrNameLst>
                                          <p:attrName>ppt_x</p:attrName>
                                        </p:attrNameLst>
                                      </p:cBhvr>
                                      <p:tavLst>
                                        <p:tav tm="0">
                                          <p:val>
                                            <p:strVal val="ppt_x"/>
                                          </p:val>
                                        </p:tav>
                                        <p:tav tm="100000">
                                          <p:val>
                                            <p:strVal val="1+ppt_w/2"/>
                                          </p:val>
                                        </p:tav>
                                      </p:tavLst>
                                    </p:anim>
                                    <p:anim calcmode="lin" valueType="num">
                                      <p:cBhvr additive="base">
                                        <p:cTn id="21" dur="500"/>
                                        <p:tgtEl>
                                          <p:spTgt spid="11"/>
                                        </p:tgtEl>
                                        <p:attrNameLst>
                                          <p:attrName>ppt_y</p:attrName>
                                        </p:attrNameLst>
                                      </p:cBhvr>
                                      <p:tavLst>
                                        <p:tav tm="0">
                                          <p:val>
                                            <p:strVal val="ppt_y"/>
                                          </p:val>
                                        </p:tav>
                                        <p:tav tm="100000">
                                          <p:val>
                                            <p:strVal val="ppt_y"/>
                                          </p:val>
                                        </p:tav>
                                      </p:tavLst>
                                    </p:anim>
                                    <p:set>
                                      <p:cBhvr>
                                        <p:cTn id="22" dur="1" fill="hold">
                                          <p:stCondLst>
                                            <p:cond delay="499"/>
                                          </p:stCondLst>
                                        </p:cTn>
                                        <p:tgtEl>
                                          <p:spTgt spid="1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8" fill="hold" grpId="0" nodeType="clickEffect">
                                  <p:stCondLst>
                                    <p:cond delay="0"/>
                                  </p:stCondLst>
                                  <p:childTnLst>
                                    <p:anim calcmode="lin" valueType="num">
                                      <p:cBhvr additive="base">
                                        <p:cTn id="30" dur="500"/>
                                        <p:tgtEl>
                                          <p:spTgt spid="12"/>
                                        </p:tgtEl>
                                        <p:attrNameLst>
                                          <p:attrName>ppt_x</p:attrName>
                                        </p:attrNameLst>
                                      </p:cBhvr>
                                      <p:tavLst>
                                        <p:tav tm="0">
                                          <p:val>
                                            <p:strVal val="ppt_x"/>
                                          </p:val>
                                        </p:tav>
                                        <p:tav tm="100000">
                                          <p:val>
                                            <p:strVal val="0-ppt_w/2"/>
                                          </p:val>
                                        </p:tav>
                                      </p:tavLst>
                                    </p:anim>
                                    <p:anim calcmode="lin" valueType="num">
                                      <p:cBhvr additive="base">
                                        <p:cTn id="31" dur="500"/>
                                        <p:tgtEl>
                                          <p:spTgt spid="12"/>
                                        </p:tgtEl>
                                        <p:attrNameLst>
                                          <p:attrName>ppt_y</p:attrName>
                                        </p:attrNameLst>
                                      </p:cBhvr>
                                      <p:tavLst>
                                        <p:tav tm="0">
                                          <p:val>
                                            <p:strVal val="ppt_y"/>
                                          </p:val>
                                        </p:tav>
                                        <p:tav tm="100000">
                                          <p:val>
                                            <p:strVal val="ppt_y"/>
                                          </p:val>
                                        </p:tav>
                                      </p:tavLst>
                                    </p:anim>
                                    <p:set>
                                      <p:cBhvr>
                                        <p:cTn id="32" dur="1" fill="hold">
                                          <p:stCondLst>
                                            <p:cond delay="499"/>
                                          </p:stCondLst>
                                        </p:cTn>
                                        <p:tgtEl>
                                          <p:spTgt spid="1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 presetClass="exit" presetSubtype="2" fill="hold" grpId="0"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1+ppt_w/2"/>
                                          </p:val>
                                        </p:tav>
                                      </p:tavLst>
                                    </p:anim>
                                    <p:anim calcmode="lin" valueType="num">
                                      <p:cBhvr additive="base">
                                        <p:cTn id="37" dur="500"/>
                                        <p:tgtEl>
                                          <p:spTgt spid="13"/>
                                        </p:tgtEl>
                                        <p:attrNameLst>
                                          <p:attrName>ppt_y</p:attrName>
                                        </p:attrNameLst>
                                      </p:cBhvr>
                                      <p:tavLst>
                                        <p:tav tm="0">
                                          <p:val>
                                            <p:strVal val="ppt_y"/>
                                          </p:val>
                                        </p:tav>
                                        <p:tav tm="100000">
                                          <p:val>
                                            <p:strVal val="ppt_y"/>
                                          </p:val>
                                        </p:tav>
                                      </p:tavLst>
                                    </p:anim>
                                    <p:set>
                                      <p:cBhvr>
                                        <p:cTn id="3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4" grpId="0" animBg="1"/>
      <p:bldP spid="15" grpId="0" animBg="1"/>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stretch>
            <a:fillRect/>
          </a:stretch>
        </p:blipFill>
        <p:spPr>
          <a:xfrm>
            <a:off x="6095880" y="571500"/>
            <a:ext cx="3429119" cy="2858640"/>
          </a:xfrm>
          <a:prstGeom prst="rect">
            <a:avLst/>
          </a:prstGeom>
        </p:spPr>
      </p:pic>
      <p:sp>
        <p:nvSpPr>
          <p:cNvPr id="2" name="Slide Number Placeholder 1"/>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34</a:t>
            </a:fld>
            <a:endParaRPr lang="en-US">
              <a:solidFill>
                <a:srgbClr val="000000"/>
              </a:solidFill>
            </a:endParaRPr>
          </a:p>
        </p:txBody>
      </p:sp>
      <p:sp>
        <p:nvSpPr>
          <p:cNvPr id="4" name="Title 6"/>
          <p:cNvSpPr txBox="1">
            <a:spLocks/>
          </p:cNvSpPr>
          <p:nvPr/>
        </p:nvSpPr>
        <p:spPr>
          <a:xfrm>
            <a:off x="0" y="5492"/>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ADHD, Financial Outcomes, and Suicide</a:t>
            </a:r>
          </a:p>
        </p:txBody>
      </p:sp>
      <p:sp>
        <p:nvSpPr>
          <p:cNvPr id="5" name="Rectangle 4"/>
          <p:cNvSpPr/>
          <p:nvPr/>
        </p:nvSpPr>
        <p:spPr>
          <a:xfrm>
            <a:off x="2304529" y="949787"/>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122727" y="949786"/>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045081" y="3770152"/>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27365" y="6530714"/>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96001" y="6489237"/>
            <a:ext cx="319067" cy="32921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2278818" y="846867"/>
            <a:ext cx="3482257" cy="2784015"/>
          </a:xfrm>
          <a:prstGeom prst="rect">
            <a:avLst/>
          </a:prstGeom>
        </p:spPr>
      </p:pic>
      <p:pic>
        <p:nvPicPr>
          <p:cNvPr id="19" name="Picture 18"/>
          <p:cNvPicPr>
            <a:picLocks noChangeAspect="1"/>
          </p:cNvPicPr>
          <p:nvPr/>
        </p:nvPicPr>
        <p:blipFill>
          <a:blip r:embed="rId5"/>
          <a:stretch>
            <a:fillRect/>
          </a:stretch>
        </p:blipFill>
        <p:spPr>
          <a:xfrm>
            <a:off x="2342665" y="3628167"/>
            <a:ext cx="3597028" cy="2892633"/>
          </a:xfrm>
          <a:prstGeom prst="rect">
            <a:avLst/>
          </a:prstGeom>
        </p:spPr>
      </p:pic>
      <p:cxnSp>
        <p:nvCxnSpPr>
          <p:cNvPr id="21" name="Straight Connector 20"/>
          <p:cNvCxnSpPr/>
          <p:nvPr/>
        </p:nvCxnSpPr>
        <p:spPr>
          <a:xfrm>
            <a:off x="2857500" y="4976172"/>
            <a:ext cx="2934066" cy="7708"/>
          </a:xfrm>
          <a:prstGeom prst="line">
            <a:avLst/>
          </a:prstGeom>
          <a:ln w="22225">
            <a:solidFill>
              <a:schemeClr val="bg2"/>
            </a:solidFill>
            <a:prstDash val="sysDash"/>
          </a:ln>
        </p:spPr>
        <p:style>
          <a:lnRef idx="1">
            <a:schemeClr val="accent1"/>
          </a:lnRef>
          <a:fillRef idx="0">
            <a:schemeClr val="accent1"/>
          </a:fillRef>
          <a:effectRef idx="0">
            <a:schemeClr val="accent1"/>
          </a:effectRef>
          <a:fontRef idx="minor">
            <a:schemeClr val="tx1"/>
          </a:fontRef>
        </p:style>
      </p:cxnSp>
      <p:pic>
        <p:nvPicPr>
          <p:cNvPr id="36" name="Picture 35"/>
          <p:cNvPicPr/>
          <p:nvPr/>
        </p:nvPicPr>
        <p:blipFill>
          <a:blip r:embed="rId6">
            <a:extLst>
              <a:ext uri="{28A0092B-C50C-407E-A947-70E740481C1C}">
                <a14:useLocalDpi xmlns:a14="http://schemas.microsoft.com/office/drawing/2010/main" val="0"/>
              </a:ext>
            </a:extLst>
          </a:blip>
          <a:srcRect/>
          <a:stretch>
            <a:fillRect/>
          </a:stretch>
        </p:blipFill>
        <p:spPr bwMode="auto">
          <a:xfrm>
            <a:off x="6093407" y="3577431"/>
            <a:ext cx="3623618" cy="3068331"/>
          </a:xfrm>
          <a:prstGeom prst="rect">
            <a:avLst/>
          </a:prstGeom>
          <a:noFill/>
          <a:ln>
            <a:noFill/>
          </a:ln>
        </p:spPr>
      </p:pic>
      <p:sp>
        <p:nvSpPr>
          <p:cNvPr id="3" name="Rectangle 2"/>
          <p:cNvSpPr/>
          <p:nvPr/>
        </p:nvSpPr>
        <p:spPr>
          <a:xfrm>
            <a:off x="5054600" y="3770152"/>
            <a:ext cx="736966" cy="2605256"/>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10821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1+#ppt_w/2"/>
                                          </p:val>
                                        </p:tav>
                                        <p:tav tm="100000">
                                          <p:val>
                                            <p:strVal val="#ppt_x"/>
                                          </p:val>
                                        </p:tav>
                                      </p:tavLst>
                                    </p:anim>
                                    <p:anim calcmode="lin" valueType="num">
                                      <p:cBhvr additive="base">
                                        <p:cTn id="1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0-#ppt_w/2"/>
                                          </p:val>
                                        </p:tav>
                                        <p:tav tm="100000">
                                          <p:val>
                                            <p:strVal val="#ppt_x"/>
                                          </p:val>
                                        </p:tav>
                                      </p:tavLst>
                                    </p:anim>
                                    <p:anim calcmode="lin" valueType="num">
                                      <p:cBhvr additive="base">
                                        <p:cTn id="20" dur="500" fill="hold"/>
                                        <p:tgtEl>
                                          <p:spTgt spid="21"/>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0-#ppt_w/2"/>
                                          </p:val>
                                        </p:tav>
                                        <p:tav tm="100000">
                                          <p:val>
                                            <p:strVal val="#ppt_x"/>
                                          </p:val>
                                        </p:tav>
                                      </p:tavLst>
                                    </p:anim>
                                    <p:anim calcmode="lin" valueType="num">
                                      <p:cBhvr additive="base">
                                        <p:cTn id="24"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36"/>
                                        </p:tgtEl>
                                        <p:attrNameLst>
                                          <p:attrName>style.visibility</p:attrName>
                                        </p:attrNameLst>
                                      </p:cBhvr>
                                      <p:to>
                                        <p:strVal val="visible"/>
                                      </p:to>
                                    </p:set>
                                    <p:anim calcmode="lin" valueType="num">
                                      <p:cBhvr additive="base">
                                        <p:cTn id="33" dur="500" fill="hold"/>
                                        <p:tgtEl>
                                          <p:spTgt spid="36"/>
                                        </p:tgtEl>
                                        <p:attrNameLst>
                                          <p:attrName>ppt_x</p:attrName>
                                        </p:attrNameLst>
                                      </p:cBhvr>
                                      <p:tavLst>
                                        <p:tav tm="0">
                                          <p:val>
                                            <p:strVal val="1+#ppt_w/2"/>
                                          </p:val>
                                        </p:tav>
                                        <p:tav tm="100000">
                                          <p:val>
                                            <p:strVal val="#ppt_x"/>
                                          </p:val>
                                        </p:tav>
                                      </p:tavLst>
                                    </p:anim>
                                    <p:anim calcmode="lin" valueType="num">
                                      <p:cBhvr additive="base">
                                        <p:cTn id="34" dur="5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35</a:t>
            </a:fld>
            <a:endParaRPr lang="en-US">
              <a:solidFill>
                <a:srgbClr val="000000"/>
              </a:solidFill>
            </a:endParaRPr>
          </a:p>
        </p:txBody>
      </p:sp>
      <p:sp>
        <p:nvSpPr>
          <p:cNvPr id="3" name="Title 6"/>
          <p:cNvSpPr txBox="1">
            <a:spLocks/>
          </p:cNvSpPr>
          <p:nvPr/>
        </p:nvSpPr>
        <p:spPr>
          <a:xfrm>
            <a:off x="1295400" y="549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Implications for Suicide Prevention</a:t>
            </a:r>
          </a:p>
        </p:txBody>
      </p:sp>
      <p:sp>
        <p:nvSpPr>
          <p:cNvPr id="4" name="Rectangle 3"/>
          <p:cNvSpPr/>
          <p:nvPr/>
        </p:nvSpPr>
        <p:spPr>
          <a:xfrm>
            <a:off x="11916" y="854600"/>
            <a:ext cx="11907368" cy="3539430"/>
          </a:xfrm>
          <a:prstGeom prst="rect">
            <a:avLst/>
          </a:prstGeom>
        </p:spPr>
        <p:txBody>
          <a:bodyPr wrap="square">
            <a:spAutoFit/>
          </a:bodyPr>
          <a:lstStyle/>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Highly impulsive young girls with who also incur maltreatment are at 50% risk for developing NSSI, and at 33% risk for eventual suicide attempts </a:t>
            </a:r>
            <a:r>
              <a:rPr lang="en-US" sz="1400" dirty="0">
                <a:solidFill>
                  <a:schemeClr val="bg2"/>
                </a:solidFill>
                <a:latin typeface="Calibri" panose="020F0502020204030204" pitchFamily="34" charset="0"/>
                <a:cs typeface="Lucida Sans" panose="020B0602040502020204" pitchFamily="34" charset="0"/>
              </a:rPr>
              <a:t>(Beauchaine et al., 2019)</a:t>
            </a:r>
          </a:p>
          <a:p>
            <a:pPr marL="525780" indent="-320040">
              <a:buFont typeface="Arial" panose="020B0604020202020204" pitchFamily="34" charset="0"/>
              <a:buChar char="•"/>
              <a:defRPr/>
            </a:pPr>
            <a:endParaRPr lang="en-US" sz="14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Many girls now initiate NSSI </a:t>
            </a:r>
            <a:r>
              <a:rPr lang="en-US" sz="2600" i="1" dirty="0">
                <a:solidFill>
                  <a:schemeClr val="bg2"/>
                </a:solidFill>
                <a:latin typeface="Calibri" panose="020F0502020204030204" pitchFamily="34" charset="0"/>
                <a:cs typeface="Lucida Sans" panose="020B0602040502020204" pitchFamily="34" charset="0"/>
              </a:rPr>
              <a:t>before age 10 </a:t>
            </a:r>
            <a:r>
              <a:rPr lang="en-US" sz="1400" dirty="0">
                <a:solidFill>
                  <a:schemeClr val="bg2"/>
                </a:solidFill>
                <a:latin typeface="Calibri" panose="020F0502020204030204" pitchFamily="34" charset="0"/>
                <a:cs typeface="Lucida Sans" panose="020B0602040502020204" pitchFamily="34" charset="0"/>
              </a:rPr>
              <a:t>(</a:t>
            </a:r>
            <a:r>
              <a:rPr lang="en-US" sz="1400" dirty="0" err="1">
                <a:solidFill>
                  <a:schemeClr val="bg2"/>
                </a:solidFill>
                <a:latin typeface="Calibri" panose="020F0502020204030204" pitchFamily="34" charset="0"/>
                <a:cs typeface="Lucida Sans" panose="020B0602040502020204" pitchFamily="34" charset="0"/>
              </a:rPr>
              <a:t>Ammerman</a:t>
            </a:r>
            <a:r>
              <a:rPr lang="en-US" sz="1400" dirty="0">
                <a:solidFill>
                  <a:schemeClr val="bg2"/>
                </a:solidFill>
                <a:latin typeface="Calibri" panose="020F0502020204030204" pitchFamily="34" charset="0"/>
                <a:cs typeface="Lucida Sans" panose="020B0602040502020204" pitchFamily="34" charset="0"/>
              </a:rPr>
              <a:t> et al., 2017)</a:t>
            </a:r>
            <a:br>
              <a:rPr lang="en-US" sz="1400" dirty="0">
                <a:solidFill>
                  <a:schemeClr val="bg2"/>
                </a:solidFill>
                <a:latin typeface="Calibri" panose="020F0502020204030204" pitchFamily="34" charset="0"/>
                <a:cs typeface="Lucida Sans" panose="020B0602040502020204" pitchFamily="34" charset="0"/>
              </a:rPr>
            </a:br>
            <a:endParaRPr lang="en-US" sz="14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These early-starters exhibit greater frequency of NSSI, use more diverse methods, and are hospitalized more often</a:t>
            </a:r>
            <a:br>
              <a:rPr lang="en-US" sz="1400" dirty="0">
                <a:solidFill>
                  <a:schemeClr val="bg2"/>
                </a:solidFill>
                <a:latin typeface="Calibri" panose="020F0502020204030204" pitchFamily="34" charset="0"/>
                <a:cs typeface="Lucida Sans" panose="020B0602040502020204" pitchFamily="34" charset="0"/>
              </a:rPr>
            </a:br>
            <a:endParaRPr lang="en-US" sz="1400" dirty="0">
              <a:solidFill>
                <a:schemeClr val="bg2"/>
              </a:solidFill>
              <a:latin typeface="Calibri" panose="020F0502020204030204" pitchFamily="34" charset="0"/>
              <a:cs typeface="Lucida Sans" panose="020B0602040502020204" pitchFamily="34" charset="0"/>
            </a:endParaRPr>
          </a:p>
          <a:p>
            <a:pPr marL="525780" indent="-320040">
              <a:buFont typeface="Arial" panose="020B0604020202020204" pitchFamily="34" charset="0"/>
              <a:buChar char="•"/>
              <a:defRPr/>
            </a:pPr>
            <a:r>
              <a:rPr lang="en-US" sz="2600" dirty="0">
                <a:solidFill>
                  <a:schemeClr val="bg2"/>
                </a:solidFill>
                <a:latin typeface="Calibri" panose="020F0502020204030204" pitchFamily="34" charset="0"/>
                <a:cs typeface="Lucida Sans" panose="020B0602040502020204" pitchFamily="34" charset="0"/>
              </a:rPr>
              <a:t>When delivered in adolescence, the </a:t>
            </a:r>
            <a:r>
              <a:rPr lang="en-US" sz="2600" i="1" dirty="0">
                <a:solidFill>
                  <a:schemeClr val="bg2"/>
                </a:solidFill>
                <a:latin typeface="Calibri" panose="020F0502020204030204" pitchFamily="34" charset="0"/>
                <a:cs typeface="Lucida Sans" panose="020B0602040502020204" pitchFamily="34" charset="0"/>
              </a:rPr>
              <a:t>best</a:t>
            </a:r>
            <a:r>
              <a:rPr lang="en-US" sz="2600" dirty="0">
                <a:solidFill>
                  <a:schemeClr val="bg2"/>
                </a:solidFill>
                <a:latin typeface="Calibri" panose="020F0502020204030204" pitchFamily="34" charset="0"/>
                <a:cs typeface="Lucida Sans" panose="020B0602040502020204" pitchFamily="34" charset="0"/>
              </a:rPr>
              <a:t> interventions are 50% effective in reducing NSSI, suicidal behaviors</a:t>
            </a:r>
            <a:endParaRPr lang="en-US" sz="1400" dirty="0">
              <a:solidFill>
                <a:schemeClr val="bg2"/>
              </a:solidFill>
            </a:endParaRPr>
          </a:p>
        </p:txBody>
      </p:sp>
      <p:sp>
        <p:nvSpPr>
          <p:cNvPr id="6" name="Rectangle 5"/>
          <p:cNvSpPr/>
          <p:nvPr/>
        </p:nvSpPr>
        <p:spPr>
          <a:xfrm>
            <a:off x="-620587" y="776387"/>
            <a:ext cx="13067414" cy="57566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183227" y="1001870"/>
            <a:ext cx="9198986" cy="5260920"/>
          </a:xfrm>
          <a:prstGeom prst="rect">
            <a:avLst/>
          </a:prstGeom>
          <a:noFill/>
          <a:ln>
            <a:noFill/>
          </a:ln>
        </p:spPr>
      </p:pic>
    </p:spTree>
    <p:extLst>
      <p:ext uri="{BB962C8B-B14F-4D97-AF65-F5344CB8AC3E}">
        <p14:creationId xmlns:p14="http://schemas.microsoft.com/office/powerpoint/2010/main" val="8573207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Line 33"/>
          <p:cNvSpPr>
            <a:spLocks noChangeShapeType="1"/>
          </p:cNvSpPr>
          <p:nvPr/>
        </p:nvSpPr>
        <p:spPr bwMode="auto">
          <a:xfrm>
            <a:off x="1862502" y="5473320"/>
            <a:ext cx="7665974" cy="0"/>
          </a:xfrm>
          <a:prstGeom prst="line">
            <a:avLst/>
          </a:prstGeom>
          <a:noFill/>
          <a:ln w="50800">
            <a:solidFill>
              <a:schemeClr val="bg2"/>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2" name="Text Box 34"/>
          <p:cNvSpPr txBox="1">
            <a:spLocks noChangeArrowheads="1"/>
          </p:cNvSpPr>
          <p:nvPr/>
        </p:nvSpPr>
        <p:spPr bwMode="auto">
          <a:xfrm>
            <a:off x="9528476" y="5287182"/>
            <a:ext cx="62865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000000"/>
                </a:solidFill>
                <a:effectLst/>
                <a:uLnTx/>
                <a:uFillTx/>
                <a:latin typeface="Arial" charset="0"/>
                <a:ea typeface="+mn-ea"/>
                <a:cs typeface="+mn-cs"/>
              </a:rPr>
              <a:t>age</a:t>
            </a:r>
          </a:p>
        </p:txBody>
      </p:sp>
      <p:sp>
        <p:nvSpPr>
          <p:cNvPr id="13" name="Text Box 35"/>
          <p:cNvSpPr txBox="1">
            <a:spLocks noChangeArrowheads="1"/>
          </p:cNvSpPr>
          <p:nvPr/>
        </p:nvSpPr>
        <p:spPr bwMode="auto">
          <a:xfrm>
            <a:off x="1901918" y="5630082"/>
            <a:ext cx="12573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preschool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14" name="Line 36"/>
          <p:cNvSpPr>
            <a:spLocks noChangeShapeType="1"/>
          </p:cNvSpPr>
          <p:nvPr/>
        </p:nvSpPr>
        <p:spPr bwMode="auto">
          <a:xfrm>
            <a:off x="2398529" y="3758820"/>
            <a:ext cx="0" cy="17145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5" name="Text Box 37"/>
          <p:cNvSpPr txBox="1">
            <a:spLocks noChangeArrowheads="1"/>
          </p:cNvSpPr>
          <p:nvPr/>
        </p:nvSpPr>
        <p:spPr bwMode="auto">
          <a:xfrm>
            <a:off x="1862909" y="3224530"/>
            <a:ext cx="15430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hyperactivity-</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impulsivity</a:t>
            </a:r>
          </a:p>
        </p:txBody>
      </p:sp>
      <p:sp>
        <p:nvSpPr>
          <p:cNvPr id="16" name="Line 38"/>
          <p:cNvSpPr>
            <a:spLocks noChangeShapeType="1"/>
          </p:cNvSpPr>
          <p:nvPr/>
        </p:nvSpPr>
        <p:spPr bwMode="auto">
          <a:xfrm>
            <a:off x="3271549" y="4501770"/>
            <a:ext cx="0" cy="97155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7" name="Text Box 39"/>
          <p:cNvSpPr txBox="1">
            <a:spLocks noChangeArrowheads="1"/>
          </p:cNvSpPr>
          <p:nvPr/>
        </p:nvSpPr>
        <p:spPr bwMode="auto">
          <a:xfrm>
            <a:off x="2642899"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oppositionality</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&amp; aggression</a:t>
            </a:r>
          </a:p>
        </p:txBody>
      </p:sp>
      <p:sp>
        <p:nvSpPr>
          <p:cNvPr id="18" name="Line 40"/>
          <p:cNvSpPr>
            <a:spLocks noChangeShapeType="1"/>
          </p:cNvSpPr>
          <p:nvPr/>
        </p:nvSpPr>
        <p:spPr bwMode="auto">
          <a:xfrm>
            <a:off x="4193830" y="3415920"/>
            <a:ext cx="0" cy="2057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19" name="Text Box 41"/>
          <p:cNvSpPr txBox="1">
            <a:spLocks noChangeArrowheads="1"/>
          </p:cNvSpPr>
          <p:nvPr/>
        </p:nvSpPr>
        <p:spPr bwMode="auto">
          <a:xfrm>
            <a:off x="3622330" y="2558670"/>
            <a:ext cx="1657350" cy="784830"/>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school conduct </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problems, suspensions</a:t>
            </a:r>
          </a:p>
        </p:txBody>
      </p:sp>
      <p:sp>
        <p:nvSpPr>
          <p:cNvPr id="20" name="Text Box 42"/>
          <p:cNvSpPr txBox="1">
            <a:spLocks noChangeArrowheads="1"/>
          </p:cNvSpPr>
          <p:nvPr/>
        </p:nvSpPr>
        <p:spPr bwMode="auto">
          <a:xfrm>
            <a:off x="3760278" y="5630082"/>
            <a:ext cx="17145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middle-school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21" name="Line 43"/>
          <p:cNvSpPr>
            <a:spLocks noChangeShapeType="1"/>
          </p:cNvSpPr>
          <p:nvPr/>
        </p:nvSpPr>
        <p:spPr bwMode="auto">
          <a:xfrm>
            <a:off x="5116110" y="4558920"/>
            <a:ext cx="0" cy="914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2" name="Text Box 44"/>
          <p:cNvSpPr txBox="1">
            <a:spLocks noChangeArrowheads="1"/>
          </p:cNvSpPr>
          <p:nvPr/>
        </p:nvSpPr>
        <p:spPr bwMode="auto">
          <a:xfrm>
            <a:off x="4430310"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disengagement</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&amp; withdrawal</a:t>
            </a:r>
          </a:p>
        </p:txBody>
      </p:sp>
      <p:sp>
        <p:nvSpPr>
          <p:cNvPr id="23" name="Line 45"/>
          <p:cNvSpPr>
            <a:spLocks noChangeShapeType="1"/>
          </p:cNvSpPr>
          <p:nvPr/>
        </p:nvSpPr>
        <p:spPr bwMode="auto">
          <a:xfrm>
            <a:off x="6040358" y="3415920"/>
            <a:ext cx="0" cy="2057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4" name="Text Box 46"/>
          <p:cNvSpPr txBox="1">
            <a:spLocks noChangeArrowheads="1"/>
          </p:cNvSpPr>
          <p:nvPr/>
        </p:nvSpPr>
        <p:spPr bwMode="auto">
          <a:xfrm>
            <a:off x="5583158" y="2787271"/>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rial" charset="0"/>
                <a:ea typeface="+mn-ea"/>
                <a:cs typeface="+mn-cs"/>
              </a:rPr>
              <a:t>academic problems</a:t>
            </a:r>
          </a:p>
        </p:txBody>
      </p:sp>
      <p:sp>
        <p:nvSpPr>
          <p:cNvPr id="25" name="Text Box 47"/>
          <p:cNvSpPr txBox="1">
            <a:spLocks noChangeArrowheads="1"/>
          </p:cNvSpPr>
          <p:nvPr/>
        </p:nvSpPr>
        <p:spPr bwMode="auto">
          <a:xfrm>
            <a:off x="6018683" y="5630082"/>
            <a:ext cx="17145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adolescence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26" name="Line 48"/>
          <p:cNvSpPr>
            <a:spLocks noChangeShapeType="1"/>
          </p:cNvSpPr>
          <p:nvPr/>
        </p:nvSpPr>
        <p:spPr bwMode="auto">
          <a:xfrm>
            <a:off x="6976431" y="4558920"/>
            <a:ext cx="0" cy="914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7" name="Text Box 49"/>
          <p:cNvSpPr txBox="1">
            <a:spLocks noChangeArrowheads="1"/>
          </p:cNvSpPr>
          <p:nvPr/>
        </p:nvSpPr>
        <p:spPr bwMode="auto">
          <a:xfrm>
            <a:off x="6462081"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rial" charset="0"/>
                <a:ea typeface="+mn-ea"/>
                <a:cs typeface="+mn-cs"/>
              </a:rPr>
              <a:t>delinquent </a:t>
            </a:r>
            <a:br>
              <a:rPr kumimoji="0" lang="en-US" sz="1500" b="0" i="0" u="none" strike="noStrike" kern="0" cap="none" spc="0" normalizeH="0" baseline="0" noProof="0">
                <a:ln>
                  <a:noFill/>
                </a:ln>
                <a:solidFill>
                  <a:srgbClr val="000000"/>
                </a:solidFill>
                <a:effectLst/>
                <a:uLnTx/>
                <a:uFillTx/>
                <a:latin typeface="Arial" charset="0"/>
                <a:ea typeface="+mn-ea"/>
                <a:cs typeface="+mn-cs"/>
              </a:rPr>
            </a:br>
            <a:r>
              <a:rPr kumimoji="0" lang="en-US" sz="1500" b="0" i="0" u="none" strike="noStrike" kern="0" cap="none" spc="0" normalizeH="0" baseline="0" noProof="0">
                <a:ln>
                  <a:noFill/>
                </a:ln>
                <a:solidFill>
                  <a:srgbClr val="000000"/>
                </a:solidFill>
                <a:effectLst/>
                <a:uLnTx/>
                <a:uFillTx/>
                <a:latin typeface="Arial" charset="0"/>
                <a:ea typeface="+mn-ea"/>
                <a:cs typeface="+mn-cs"/>
              </a:rPr>
              <a:t>peer group</a:t>
            </a:r>
          </a:p>
        </p:txBody>
      </p:sp>
      <p:sp>
        <p:nvSpPr>
          <p:cNvPr id="28" name="Line 50"/>
          <p:cNvSpPr>
            <a:spLocks noChangeShapeType="1"/>
          </p:cNvSpPr>
          <p:nvPr/>
        </p:nvSpPr>
        <p:spPr bwMode="auto">
          <a:xfrm>
            <a:off x="7888862" y="3415920"/>
            <a:ext cx="0" cy="2057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9" name="Text Box 51"/>
          <p:cNvSpPr txBox="1">
            <a:spLocks noChangeArrowheads="1"/>
          </p:cNvSpPr>
          <p:nvPr/>
        </p:nvSpPr>
        <p:spPr bwMode="auto">
          <a:xfrm>
            <a:off x="7420915" y="2777649"/>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dirty="0">
                <a:ln>
                  <a:noFill/>
                </a:ln>
                <a:solidFill>
                  <a:srgbClr val="000000"/>
                </a:solidFill>
                <a:effectLst/>
                <a:uLnTx/>
                <a:uFillTx/>
                <a:latin typeface="Arial" charset="0"/>
                <a:ea typeface="+mn-ea"/>
                <a:cs typeface="+mn-cs"/>
              </a:rPr>
              <a:t>drug use,</a:t>
            </a:r>
            <a:br>
              <a:rPr kumimoji="0" lang="en-US" sz="1500" b="0" i="0" u="none" strike="noStrike" kern="0" cap="none" spc="0" normalizeH="0" baseline="0" noProof="0" dirty="0">
                <a:ln>
                  <a:noFill/>
                </a:ln>
                <a:solidFill>
                  <a:srgbClr val="000000"/>
                </a:solidFill>
                <a:effectLst/>
                <a:uLnTx/>
                <a:uFillTx/>
                <a:latin typeface="Arial" charset="0"/>
                <a:ea typeface="+mn-ea"/>
                <a:cs typeface="+mn-cs"/>
              </a:rPr>
            </a:br>
            <a:r>
              <a:rPr kumimoji="0" lang="en-US" sz="1500" b="0" i="0" u="none" strike="noStrike" kern="0" cap="none" spc="0" normalizeH="0" baseline="0" noProof="0" dirty="0">
                <a:ln>
                  <a:noFill/>
                </a:ln>
                <a:solidFill>
                  <a:srgbClr val="000000"/>
                </a:solidFill>
                <a:effectLst/>
                <a:uLnTx/>
                <a:uFillTx/>
                <a:latin typeface="Arial" charset="0"/>
                <a:ea typeface="+mn-ea"/>
                <a:cs typeface="+mn-cs"/>
              </a:rPr>
              <a:t>criminality</a:t>
            </a:r>
          </a:p>
        </p:txBody>
      </p:sp>
      <p:sp>
        <p:nvSpPr>
          <p:cNvPr id="30" name="Line 52"/>
          <p:cNvSpPr>
            <a:spLocks noChangeShapeType="1"/>
          </p:cNvSpPr>
          <p:nvPr/>
        </p:nvSpPr>
        <p:spPr bwMode="auto">
          <a:xfrm>
            <a:off x="8842673" y="4558920"/>
            <a:ext cx="0" cy="914400"/>
          </a:xfrm>
          <a:prstGeom prst="line">
            <a:avLst/>
          </a:prstGeom>
          <a:noFill/>
          <a:ln w="44450">
            <a:solidFill>
              <a:srgbClr val="00FF00"/>
            </a:solidFill>
            <a:round/>
            <a:headEnd/>
            <a:tailEnd type="triangle" w="med" len="med"/>
          </a:ln>
          <a:effec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31" name="Text Box 53"/>
          <p:cNvSpPr txBox="1">
            <a:spLocks noChangeArrowheads="1"/>
          </p:cNvSpPr>
          <p:nvPr/>
        </p:nvSpPr>
        <p:spPr bwMode="auto">
          <a:xfrm>
            <a:off x="8328323" y="3873120"/>
            <a:ext cx="1657350" cy="553998"/>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500" b="0" i="0" u="none" strike="noStrike" kern="0" cap="none" spc="0" normalizeH="0" baseline="0" noProof="0">
                <a:ln>
                  <a:noFill/>
                </a:ln>
                <a:solidFill>
                  <a:srgbClr val="000000"/>
                </a:solidFill>
                <a:effectLst/>
                <a:uLnTx/>
                <a:uFillTx/>
                <a:latin typeface="Arial" charset="0"/>
                <a:ea typeface="+mn-ea"/>
                <a:cs typeface="+mn-cs"/>
              </a:rPr>
              <a:t>incarceration, </a:t>
            </a:r>
            <a:br>
              <a:rPr kumimoji="0" lang="en-US" sz="1500" b="0" i="0" u="none" strike="noStrike" kern="0" cap="none" spc="0" normalizeH="0" baseline="0" noProof="0">
                <a:ln>
                  <a:noFill/>
                </a:ln>
                <a:solidFill>
                  <a:srgbClr val="000000"/>
                </a:solidFill>
                <a:effectLst/>
                <a:uLnTx/>
                <a:uFillTx/>
                <a:latin typeface="Arial" charset="0"/>
                <a:ea typeface="+mn-ea"/>
                <a:cs typeface="+mn-cs"/>
              </a:rPr>
            </a:br>
            <a:r>
              <a:rPr kumimoji="0" lang="en-US" sz="1500" b="0" i="0" u="none" strike="noStrike" kern="0" cap="none" spc="0" normalizeH="0" baseline="0" noProof="0">
                <a:ln>
                  <a:noFill/>
                </a:ln>
                <a:solidFill>
                  <a:srgbClr val="000000"/>
                </a:solidFill>
                <a:effectLst/>
                <a:uLnTx/>
                <a:uFillTx/>
                <a:latin typeface="Arial" charset="0"/>
                <a:ea typeface="+mn-ea"/>
                <a:cs typeface="+mn-cs"/>
              </a:rPr>
              <a:t>recidivism</a:t>
            </a:r>
          </a:p>
        </p:txBody>
      </p:sp>
      <p:sp>
        <p:nvSpPr>
          <p:cNvPr id="32" name="Text Box 55"/>
          <p:cNvSpPr txBox="1">
            <a:spLocks noChangeArrowheads="1"/>
          </p:cNvSpPr>
          <p:nvPr/>
        </p:nvSpPr>
        <p:spPr bwMode="auto">
          <a:xfrm>
            <a:off x="8269202" y="5630082"/>
            <a:ext cx="1714500" cy="369332"/>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1800" b="0" i="0" u="none" strike="noStrike" kern="0" cap="none" spc="0" normalizeH="0" baseline="0" noProof="0" dirty="0">
                <a:ln>
                  <a:noFill/>
                </a:ln>
                <a:solidFill>
                  <a:srgbClr val="C00000"/>
                </a:solidFill>
                <a:effectLst/>
                <a:uLnTx/>
                <a:uFillTx/>
                <a:latin typeface="Arial" charset="0"/>
                <a:ea typeface="+mn-ea"/>
                <a:cs typeface="+mn-cs"/>
              </a:rPr>
              <a:t>adulthood </a:t>
            </a:r>
            <a:r>
              <a:rPr kumimoji="0" lang="en-US" sz="1800" b="0" i="0" u="none" strike="noStrike" kern="0" cap="none" spc="0" normalizeH="0" baseline="0" noProof="0" dirty="0">
                <a:ln>
                  <a:noFill/>
                </a:ln>
                <a:solidFill>
                  <a:srgbClr val="960000"/>
                </a:solidFill>
                <a:effectLst/>
                <a:uLnTx/>
                <a:uFillTx/>
                <a:latin typeface="Arial" charset="0"/>
                <a:ea typeface="+mn-ea"/>
                <a:cs typeface="+mn-cs"/>
              </a:rPr>
              <a:t>                                     </a:t>
            </a:r>
          </a:p>
        </p:txBody>
      </p:sp>
      <p:sp>
        <p:nvSpPr>
          <p:cNvPr id="33" name="Text Box 56"/>
          <p:cNvSpPr txBox="1">
            <a:spLocks noChangeArrowheads="1"/>
          </p:cNvSpPr>
          <p:nvPr/>
        </p:nvSpPr>
        <p:spPr bwMode="auto">
          <a:xfrm>
            <a:off x="1663166" y="1913138"/>
            <a:ext cx="1031216"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FF0000"/>
                </a:solidFill>
                <a:effectLst/>
                <a:uLnTx/>
                <a:uFillTx/>
                <a:latin typeface="Arial" charset="0"/>
                <a:ea typeface="+mn-ea"/>
                <a:cs typeface="+mn-cs"/>
              </a:rPr>
              <a:t>ADHD</a:t>
            </a:r>
          </a:p>
        </p:txBody>
      </p:sp>
      <p:sp>
        <p:nvSpPr>
          <p:cNvPr id="34" name="AutoShape 57"/>
          <p:cNvSpPr>
            <a:spLocks noChangeArrowheads="1"/>
          </p:cNvSpPr>
          <p:nvPr/>
        </p:nvSpPr>
        <p:spPr bwMode="auto">
          <a:xfrm>
            <a:off x="2665630" y="2068381"/>
            <a:ext cx="342900" cy="114300"/>
          </a:xfrm>
          <a:prstGeom prst="rightArrow">
            <a:avLst>
              <a:gd name="adj1" fmla="val 50000"/>
              <a:gd name="adj2" fmla="val 75000"/>
            </a:avLst>
          </a:prstGeom>
          <a:solidFill>
            <a:srgbClr val="FF0000"/>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35" name="Text Box 58"/>
          <p:cNvSpPr txBox="1">
            <a:spLocks noChangeArrowheads="1"/>
          </p:cNvSpPr>
          <p:nvPr/>
        </p:nvSpPr>
        <p:spPr bwMode="auto">
          <a:xfrm>
            <a:off x="5552428" y="1898014"/>
            <a:ext cx="2293895"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339933"/>
                </a:solidFill>
                <a:effectLst/>
                <a:uLnTx/>
                <a:uFillTx/>
                <a:latin typeface="Arial" charset="0"/>
                <a:ea typeface="+mn-ea"/>
                <a:cs typeface="+mn-cs"/>
              </a:rPr>
              <a:t>Early-onset CD</a:t>
            </a:r>
          </a:p>
        </p:txBody>
      </p:sp>
      <p:sp>
        <p:nvSpPr>
          <p:cNvPr id="36" name="Text Box 59"/>
          <p:cNvSpPr txBox="1">
            <a:spLocks noChangeArrowheads="1"/>
          </p:cNvSpPr>
          <p:nvPr/>
        </p:nvSpPr>
        <p:spPr bwMode="auto">
          <a:xfrm>
            <a:off x="2967599" y="1913138"/>
            <a:ext cx="824505"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EC7A00"/>
                </a:solidFill>
                <a:effectLst/>
                <a:uLnTx/>
                <a:uFillTx/>
                <a:latin typeface="Arial" charset="0"/>
                <a:ea typeface="+mn-ea"/>
                <a:cs typeface="+mn-cs"/>
              </a:rPr>
              <a:t>ODD</a:t>
            </a:r>
          </a:p>
        </p:txBody>
      </p:sp>
      <p:sp>
        <p:nvSpPr>
          <p:cNvPr id="37" name="AutoShape 60"/>
          <p:cNvSpPr>
            <a:spLocks noChangeArrowheads="1"/>
          </p:cNvSpPr>
          <p:nvPr/>
        </p:nvSpPr>
        <p:spPr bwMode="auto">
          <a:xfrm>
            <a:off x="3806933" y="2068381"/>
            <a:ext cx="342900" cy="114300"/>
          </a:xfrm>
          <a:prstGeom prst="rightArrow">
            <a:avLst>
              <a:gd name="adj1" fmla="val 50000"/>
              <a:gd name="adj2" fmla="val 75000"/>
            </a:avLst>
          </a:prstGeom>
          <a:solidFill>
            <a:srgbClr val="EC7A00"/>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38" name="AutoShape 61"/>
          <p:cNvSpPr>
            <a:spLocks noChangeArrowheads="1"/>
          </p:cNvSpPr>
          <p:nvPr/>
        </p:nvSpPr>
        <p:spPr bwMode="auto">
          <a:xfrm>
            <a:off x="7642763" y="2068381"/>
            <a:ext cx="342900" cy="114300"/>
          </a:xfrm>
          <a:prstGeom prst="rightArrow">
            <a:avLst>
              <a:gd name="adj1" fmla="val 50000"/>
              <a:gd name="adj2" fmla="val 75000"/>
            </a:avLst>
          </a:prstGeom>
          <a:solidFill>
            <a:srgbClr val="339933"/>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srgbClr val="237336"/>
              </a:solidFill>
              <a:effectLst/>
              <a:uLnTx/>
              <a:uFillTx/>
              <a:latin typeface="Arial" charset="0"/>
              <a:ea typeface="+mn-ea"/>
              <a:cs typeface="+mn-cs"/>
            </a:endParaRPr>
          </a:p>
        </p:txBody>
      </p:sp>
      <p:sp>
        <p:nvSpPr>
          <p:cNvPr id="39" name="Text Box 62"/>
          <p:cNvSpPr txBox="1">
            <a:spLocks noChangeArrowheads="1"/>
          </p:cNvSpPr>
          <p:nvPr/>
        </p:nvSpPr>
        <p:spPr bwMode="auto">
          <a:xfrm>
            <a:off x="7989703" y="1901236"/>
            <a:ext cx="998409"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0000FF"/>
                </a:solidFill>
                <a:effectLst/>
                <a:uLnTx/>
                <a:uFillTx/>
                <a:latin typeface="Arial" charset="0"/>
                <a:ea typeface="+mn-ea"/>
                <a:cs typeface="+mn-cs"/>
              </a:rPr>
              <a:t>SUDs</a:t>
            </a:r>
          </a:p>
        </p:txBody>
      </p:sp>
      <p:sp>
        <p:nvSpPr>
          <p:cNvPr id="40" name="AutoShape 63"/>
          <p:cNvSpPr>
            <a:spLocks noChangeArrowheads="1"/>
          </p:cNvSpPr>
          <p:nvPr/>
        </p:nvSpPr>
        <p:spPr bwMode="auto">
          <a:xfrm>
            <a:off x="8874272" y="2068381"/>
            <a:ext cx="342900" cy="114300"/>
          </a:xfrm>
          <a:prstGeom prst="rightArrow">
            <a:avLst>
              <a:gd name="adj1" fmla="val 50000"/>
              <a:gd name="adj2" fmla="val 75000"/>
            </a:avLst>
          </a:prstGeom>
          <a:solidFill>
            <a:srgbClr val="0000FF"/>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41" name="Text Box 64"/>
          <p:cNvSpPr txBox="1">
            <a:spLocks noChangeArrowheads="1"/>
          </p:cNvSpPr>
          <p:nvPr/>
        </p:nvSpPr>
        <p:spPr bwMode="auto">
          <a:xfrm>
            <a:off x="9174754" y="1899052"/>
            <a:ext cx="995309" cy="430887"/>
          </a:xfrm>
          <a:prstGeom prst="rect">
            <a:avLst/>
          </a:prstGeom>
          <a:noFill/>
          <a:ln w="9525">
            <a:noFill/>
            <a:miter lim="800000"/>
            <a:headEnd/>
            <a:tailEnd/>
          </a:ln>
          <a:effectLst/>
        </p:spPr>
        <p:txBody>
          <a:bodyPr wrap="square">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a:ln>
                  <a:noFill/>
                </a:ln>
                <a:solidFill>
                  <a:srgbClr val="9966FF"/>
                </a:solidFill>
                <a:effectLst/>
                <a:uLnTx/>
                <a:uFillTx/>
                <a:latin typeface="Arial" charset="0"/>
                <a:ea typeface="+mn-ea"/>
                <a:cs typeface="+mn-cs"/>
              </a:rPr>
              <a:t>ASPD</a:t>
            </a:r>
          </a:p>
        </p:txBody>
      </p:sp>
      <p:sp>
        <p:nvSpPr>
          <p:cNvPr id="43" name="Text Box 58">
            <a:extLst>
              <a:ext uri="{FF2B5EF4-FFF2-40B4-BE49-F238E27FC236}">
                <a16:creationId xmlns:a16="http://schemas.microsoft.com/office/drawing/2014/main" id="{33DE0379-6D78-4ACA-A3B7-AD7F4DCC935C}"/>
              </a:ext>
            </a:extLst>
          </p:cNvPr>
          <p:cNvSpPr txBox="1">
            <a:spLocks noChangeArrowheads="1"/>
          </p:cNvSpPr>
          <p:nvPr/>
        </p:nvSpPr>
        <p:spPr bwMode="auto">
          <a:xfrm>
            <a:off x="4133308" y="1895872"/>
            <a:ext cx="1885950" cy="430887"/>
          </a:xfrm>
          <a:prstGeom prst="rect">
            <a:avLst/>
          </a:prstGeom>
          <a:noFill/>
          <a:ln w="9525">
            <a:noFill/>
            <a:miter lim="800000"/>
            <a:headEnd/>
            <a:tailEnd/>
          </a:ln>
          <a:effectLst/>
        </p:spPr>
        <p:txBody>
          <a:bodyPr>
            <a:spAutoFit/>
          </a:bodyPr>
          <a:lstStyle/>
          <a:p>
            <a:pPr marL="0" marR="0" lvl="0" indent="0" algn="l" defTabSz="685800" rtl="0" eaLnBrk="1" fontAlgn="auto" latinLnBrk="0" hangingPunct="1">
              <a:lnSpc>
                <a:spcPct val="100000"/>
              </a:lnSpc>
              <a:spcBef>
                <a:spcPct val="50000"/>
              </a:spcBef>
              <a:spcAft>
                <a:spcPts val="0"/>
              </a:spcAft>
              <a:buClrTx/>
              <a:buSzTx/>
              <a:buFontTx/>
              <a:buNone/>
              <a:tabLst/>
              <a:defRPr/>
            </a:pPr>
            <a:r>
              <a:rPr kumimoji="0" lang="en-US" sz="2200" b="0" i="0" u="none" strike="noStrike" kern="0" cap="none" spc="0" normalizeH="0" baseline="0" noProof="0" dirty="0" err="1">
                <a:ln>
                  <a:noFill/>
                </a:ln>
                <a:solidFill>
                  <a:srgbClr val="FFFF00"/>
                </a:solidFill>
                <a:effectLst>
                  <a:outerShdw blurRad="38100" dist="38100" dir="2700000" algn="tl">
                    <a:srgbClr val="000000">
                      <a:alpha val="43137"/>
                    </a:srgbClr>
                  </a:outerShdw>
                </a:effectLst>
                <a:uLnTx/>
                <a:uFillTx/>
                <a:latin typeface="Arial" charset="0"/>
                <a:ea typeface="+mn-ea"/>
                <a:cs typeface="+mn-cs"/>
              </a:rPr>
              <a:t>DMDD</a:t>
            </a:r>
            <a:endParaRPr kumimoji="0" lang="en-US" sz="2200" b="0"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Arial" charset="0"/>
              <a:ea typeface="+mn-ea"/>
              <a:cs typeface="+mn-cs"/>
            </a:endParaRPr>
          </a:p>
        </p:txBody>
      </p:sp>
      <p:sp>
        <p:nvSpPr>
          <p:cNvPr id="44" name="AutoShape 60">
            <a:extLst>
              <a:ext uri="{FF2B5EF4-FFF2-40B4-BE49-F238E27FC236}">
                <a16:creationId xmlns:a16="http://schemas.microsoft.com/office/drawing/2014/main" id="{6FCD825D-A55E-4D91-B1CC-C123A56DDB30}"/>
              </a:ext>
            </a:extLst>
          </p:cNvPr>
          <p:cNvSpPr>
            <a:spLocks noChangeArrowheads="1"/>
          </p:cNvSpPr>
          <p:nvPr/>
        </p:nvSpPr>
        <p:spPr bwMode="auto">
          <a:xfrm>
            <a:off x="5176320" y="2066469"/>
            <a:ext cx="342900" cy="114300"/>
          </a:xfrm>
          <a:prstGeom prst="rightArrow">
            <a:avLst>
              <a:gd name="adj1" fmla="val 50000"/>
              <a:gd name="adj2" fmla="val 75000"/>
            </a:avLst>
          </a:prstGeom>
          <a:solidFill>
            <a:srgbClr val="FFFF00"/>
          </a:solidFill>
          <a:ln w="9525">
            <a:noFill/>
            <a:miter lim="800000"/>
            <a:headEnd/>
            <a:tailEnd/>
          </a:ln>
          <a:effectLst>
            <a:outerShdw dist="25400" dir="5400000" algn="ctr" rotWithShape="0">
              <a:schemeClr val="tx1">
                <a:lumMod val="50000"/>
              </a:schemeClr>
            </a:outerShdw>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ysClr val="windowText" lastClr="000000"/>
              </a:solidFill>
              <a:effectLst/>
              <a:uLnTx/>
              <a:uFillTx/>
              <a:latin typeface="Arial" charset="0"/>
              <a:ea typeface="+mn-ea"/>
              <a:cs typeface="+mn-cs"/>
            </a:endParaRPr>
          </a:p>
        </p:txBody>
      </p:sp>
      <p:sp>
        <p:nvSpPr>
          <p:cNvPr id="2" name="TextBox 1">
            <a:extLst>
              <a:ext uri="{FF2B5EF4-FFF2-40B4-BE49-F238E27FC236}">
                <a16:creationId xmlns:a16="http://schemas.microsoft.com/office/drawing/2014/main" id="{1656A8E3-5075-4825-A2DC-03BAFAC3E137}"/>
              </a:ext>
            </a:extLst>
          </p:cNvPr>
          <p:cNvSpPr txBox="1"/>
          <p:nvPr/>
        </p:nvSpPr>
        <p:spPr>
          <a:xfrm>
            <a:off x="2178346" y="1333069"/>
            <a:ext cx="1130381" cy="323165"/>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meds</a:t>
            </a:r>
          </a:p>
        </p:txBody>
      </p:sp>
      <p:sp>
        <p:nvSpPr>
          <p:cNvPr id="42" name="AutoShape 57">
            <a:extLst>
              <a:ext uri="{FF2B5EF4-FFF2-40B4-BE49-F238E27FC236}">
                <a16:creationId xmlns:a16="http://schemas.microsoft.com/office/drawing/2014/main" id="{44080B06-EC99-4786-AE7D-B1EC25FA392C}"/>
              </a:ext>
            </a:extLst>
          </p:cNvPr>
          <p:cNvSpPr>
            <a:spLocks noChangeArrowheads="1"/>
          </p:cNvSpPr>
          <p:nvPr/>
        </p:nvSpPr>
        <p:spPr bwMode="auto">
          <a:xfrm rot="19278215">
            <a:off x="2201774" y="1680150"/>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45" name="TextBox 44">
            <a:extLst>
              <a:ext uri="{FF2B5EF4-FFF2-40B4-BE49-F238E27FC236}">
                <a16:creationId xmlns:a16="http://schemas.microsoft.com/office/drawing/2014/main" id="{17A81A4F-467D-4D45-85D0-BD421156CCDF}"/>
              </a:ext>
            </a:extLst>
          </p:cNvPr>
          <p:cNvSpPr txBox="1"/>
          <p:nvPr/>
        </p:nvSpPr>
        <p:spPr>
          <a:xfrm>
            <a:off x="3287717" y="1097752"/>
            <a:ext cx="1130381"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more meds</a:t>
            </a:r>
          </a:p>
        </p:txBody>
      </p:sp>
      <p:sp>
        <p:nvSpPr>
          <p:cNvPr id="46" name="AutoShape 57">
            <a:extLst>
              <a:ext uri="{FF2B5EF4-FFF2-40B4-BE49-F238E27FC236}">
                <a16:creationId xmlns:a16="http://schemas.microsoft.com/office/drawing/2014/main" id="{13E733F3-6165-4551-8591-D37041058C51}"/>
              </a:ext>
            </a:extLst>
          </p:cNvPr>
          <p:cNvSpPr>
            <a:spLocks noChangeArrowheads="1"/>
          </p:cNvSpPr>
          <p:nvPr/>
        </p:nvSpPr>
        <p:spPr bwMode="auto">
          <a:xfrm rot="19278215">
            <a:off x="3338042" y="1673429"/>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47" name="TextBox 46">
            <a:extLst>
              <a:ext uri="{FF2B5EF4-FFF2-40B4-BE49-F238E27FC236}">
                <a16:creationId xmlns:a16="http://schemas.microsoft.com/office/drawing/2014/main" id="{7ED34489-DDFB-4AF7-AD28-4776C218781E}"/>
              </a:ext>
            </a:extLst>
          </p:cNvPr>
          <p:cNvSpPr txBox="1"/>
          <p:nvPr/>
        </p:nvSpPr>
        <p:spPr>
          <a:xfrm>
            <a:off x="4502690" y="1104921"/>
            <a:ext cx="1130381"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different meds</a:t>
            </a:r>
          </a:p>
        </p:txBody>
      </p:sp>
      <p:sp>
        <p:nvSpPr>
          <p:cNvPr id="48" name="AutoShape 57">
            <a:extLst>
              <a:ext uri="{FF2B5EF4-FFF2-40B4-BE49-F238E27FC236}">
                <a16:creationId xmlns:a16="http://schemas.microsoft.com/office/drawing/2014/main" id="{0E51D500-B169-4B38-BA96-5626AF339A2E}"/>
              </a:ext>
            </a:extLst>
          </p:cNvPr>
          <p:cNvSpPr>
            <a:spLocks noChangeArrowheads="1"/>
          </p:cNvSpPr>
          <p:nvPr/>
        </p:nvSpPr>
        <p:spPr bwMode="auto">
          <a:xfrm rot="19278215">
            <a:off x="4541554" y="1680149"/>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49" name="TextBox 48">
            <a:extLst>
              <a:ext uri="{FF2B5EF4-FFF2-40B4-BE49-F238E27FC236}">
                <a16:creationId xmlns:a16="http://schemas.microsoft.com/office/drawing/2014/main" id="{4D3FF50D-1153-448F-B4A2-D65D705EEE3A}"/>
              </a:ext>
            </a:extLst>
          </p:cNvPr>
          <p:cNvSpPr txBox="1"/>
          <p:nvPr/>
        </p:nvSpPr>
        <p:spPr>
          <a:xfrm>
            <a:off x="6230631" y="1098199"/>
            <a:ext cx="1796523"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meds, </a:t>
            </a:r>
            <a:br>
              <a:rPr kumimoji="0" lang="en-US" sz="1500" b="1" i="0" u="none" strike="noStrike" kern="1200" cap="none" spc="0" normalizeH="0" baseline="0" noProof="0" dirty="0">
                <a:ln>
                  <a:noFill/>
                </a:ln>
                <a:solidFill>
                  <a:srgbClr val="000000"/>
                </a:solidFill>
                <a:effectLst/>
                <a:uLnTx/>
                <a:uFillTx/>
                <a:latin typeface="Arial" charset="0"/>
                <a:ea typeface="+mn-ea"/>
                <a:cs typeface="+mn-cs"/>
              </a:rPr>
            </a:br>
            <a:r>
              <a:rPr kumimoji="0" lang="en-US" sz="1500" b="1" i="0" u="none" strike="noStrike" kern="1200" cap="none" spc="0" normalizeH="0" baseline="0" noProof="0" dirty="0">
                <a:ln>
                  <a:noFill/>
                </a:ln>
                <a:solidFill>
                  <a:srgbClr val="000000"/>
                </a:solidFill>
                <a:effectLst/>
                <a:uLnTx/>
                <a:uFillTx/>
                <a:latin typeface="Arial" charset="0"/>
                <a:ea typeface="+mn-ea"/>
                <a:cs typeface="+mn-cs"/>
              </a:rPr>
              <a:t>juvenile justice </a:t>
            </a:r>
          </a:p>
        </p:txBody>
      </p:sp>
      <p:sp>
        <p:nvSpPr>
          <p:cNvPr id="50" name="AutoShape 57">
            <a:extLst>
              <a:ext uri="{FF2B5EF4-FFF2-40B4-BE49-F238E27FC236}">
                <a16:creationId xmlns:a16="http://schemas.microsoft.com/office/drawing/2014/main" id="{0FC47A88-458E-4372-B41F-433F81022F19}"/>
              </a:ext>
            </a:extLst>
          </p:cNvPr>
          <p:cNvSpPr>
            <a:spLocks noChangeArrowheads="1"/>
          </p:cNvSpPr>
          <p:nvPr/>
        </p:nvSpPr>
        <p:spPr bwMode="auto">
          <a:xfrm rot="19278215">
            <a:off x="6242602" y="1673429"/>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51" name="TextBox 50">
            <a:extLst>
              <a:ext uri="{FF2B5EF4-FFF2-40B4-BE49-F238E27FC236}">
                <a16:creationId xmlns:a16="http://schemas.microsoft.com/office/drawing/2014/main" id="{A1768834-6BC2-48DD-BBC6-8FEB2940AEB0}"/>
              </a:ext>
            </a:extLst>
          </p:cNvPr>
          <p:cNvSpPr txBox="1"/>
          <p:nvPr/>
        </p:nvSpPr>
        <p:spPr>
          <a:xfrm>
            <a:off x="8173723" y="1104925"/>
            <a:ext cx="1796523"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charset="0"/>
                <a:ea typeface="+mn-ea"/>
                <a:cs typeface="+mn-cs"/>
              </a:rPr>
              <a:t>meds, </a:t>
            </a:r>
            <a:br>
              <a:rPr kumimoji="0" lang="en-US" sz="1500" b="1" i="0" u="none" strike="noStrike" kern="1200" cap="none" spc="0" normalizeH="0" baseline="0" noProof="0" dirty="0">
                <a:ln>
                  <a:noFill/>
                </a:ln>
                <a:solidFill>
                  <a:srgbClr val="000000"/>
                </a:solidFill>
                <a:effectLst/>
                <a:uLnTx/>
                <a:uFillTx/>
                <a:latin typeface="Arial" charset="0"/>
                <a:ea typeface="+mn-ea"/>
                <a:cs typeface="+mn-cs"/>
              </a:rPr>
            </a:br>
            <a:r>
              <a:rPr kumimoji="0" lang="en-US" sz="1500" b="1" i="0" u="none" strike="noStrike" kern="1200" cap="none" spc="0" normalizeH="0" baseline="0" noProof="0" dirty="0">
                <a:ln>
                  <a:noFill/>
                </a:ln>
                <a:solidFill>
                  <a:srgbClr val="000000"/>
                </a:solidFill>
                <a:effectLst/>
                <a:uLnTx/>
                <a:uFillTx/>
                <a:latin typeface="Arial" charset="0"/>
                <a:ea typeface="+mn-ea"/>
                <a:cs typeface="+mn-cs"/>
              </a:rPr>
              <a:t>incarcerate</a:t>
            </a:r>
          </a:p>
        </p:txBody>
      </p:sp>
      <p:sp>
        <p:nvSpPr>
          <p:cNvPr id="52" name="AutoShape 57">
            <a:extLst>
              <a:ext uri="{FF2B5EF4-FFF2-40B4-BE49-F238E27FC236}">
                <a16:creationId xmlns:a16="http://schemas.microsoft.com/office/drawing/2014/main" id="{A349D76B-258C-4686-9B94-883021F6B4EA}"/>
              </a:ext>
            </a:extLst>
          </p:cNvPr>
          <p:cNvSpPr>
            <a:spLocks noChangeArrowheads="1"/>
          </p:cNvSpPr>
          <p:nvPr/>
        </p:nvSpPr>
        <p:spPr bwMode="auto">
          <a:xfrm rot="19278215">
            <a:off x="8279821" y="1680154"/>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53" name="TextBox 52">
            <a:extLst>
              <a:ext uri="{FF2B5EF4-FFF2-40B4-BE49-F238E27FC236}">
                <a16:creationId xmlns:a16="http://schemas.microsoft.com/office/drawing/2014/main" id="{D6159301-7BE3-4FF1-BA83-93FA1E634ACF}"/>
              </a:ext>
            </a:extLst>
          </p:cNvPr>
          <p:cNvSpPr txBox="1"/>
          <p:nvPr/>
        </p:nvSpPr>
        <p:spPr>
          <a:xfrm>
            <a:off x="9424632" y="1098204"/>
            <a:ext cx="1796523" cy="553998"/>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br>
              <a:rPr kumimoji="0" lang="en-US" sz="1500" b="1" i="0" u="none" strike="noStrike" kern="1200" cap="none" spc="0" normalizeH="0" baseline="0" noProof="0" dirty="0">
                <a:ln>
                  <a:noFill/>
                </a:ln>
                <a:solidFill>
                  <a:srgbClr val="000000"/>
                </a:solidFill>
                <a:effectLst/>
                <a:uLnTx/>
                <a:uFillTx/>
                <a:latin typeface="Arial" charset="0"/>
                <a:ea typeface="+mn-ea"/>
                <a:cs typeface="+mn-cs"/>
              </a:rPr>
            </a:br>
            <a:r>
              <a:rPr kumimoji="0" lang="en-US" sz="1500" b="1" i="0" u="none" strike="noStrike" kern="1200" cap="none" spc="0" normalizeH="0" baseline="0" noProof="0" dirty="0">
                <a:ln>
                  <a:noFill/>
                </a:ln>
                <a:solidFill>
                  <a:srgbClr val="000000"/>
                </a:solidFill>
                <a:effectLst/>
                <a:uLnTx/>
                <a:uFillTx/>
                <a:latin typeface="Arial" charset="0"/>
                <a:ea typeface="+mn-ea"/>
                <a:cs typeface="+mn-cs"/>
              </a:rPr>
              <a:t>incarcerate</a:t>
            </a:r>
          </a:p>
        </p:txBody>
      </p:sp>
      <p:sp>
        <p:nvSpPr>
          <p:cNvPr id="54" name="AutoShape 57">
            <a:extLst>
              <a:ext uri="{FF2B5EF4-FFF2-40B4-BE49-F238E27FC236}">
                <a16:creationId xmlns:a16="http://schemas.microsoft.com/office/drawing/2014/main" id="{C765975D-A683-4B08-A1EA-F00D8808E923}"/>
              </a:ext>
            </a:extLst>
          </p:cNvPr>
          <p:cNvSpPr>
            <a:spLocks noChangeArrowheads="1"/>
          </p:cNvSpPr>
          <p:nvPr/>
        </p:nvSpPr>
        <p:spPr bwMode="auto">
          <a:xfrm rot="19278215">
            <a:off x="9537108" y="1673433"/>
            <a:ext cx="342900" cy="114300"/>
          </a:xfrm>
          <a:prstGeom prst="rightArrow">
            <a:avLst>
              <a:gd name="adj1" fmla="val 50000"/>
              <a:gd name="adj2" fmla="val 75000"/>
            </a:avLst>
          </a:prstGeom>
          <a:solidFill>
            <a:schemeClr val="bg2"/>
          </a:solidFill>
          <a:ln w="9525">
            <a:noFill/>
            <a:miter lim="800000"/>
            <a:headEnd/>
            <a:tailEnd/>
          </a:ln>
          <a:effectLst/>
        </p:spPr>
        <p:txBody>
          <a:bodyPr wrap="none" anchor="ct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srgbClr val="000000"/>
              </a:solidFill>
              <a:effectLst/>
              <a:uLnTx/>
              <a:uFillTx/>
              <a:latin typeface="Arial" charset="0"/>
              <a:ea typeface="+mn-ea"/>
              <a:cs typeface="+mn-cs"/>
            </a:endParaRPr>
          </a:p>
        </p:txBody>
      </p:sp>
      <p:sp>
        <p:nvSpPr>
          <p:cNvPr id="55" name="Title 6"/>
          <p:cNvSpPr txBox="1">
            <a:spLocks/>
          </p:cNvSpPr>
          <p:nvPr/>
        </p:nvSpPr>
        <p:spPr>
          <a:xfrm>
            <a:off x="1295400" y="5492"/>
            <a:ext cx="9601200" cy="841375"/>
          </a:xfrm>
          <a:prstGeom prst="rect">
            <a:avLst/>
          </a:prstGeom>
          <a:solidFill>
            <a:schemeClr val="tx1"/>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Calibri" panose="020F0502020204030204" pitchFamily="34" charset="0"/>
                <a:ea typeface="+mj-ea"/>
                <a:cs typeface="+mj-cs"/>
              </a:rPr>
              <a:t>U.S. Stimulant Prescriptions, 1991-2011</a:t>
            </a:r>
          </a:p>
        </p:txBody>
      </p:sp>
      <p:pic>
        <p:nvPicPr>
          <p:cNvPr id="6" name="Picture 5"/>
          <p:cNvPicPr>
            <a:picLocks noChangeAspect="1"/>
          </p:cNvPicPr>
          <p:nvPr/>
        </p:nvPicPr>
        <p:blipFill>
          <a:blip r:embed="rId3"/>
          <a:stretch>
            <a:fillRect/>
          </a:stretch>
        </p:blipFill>
        <p:spPr>
          <a:xfrm>
            <a:off x="2203682" y="1057676"/>
            <a:ext cx="8418596" cy="5124450"/>
          </a:xfrm>
          <a:prstGeom prst="rect">
            <a:avLst/>
          </a:prstGeom>
        </p:spPr>
      </p:pic>
      <p:sp>
        <p:nvSpPr>
          <p:cNvPr id="7" name="TextBox 6"/>
          <p:cNvSpPr txBox="1"/>
          <p:nvPr/>
        </p:nvSpPr>
        <p:spPr>
          <a:xfrm rot="16200000">
            <a:off x="-509676" y="3394536"/>
            <a:ext cx="4861601" cy="738664"/>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millions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0        10        20       30        40        50       60</a:t>
            </a:r>
          </a:p>
        </p:txBody>
      </p:sp>
      <p:sp>
        <p:nvSpPr>
          <p:cNvPr id="56" name="TextBox 55"/>
          <p:cNvSpPr txBox="1"/>
          <p:nvPr/>
        </p:nvSpPr>
        <p:spPr>
          <a:xfrm>
            <a:off x="2178344" y="6182635"/>
            <a:ext cx="8489656" cy="369332"/>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1991                      1996                       2001                      2006                        2011  </a:t>
            </a:r>
          </a:p>
        </p:txBody>
      </p:sp>
      <p:sp>
        <p:nvSpPr>
          <p:cNvPr id="57" name="TextBox 56"/>
          <p:cNvSpPr txBox="1"/>
          <p:nvPr/>
        </p:nvSpPr>
        <p:spPr>
          <a:xfrm>
            <a:off x="3232287" y="1137752"/>
            <a:ext cx="6833359"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all                        methylphenidate            amphetamine</a:t>
            </a:r>
          </a:p>
        </p:txBody>
      </p:sp>
      <p:sp>
        <p:nvSpPr>
          <p:cNvPr id="58" name="TextBox 57">
            <a:extLst>
              <a:ext uri="{FF2B5EF4-FFF2-40B4-BE49-F238E27FC236}">
                <a16:creationId xmlns:a16="http://schemas.microsoft.com/office/drawing/2014/main" id="{468961C8-B9AF-46CF-A362-80E0574EB80E}"/>
              </a:ext>
            </a:extLst>
          </p:cNvPr>
          <p:cNvSpPr txBox="1"/>
          <p:nvPr/>
        </p:nvSpPr>
        <p:spPr>
          <a:xfrm>
            <a:off x="10409" y="6575871"/>
            <a:ext cx="4157664" cy="276999"/>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National Institute on Drug Abuse</a:t>
            </a:r>
          </a:p>
        </p:txBody>
      </p:sp>
      <p:sp>
        <p:nvSpPr>
          <p:cNvPr id="59" name="Title 6"/>
          <p:cNvSpPr txBox="1">
            <a:spLocks/>
          </p:cNvSpPr>
          <p:nvPr/>
        </p:nvSpPr>
        <p:spPr>
          <a:xfrm>
            <a:off x="0" y="11765"/>
            <a:ext cx="12192000" cy="841375"/>
          </a:xfrm>
          <a:prstGeom prst="rect">
            <a:avLst/>
          </a:prstGeom>
          <a:solidFill>
            <a:schemeClr val="tx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30" normalizeH="0" baseline="0" noProof="0" dirty="0">
                <a:ln>
                  <a:noFill/>
                </a:ln>
                <a:solidFill>
                  <a:srgbClr val="C00000"/>
                </a:solidFill>
                <a:effectLst/>
                <a:uLnTx/>
                <a:uFillTx/>
                <a:latin typeface="Calibri" panose="020F0502020204030204" pitchFamily="34" charset="0"/>
                <a:ea typeface="+mj-ea"/>
                <a:cs typeface="+mj-cs"/>
              </a:rPr>
              <a:t>Atypical Antipsychotic Prescriptions, 1999-2008</a:t>
            </a:r>
          </a:p>
        </p:txBody>
      </p:sp>
      <p:pic>
        <p:nvPicPr>
          <p:cNvPr id="8" name="Picture 7"/>
          <p:cNvPicPr>
            <a:picLocks noChangeAspect="1"/>
          </p:cNvPicPr>
          <p:nvPr/>
        </p:nvPicPr>
        <p:blipFill>
          <a:blip r:embed="rId4"/>
          <a:stretch>
            <a:fillRect/>
          </a:stretch>
        </p:blipFill>
        <p:spPr>
          <a:xfrm>
            <a:off x="2103818" y="1027974"/>
            <a:ext cx="6032438" cy="5196960"/>
          </a:xfrm>
          <a:prstGeom prst="rect">
            <a:avLst/>
          </a:prstGeom>
        </p:spPr>
      </p:pic>
      <p:sp>
        <p:nvSpPr>
          <p:cNvPr id="60" name="TextBox 59"/>
          <p:cNvSpPr txBox="1"/>
          <p:nvPr/>
        </p:nvSpPr>
        <p:spPr>
          <a:xfrm rot="16200000">
            <a:off x="-663120" y="3136214"/>
            <a:ext cx="5495115" cy="738664"/>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prescriptions per 1000 (ages 7-18)</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0           1           2           3           4           5            6</a:t>
            </a:r>
          </a:p>
        </p:txBody>
      </p:sp>
      <p:sp>
        <p:nvSpPr>
          <p:cNvPr id="61" name="TextBox 60"/>
          <p:cNvSpPr txBox="1"/>
          <p:nvPr/>
        </p:nvSpPr>
        <p:spPr>
          <a:xfrm>
            <a:off x="2439033" y="6202683"/>
            <a:ext cx="5867205" cy="369332"/>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charset="0"/>
                <a:ea typeface="+mn-ea"/>
                <a:cs typeface="+mn-cs"/>
              </a:rPr>
              <a:t>  99     00     01    02     03    04     05    06    07     08</a:t>
            </a:r>
          </a:p>
        </p:txBody>
      </p:sp>
      <p:pic>
        <p:nvPicPr>
          <p:cNvPr id="11" name="Picture 10"/>
          <p:cNvPicPr>
            <a:picLocks noChangeAspect="1"/>
          </p:cNvPicPr>
          <p:nvPr/>
        </p:nvPicPr>
        <p:blipFill>
          <a:blip r:embed="rId5"/>
          <a:stretch>
            <a:fillRect/>
          </a:stretch>
        </p:blipFill>
        <p:spPr>
          <a:xfrm>
            <a:off x="8015859" y="1054898"/>
            <a:ext cx="2350926" cy="1247799"/>
          </a:xfrm>
          <a:prstGeom prst="rect">
            <a:avLst/>
          </a:prstGeom>
        </p:spPr>
      </p:pic>
      <p:pic>
        <p:nvPicPr>
          <p:cNvPr id="62" name="Picture 61"/>
          <p:cNvPicPr>
            <a:picLocks noChangeAspect="1"/>
          </p:cNvPicPr>
          <p:nvPr/>
        </p:nvPicPr>
        <p:blipFill>
          <a:blip r:embed="rId6"/>
          <a:stretch>
            <a:fillRect/>
          </a:stretch>
        </p:blipFill>
        <p:spPr>
          <a:xfrm>
            <a:off x="7947710" y="2358777"/>
            <a:ext cx="2460247" cy="1301435"/>
          </a:xfrm>
          <a:prstGeom prst="rect">
            <a:avLst/>
          </a:prstGeom>
        </p:spPr>
      </p:pic>
      <p:sp>
        <p:nvSpPr>
          <p:cNvPr id="64" name="TextBox 63">
            <a:extLst>
              <a:ext uri="{FF2B5EF4-FFF2-40B4-BE49-F238E27FC236}">
                <a16:creationId xmlns:a16="http://schemas.microsoft.com/office/drawing/2014/main" id="{468961C8-B9AF-46CF-A362-80E0574EB80E}"/>
              </a:ext>
            </a:extLst>
          </p:cNvPr>
          <p:cNvSpPr txBox="1"/>
          <p:nvPr/>
        </p:nvSpPr>
        <p:spPr>
          <a:xfrm>
            <a:off x="-4049" y="6586238"/>
            <a:ext cx="4157664" cy="276999"/>
          </a:xfrm>
          <a:prstGeom prst="rect">
            <a:avLst/>
          </a:prstGeom>
          <a:noFill/>
        </p:spPr>
        <p:txBody>
          <a:bodyPr wrap="square" rtlCol="0">
            <a:spAutoFit/>
          </a:bodyPr>
          <a:lstStyle/>
          <a:p>
            <a:pPr marL="0" marR="0" lvl="0" indent="0" algn="l" defTabSz="6858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Alessi-Severini et al., 2012, </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Olfson</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et al., 2015</a:t>
            </a:r>
          </a:p>
        </p:txBody>
      </p:sp>
      <p:sp>
        <p:nvSpPr>
          <p:cNvPr id="63" name="Rectangle 62"/>
          <p:cNvSpPr/>
          <p:nvPr/>
        </p:nvSpPr>
        <p:spPr>
          <a:xfrm>
            <a:off x="8124849" y="3657597"/>
            <a:ext cx="2603309" cy="304676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5" name="TextBox 64"/>
          <p:cNvSpPr txBox="1"/>
          <p:nvPr/>
        </p:nvSpPr>
        <p:spPr>
          <a:xfrm>
            <a:off x="8699331" y="1078962"/>
            <a:ext cx="2449926" cy="2723823"/>
          </a:xfrm>
          <a:prstGeom prst="rect">
            <a:avLst/>
          </a:prstGeom>
          <a:solidFill>
            <a:schemeClr val="tx1"/>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ADHD</a:t>
            </a:r>
            <a:br>
              <a:rPr kumimoji="0" lang="en-US" sz="1000" b="0" i="0" u="none" strike="noStrike" kern="1200" cap="none" spc="0" normalizeH="0" baseline="0" noProof="0" dirty="0">
                <a:ln>
                  <a:noFill/>
                </a:ln>
                <a:solidFill>
                  <a:srgbClr val="000000"/>
                </a:solidFill>
                <a:effectLst/>
                <a:uLnTx/>
                <a:uFillTx/>
                <a:latin typeface="Arial" charset="0"/>
                <a:ea typeface="+mn-ea"/>
                <a:cs typeface="+mn-cs"/>
              </a:rPr>
            </a:br>
            <a:br>
              <a:rPr kumimoji="0" lang="en-US" sz="1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CD</a:t>
            </a:r>
            <a:br>
              <a:rPr kumimoji="0" lang="en-US" sz="900" b="0" i="0" u="none" strike="noStrike" kern="1200" cap="none" spc="0" normalizeH="0" baseline="0" noProof="0" dirty="0">
                <a:ln>
                  <a:noFill/>
                </a:ln>
                <a:solidFill>
                  <a:srgbClr val="000000"/>
                </a:solidFill>
                <a:effectLst/>
                <a:uLnTx/>
                <a:uFillTx/>
                <a:latin typeface="Arial" charset="0"/>
                <a:ea typeface="+mn-ea"/>
                <a:cs typeface="+mn-cs"/>
              </a:rPr>
            </a:br>
            <a:br>
              <a:rPr kumimoji="0" lang="en-US" sz="9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schizophrenia</a:t>
            </a: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mood disorders</a:t>
            </a: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br>
              <a:rPr kumimoji="0" lang="en-US" sz="11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ASD</a:t>
            </a:r>
            <a:br>
              <a:rPr kumimoji="0" lang="en-US" sz="800" b="0" i="0" u="none" strike="noStrike" kern="1200" cap="none" spc="0" normalizeH="0" baseline="0" noProof="0" dirty="0">
                <a:ln>
                  <a:noFill/>
                </a:ln>
                <a:solidFill>
                  <a:srgbClr val="000000"/>
                </a:solidFill>
                <a:effectLst/>
                <a:uLnTx/>
                <a:uFillTx/>
                <a:latin typeface="Arial" charset="0"/>
                <a:ea typeface="+mn-ea"/>
                <a:cs typeface="+mn-cs"/>
              </a:rPr>
            </a:br>
            <a:br>
              <a:rPr kumimoji="0" lang="en-US" sz="8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tics</a:t>
            </a:r>
          </a:p>
        </p:txBody>
      </p:sp>
      <p:sp>
        <p:nvSpPr>
          <p:cNvPr id="66" name="TextBox 65"/>
          <p:cNvSpPr txBox="1"/>
          <p:nvPr/>
        </p:nvSpPr>
        <p:spPr>
          <a:xfrm>
            <a:off x="8438712" y="4350124"/>
            <a:ext cx="3923626" cy="156966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charset="0"/>
                <a:ea typeface="+mn-ea"/>
                <a:cs typeface="+mn-cs"/>
              </a:rPr>
              <a:t>1. risperidone</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2. quetiapine</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r>
              <a:rPr kumimoji="0" lang="en-US" sz="2000" b="0" i="0" u="none" strike="noStrike" kern="1200" cap="none" spc="0" normalizeH="0" baseline="0" noProof="0" dirty="0">
                <a:ln>
                  <a:noFill/>
                </a:ln>
                <a:solidFill>
                  <a:srgbClr val="000000"/>
                </a:solidFill>
                <a:effectLst/>
                <a:uLnTx/>
                <a:uFillTx/>
                <a:latin typeface="Arial" charset="0"/>
                <a:ea typeface="+mn-ea"/>
                <a:cs typeface="+mn-cs"/>
              </a:rPr>
              <a:t>3. olanzapine</a:t>
            </a:r>
            <a:br>
              <a:rPr kumimoji="0" lang="en-US" sz="2000" b="0" i="0" u="none" strike="noStrike" kern="1200" cap="none" spc="0" normalizeH="0" baseline="0" noProof="0" dirty="0">
                <a:ln>
                  <a:noFill/>
                </a:ln>
                <a:solidFill>
                  <a:srgbClr val="000000"/>
                </a:solidFill>
                <a:effectLst/>
                <a:uLnTx/>
                <a:uFillTx/>
                <a:latin typeface="Arial" charset="0"/>
                <a:ea typeface="+mn-ea"/>
                <a:cs typeface="+mn-cs"/>
              </a:rPr>
            </a:br>
            <a:br>
              <a:rPr kumimoji="0" lang="en-US" sz="1800" b="0" i="0" u="none" strike="noStrike" kern="1200" cap="none" spc="0" normalizeH="0" baseline="0" noProof="0" dirty="0">
                <a:ln>
                  <a:noFill/>
                </a:ln>
                <a:solidFill>
                  <a:srgbClr val="000000"/>
                </a:solidFill>
                <a:effectLst/>
                <a:uLnTx/>
                <a:uFillTx/>
                <a:latin typeface="Arial" charset="0"/>
                <a:ea typeface="+mn-ea"/>
                <a:cs typeface="+mn-cs"/>
              </a:rPr>
            </a:br>
            <a:endParaRPr kumimoji="0" lang="en-US" sz="18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7" name="Title 6"/>
          <p:cNvSpPr txBox="1">
            <a:spLocks/>
          </p:cNvSpPr>
          <p:nvPr/>
        </p:nvSpPr>
        <p:spPr>
          <a:xfrm>
            <a:off x="-95713" y="46101"/>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US" sz="4800" b="0" i="0" u="none" strike="noStrike" kern="0" cap="none" spc="-30" normalizeH="0" baseline="0" noProof="0" dirty="0">
                <a:ln>
                  <a:noFill/>
                </a:ln>
                <a:solidFill>
                  <a:srgbClr val="C00000"/>
                </a:solidFill>
                <a:effectLst/>
                <a:uLnTx/>
                <a:uFillTx/>
                <a:latin typeface="Calibri" pitchFamily="34" charset="0"/>
                <a:ea typeface="+mj-ea"/>
                <a:cs typeface="+mj-cs"/>
              </a:rPr>
              <a:t>US Healthcare Ignores Development, Context</a:t>
            </a:r>
          </a:p>
        </p:txBody>
      </p:sp>
    </p:spTree>
    <p:extLst>
      <p:ext uri="{BB962C8B-B14F-4D97-AF65-F5344CB8AC3E}">
        <p14:creationId xmlns:p14="http://schemas.microsoft.com/office/powerpoint/2010/main" val="30443568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1+#ppt_w/2"/>
                                          </p:val>
                                        </p:tav>
                                        <p:tav tm="100000">
                                          <p:val>
                                            <p:strVal val="#ppt_x"/>
                                          </p:val>
                                        </p:tav>
                                      </p:tavLst>
                                    </p:anim>
                                    <p:anim calcmode="lin" valueType="num">
                                      <p:cBhvr additive="base">
                                        <p:cTn id="20" dur="500" fill="hold"/>
                                        <p:tgtEl>
                                          <p:spTgt spid="34"/>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500" fill="hold"/>
                                        <p:tgtEl>
                                          <p:spTgt spid="36"/>
                                        </p:tgtEl>
                                        <p:attrNameLst>
                                          <p:attrName>ppt_x</p:attrName>
                                        </p:attrNameLst>
                                      </p:cBhvr>
                                      <p:tavLst>
                                        <p:tav tm="0">
                                          <p:val>
                                            <p:strVal val="1+#ppt_w/2"/>
                                          </p:val>
                                        </p:tav>
                                        <p:tav tm="100000">
                                          <p:val>
                                            <p:strVal val="#ppt_x"/>
                                          </p:val>
                                        </p:tav>
                                      </p:tavLst>
                                    </p:anim>
                                    <p:anim calcmode="lin" valueType="num">
                                      <p:cBhvr additive="base">
                                        <p:cTn id="24" dur="5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1+#ppt_w/2"/>
                                          </p:val>
                                        </p:tav>
                                        <p:tav tm="100000">
                                          <p:val>
                                            <p:strVal val="#ppt_x"/>
                                          </p:val>
                                        </p:tav>
                                      </p:tavLst>
                                    </p:anim>
                                    <p:anim calcmode="lin" valueType="num">
                                      <p:cBhvr additive="base">
                                        <p:cTn id="36" dur="500" fill="hold"/>
                                        <p:tgtEl>
                                          <p:spTgt spid="6"/>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5"/>
                                        </p:tgtEl>
                                        <p:attrNameLst>
                                          <p:attrName>style.visibility</p:attrName>
                                        </p:attrNameLst>
                                      </p:cBhvr>
                                      <p:to>
                                        <p:strVal val="visible"/>
                                      </p:to>
                                    </p:set>
                                    <p:anim calcmode="lin" valueType="num">
                                      <p:cBhvr additive="base">
                                        <p:cTn id="39" dur="500" fill="hold"/>
                                        <p:tgtEl>
                                          <p:spTgt spid="55"/>
                                        </p:tgtEl>
                                        <p:attrNameLst>
                                          <p:attrName>ppt_x</p:attrName>
                                        </p:attrNameLst>
                                      </p:cBhvr>
                                      <p:tavLst>
                                        <p:tav tm="0">
                                          <p:val>
                                            <p:strVal val="1+#ppt_w/2"/>
                                          </p:val>
                                        </p:tav>
                                        <p:tav tm="100000">
                                          <p:val>
                                            <p:strVal val="#ppt_x"/>
                                          </p:val>
                                        </p:tav>
                                      </p:tavLst>
                                    </p:anim>
                                    <p:anim calcmode="lin" valueType="num">
                                      <p:cBhvr additive="base">
                                        <p:cTn id="40" dur="500" fill="hold"/>
                                        <p:tgtEl>
                                          <p:spTgt spid="55"/>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1+#ppt_w/2"/>
                                          </p:val>
                                        </p:tav>
                                        <p:tav tm="100000">
                                          <p:val>
                                            <p:strVal val="#ppt_x"/>
                                          </p:val>
                                        </p:tav>
                                      </p:tavLst>
                                    </p:anim>
                                    <p:anim calcmode="lin" valueType="num">
                                      <p:cBhvr additive="base">
                                        <p:cTn id="44" dur="500" fill="hold"/>
                                        <p:tgtEl>
                                          <p:spTgt spid="57"/>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1+#ppt_w/2"/>
                                          </p:val>
                                        </p:tav>
                                        <p:tav tm="100000">
                                          <p:val>
                                            <p:strVal val="#ppt_x"/>
                                          </p:val>
                                        </p:tav>
                                      </p:tavLst>
                                    </p:anim>
                                    <p:anim calcmode="lin" valueType="num">
                                      <p:cBhvr additive="base">
                                        <p:cTn id="48" dur="500" fill="hold"/>
                                        <p:tgtEl>
                                          <p:spTgt spid="7"/>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500" fill="hold"/>
                                        <p:tgtEl>
                                          <p:spTgt spid="56"/>
                                        </p:tgtEl>
                                        <p:attrNameLst>
                                          <p:attrName>ppt_x</p:attrName>
                                        </p:attrNameLst>
                                      </p:cBhvr>
                                      <p:tavLst>
                                        <p:tav tm="0">
                                          <p:val>
                                            <p:strVal val="1+#ppt_w/2"/>
                                          </p:val>
                                        </p:tav>
                                        <p:tav tm="100000">
                                          <p:val>
                                            <p:strVal val="#ppt_x"/>
                                          </p:val>
                                        </p:tav>
                                      </p:tavLst>
                                    </p:anim>
                                    <p:anim calcmode="lin" valueType="num">
                                      <p:cBhvr additive="base">
                                        <p:cTn id="52" dur="500" fill="hold"/>
                                        <p:tgtEl>
                                          <p:spTgt spid="56"/>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additive="base">
                                        <p:cTn id="55" dur="500" fill="hold"/>
                                        <p:tgtEl>
                                          <p:spTgt spid="58"/>
                                        </p:tgtEl>
                                        <p:attrNameLst>
                                          <p:attrName>ppt_x</p:attrName>
                                        </p:attrNameLst>
                                      </p:cBhvr>
                                      <p:tavLst>
                                        <p:tav tm="0">
                                          <p:val>
                                            <p:strVal val="1+#ppt_w/2"/>
                                          </p:val>
                                        </p:tav>
                                        <p:tav tm="100000">
                                          <p:val>
                                            <p:strVal val="#ppt_x"/>
                                          </p:val>
                                        </p:tav>
                                      </p:tavLst>
                                    </p:anim>
                                    <p:anim calcmode="lin" valueType="num">
                                      <p:cBhvr additive="base">
                                        <p:cTn id="56" dur="500" fill="hold"/>
                                        <p:tgtEl>
                                          <p:spTgt spid="58"/>
                                        </p:tgtEl>
                                        <p:attrNameLst>
                                          <p:attrName>ppt_y</p:attrName>
                                        </p:attrNameLst>
                                      </p:cBhvr>
                                      <p:tavLst>
                                        <p:tav tm="0">
                                          <p:val>
                                            <p:strVal val="#ppt_y"/>
                                          </p:val>
                                        </p:tav>
                                        <p:tav tm="100000">
                                          <p:val>
                                            <p:strVal val="#ppt_y"/>
                                          </p:val>
                                        </p:tav>
                                      </p:tavLst>
                                    </p:anim>
                                  </p:childTnLst>
                                </p:cTn>
                              </p:par>
                              <p:par>
                                <p:cTn id="57" presetID="2" presetClass="exit" presetSubtype="8" fill="hold" grpId="0" nodeType="withEffect">
                                  <p:stCondLst>
                                    <p:cond delay="0"/>
                                  </p:stCondLst>
                                  <p:childTnLst>
                                    <p:anim calcmode="lin" valueType="num">
                                      <p:cBhvr additive="base">
                                        <p:cTn id="58" dur="500"/>
                                        <p:tgtEl>
                                          <p:spTgt spid="67"/>
                                        </p:tgtEl>
                                        <p:attrNameLst>
                                          <p:attrName>ppt_x</p:attrName>
                                        </p:attrNameLst>
                                      </p:cBhvr>
                                      <p:tavLst>
                                        <p:tav tm="0">
                                          <p:val>
                                            <p:strVal val="ppt_x"/>
                                          </p:val>
                                        </p:tav>
                                        <p:tav tm="100000">
                                          <p:val>
                                            <p:strVal val="0-ppt_w/2"/>
                                          </p:val>
                                        </p:tav>
                                      </p:tavLst>
                                    </p:anim>
                                    <p:anim calcmode="lin" valueType="num">
                                      <p:cBhvr additive="base">
                                        <p:cTn id="59" dur="500"/>
                                        <p:tgtEl>
                                          <p:spTgt spid="67"/>
                                        </p:tgtEl>
                                        <p:attrNameLst>
                                          <p:attrName>ppt_y</p:attrName>
                                        </p:attrNameLst>
                                      </p:cBhvr>
                                      <p:tavLst>
                                        <p:tav tm="0">
                                          <p:val>
                                            <p:strVal val="ppt_y"/>
                                          </p:val>
                                        </p:tav>
                                        <p:tav tm="100000">
                                          <p:val>
                                            <p:strVal val="ppt_y"/>
                                          </p:val>
                                        </p:tav>
                                      </p:tavLst>
                                    </p:anim>
                                    <p:set>
                                      <p:cBhvr>
                                        <p:cTn id="60" dur="1" fill="hold">
                                          <p:stCondLst>
                                            <p:cond delay="499"/>
                                          </p:stCondLst>
                                        </p:cTn>
                                        <p:tgtEl>
                                          <p:spTgt spid="67"/>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2" presetClass="exit" presetSubtype="8" fill="hold" nodeType="clickEffect">
                                  <p:stCondLst>
                                    <p:cond delay="0"/>
                                  </p:stCondLst>
                                  <p:childTnLst>
                                    <p:anim calcmode="lin" valueType="num">
                                      <p:cBhvr additive="base">
                                        <p:cTn id="64" dur="500"/>
                                        <p:tgtEl>
                                          <p:spTgt spid="6"/>
                                        </p:tgtEl>
                                        <p:attrNameLst>
                                          <p:attrName>ppt_x</p:attrName>
                                        </p:attrNameLst>
                                      </p:cBhvr>
                                      <p:tavLst>
                                        <p:tav tm="0">
                                          <p:val>
                                            <p:strVal val="ppt_x"/>
                                          </p:val>
                                        </p:tav>
                                        <p:tav tm="100000">
                                          <p:val>
                                            <p:strVal val="0-ppt_w/2"/>
                                          </p:val>
                                        </p:tav>
                                      </p:tavLst>
                                    </p:anim>
                                    <p:anim calcmode="lin" valueType="num">
                                      <p:cBhvr additive="base">
                                        <p:cTn id="65" dur="500"/>
                                        <p:tgtEl>
                                          <p:spTgt spid="6"/>
                                        </p:tgtEl>
                                        <p:attrNameLst>
                                          <p:attrName>ppt_y</p:attrName>
                                        </p:attrNameLst>
                                      </p:cBhvr>
                                      <p:tavLst>
                                        <p:tav tm="0">
                                          <p:val>
                                            <p:strVal val="ppt_y"/>
                                          </p:val>
                                        </p:tav>
                                        <p:tav tm="100000">
                                          <p:val>
                                            <p:strVal val="ppt_y"/>
                                          </p:val>
                                        </p:tav>
                                      </p:tavLst>
                                    </p:anim>
                                    <p:set>
                                      <p:cBhvr>
                                        <p:cTn id="66" dur="1" fill="hold">
                                          <p:stCondLst>
                                            <p:cond delay="499"/>
                                          </p:stCondLst>
                                        </p:cTn>
                                        <p:tgtEl>
                                          <p:spTgt spid="6"/>
                                        </p:tgtEl>
                                        <p:attrNameLst>
                                          <p:attrName>style.visibility</p:attrName>
                                        </p:attrNameLst>
                                      </p:cBhvr>
                                      <p:to>
                                        <p:strVal val="hidden"/>
                                      </p:to>
                                    </p:set>
                                  </p:childTnLst>
                                </p:cTn>
                              </p:par>
                              <p:par>
                                <p:cTn id="67" presetID="2" presetClass="exit" presetSubtype="8" fill="hold" grpId="1" nodeType="withEffect">
                                  <p:stCondLst>
                                    <p:cond delay="0"/>
                                  </p:stCondLst>
                                  <p:childTnLst>
                                    <p:anim calcmode="lin" valueType="num">
                                      <p:cBhvr additive="base">
                                        <p:cTn id="68" dur="500"/>
                                        <p:tgtEl>
                                          <p:spTgt spid="55"/>
                                        </p:tgtEl>
                                        <p:attrNameLst>
                                          <p:attrName>ppt_x</p:attrName>
                                        </p:attrNameLst>
                                      </p:cBhvr>
                                      <p:tavLst>
                                        <p:tav tm="0">
                                          <p:val>
                                            <p:strVal val="ppt_x"/>
                                          </p:val>
                                        </p:tav>
                                        <p:tav tm="100000">
                                          <p:val>
                                            <p:strVal val="0-ppt_w/2"/>
                                          </p:val>
                                        </p:tav>
                                      </p:tavLst>
                                    </p:anim>
                                    <p:anim calcmode="lin" valueType="num">
                                      <p:cBhvr additive="base">
                                        <p:cTn id="69" dur="500"/>
                                        <p:tgtEl>
                                          <p:spTgt spid="55"/>
                                        </p:tgtEl>
                                        <p:attrNameLst>
                                          <p:attrName>ppt_y</p:attrName>
                                        </p:attrNameLst>
                                      </p:cBhvr>
                                      <p:tavLst>
                                        <p:tav tm="0">
                                          <p:val>
                                            <p:strVal val="ppt_y"/>
                                          </p:val>
                                        </p:tav>
                                        <p:tav tm="100000">
                                          <p:val>
                                            <p:strVal val="ppt_y"/>
                                          </p:val>
                                        </p:tav>
                                      </p:tavLst>
                                    </p:anim>
                                    <p:set>
                                      <p:cBhvr>
                                        <p:cTn id="70" dur="1" fill="hold">
                                          <p:stCondLst>
                                            <p:cond delay="499"/>
                                          </p:stCondLst>
                                        </p:cTn>
                                        <p:tgtEl>
                                          <p:spTgt spid="55"/>
                                        </p:tgtEl>
                                        <p:attrNameLst>
                                          <p:attrName>style.visibility</p:attrName>
                                        </p:attrNameLst>
                                      </p:cBhvr>
                                      <p:to>
                                        <p:strVal val="hidden"/>
                                      </p:to>
                                    </p:set>
                                  </p:childTnLst>
                                </p:cTn>
                              </p:par>
                              <p:par>
                                <p:cTn id="71" presetID="2" presetClass="exit" presetSubtype="8" fill="hold" grpId="1" nodeType="withEffect">
                                  <p:stCondLst>
                                    <p:cond delay="0"/>
                                  </p:stCondLst>
                                  <p:childTnLst>
                                    <p:anim calcmode="lin" valueType="num">
                                      <p:cBhvr additive="base">
                                        <p:cTn id="72" dur="500"/>
                                        <p:tgtEl>
                                          <p:spTgt spid="57"/>
                                        </p:tgtEl>
                                        <p:attrNameLst>
                                          <p:attrName>ppt_x</p:attrName>
                                        </p:attrNameLst>
                                      </p:cBhvr>
                                      <p:tavLst>
                                        <p:tav tm="0">
                                          <p:val>
                                            <p:strVal val="ppt_x"/>
                                          </p:val>
                                        </p:tav>
                                        <p:tav tm="100000">
                                          <p:val>
                                            <p:strVal val="0-ppt_w/2"/>
                                          </p:val>
                                        </p:tav>
                                      </p:tavLst>
                                    </p:anim>
                                    <p:anim calcmode="lin" valueType="num">
                                      <p:cBhvr additive="base">
                                        <p:cTn id="73" dur="500"/>
                                        <p:tgtEl>
                                          <p:spTgt spid="57"/>
                                        </p:tgtEl>
                                        <p:attrNameLst>
                                          <p:attrName>ppt_y</p:attrName>
                                        </p:attrNameLst>
                                      </p:cBhvr>
                                      <p:tavLst>
                                        <p:tav tm="0">
                                          <p:val>
                                            <p:strVal val="ppt_y"/>
                                          </p:val>
                                        </p:tav>
                                        <p:tav tm="100000">
                                          <p:val>
                                            <p:strVal val="ppt_y"/>
                                          </p:val>
                                        </p:tav>
                                      </p:tavLst>
                                    </p:anim>
                                    <p:set>
                                      <p:cBhvr>
                                        <p:cTn id="74" dur="1" fill="hold">
                                          <p:stCondLst>
                                            <p:cond delay="499"/>
                                          </p:stCondLst>
                                        </p:cTn>
                                        <p:tgtEl>
                                          <p:spTgt spid="57"/>
                                        </p:tgtEl>
                                        <p:attrNameLst>
                                          <p:attrName>style.visibility</p:attrName>
                                        </p:attrNameLst>
                                      </p:cBhvr>
                                      <p:to>
                                        <p:strVal val="hidden"/>
                                      </p:to>
                                    </p:set>
                                  </p:childTnLst>
                                </p:cTn>
                              </p:par>
                              <p:par>
                                <p:cTn id="75" presetID="2" presetClass="exit" presetSubtype="8" fill="hold" grpId="1" nodeType="withEffect">
                                  <p:stCondLst>
                                    <p:cond delay="0"/>
                                  </p:stCondLst>
                                  <p:childTnLst>
                                    <p:anim calcmode="lin" valueType="num">
                                      <p:cBhvr additive="base">
                                        <p:cTn id="76" dur="500"/>
                                        <p:tgtEl>
                                          <p:spTgt spid="7"/>
                                        </p:tgtEl>
                                        <p:attrNameLst>
                                          <p:attrName>ppt_x</p:attrName>
                                        </p:attrNameLst>
                                      </p:cBhvr>
                                      <p:tavLst>
                                        <p:tav tm="0">
                                          <p:val>
                                            <p:strVal val="ppt_x"/>
                                          </p:val>
                                        </p:tav>
                                        <p:tav tm="100000">
                                          <p:val>
                                            <p:strVal val="0-ppt_w/2"/>
                                          </p:val>
                                        </p:tav>
                                      </p:tavLst>
                                    </p:anim>
                                    <p:anim calcmode="lin" valueType="num">
                                      <p:cBhvr additive="base">
                                        <p:cTn id="77" dur="500"/>
                                        <p:tgtEl>
                                          <p:spTgt spid="7"/>
                                        </p:tgtEl>
                                        <p:attrNameLst>
                                          <p:attrName>ppt_y</p:attrName>
                                        </p:attrNameLst>
                                      </p:cBhvr>
                                      <p:tavLst>
                                        <p:tav tm="0">
                                          <p:val>
                                            <p:strVal val="ppt_y"/>
                                          </p:val>
                                        </p:tav>
                                        <p:tav tm="100000">
                                          <p:val>
                                            <p:strVal val="ppt_y"/>
                                          </p:val>
                                        </p:tav>
                                      </p:tavLst>
                                    </p:anim>
                                    <p:set>
                                      <p:cBhvr>
                                        <p:cTn id="78" dur="1" fill="hold">
                                          <p:stCondLst>
                                            <p:cond delay="499"/>
                                          </p:stCondLst>
                                        </p:cTn>
                                        <p:tgtEl>
                                          <p:spTgt spid="7"/>
                                        </p:tgtEl>
                                        <p:attrNameLst>
                                          <p:attrName>style.visibility</p:attrName>
                                        </p:attrNameLst>
                                      </p:cBhvr>
                                      <p:to>
                                        <p:strVal val="hidden"/>
                                      </p:to>
                                    </p:set>
                                  </p:childTnLst>
                                </p:cTn>
                              </p:par>
                              <p:par>
                                <p:cTn id="79" presetID="2" presetClass="exit" presetSubtype="8" fill="hold" grpId="1" nodeType="withEffect">
                                  <p:stCondLst>
                                    <p:cond delay="0"/>
                                  </p:stCondLst>
                                  <p:childTnLst>
                                    <p:anim calcmode="lin" valueType="num">
                                      <p:cBhvr additive="base">
                                        <p:cTn id="80" dur="500"/>
                                        <p:tgtEl>
                                          <p:spTgt spid="56"/>
                                        </p:tgtEl>
                                        <p:attrNameLst>
                                          <p:attrName>ppt_x</p:attrName>
                                        </p:attrNameLst>
                                      </p:cBhvr>
                                      <p:tavLst>
                                        <p:tav tm="0">
                                          <p:val>
                                            <p:strVal val="ppt_x"/>
                                          </p:val>
                                        </p:tav>
                                        <p:tav tm="100000">
                                          <p:val>
                                            <p:strVal val="0-ppt_w/2"/>
                                          </p:val>
                                        </p:tav>
                                      </p:tavLst>
                                    </p:anim>
                                    <p:anim calcmode="lin" valueType="num">
                                      <p:cBhvr additive="base">
                                        <p:cTn id="81" dur="500"/>
                                        <p:tgtEl>
                                          <p:spTgt spid="56"/>
                                        </p:tgtEl>
                                        <p:attrNameLst>
                                          <p:attrName>ppt_y</p:attrName>
                                        </p:attrNameLst>
                                      </p:cBhvr>
                                      <p:tavLst>
                                        <p:tav tm="0">
                                          <p:val>
                                            <p:strVal val="ppt_y"/>
                                          </p:val>
                                        </p:tav>
                                        <p:tav tm="100000">
                                          <p:val>
                                            <p:strVal val="ppt_y"/>
                                          </p:val>
                                        </p:tav>
                                      </p:tavLst>
                                    </p:anim>
                                    <p:set>
                                      <p:cBhvr>
                                        <p:cTn id="82" dur="1" fill="hold">
                                          <p:stCondLst>
                                            <p:cond delay="499"/>
                                          </p:stCondLst>
                                        </p:cTn>
                                        <p:tgtEl>
                                          <p:spTgt spid="56"/>
                                        </p:tgtEl>
                                        <p:attrNameLst>
                                          <p:attrName>style.visibility</p:attrName>
                                        </p:attrNameLst>
                                      </p:cBhvr>
                                      <p:to>
                                        <p:strVal val="hidden"/>
                                      </p:to>
                                    </p:set>
                                  </p:childTnLst>
                                </p:cTn>
                              </p:par>
                              <p:par>
                                <p:cTn id="83" presetID="2" presetClass="exit" presetSubtype="8" fill="hold" grpId="1" nodeType="withEffect">
                                  <p:stCondLst>
                                    <p:cond delay="0"/>
                                  </p:stCondLst>
                                  <p:childTnLst>
                                    <p:anim calcmode="lin" valueType="num">
                                      <p:cBhvr additive="base">
                                        <p:cTn id="84" dur="500"/>
                                        <p:tgtEl>
                                          <p:spTgt spid="58"/>
                                        </p:tgtEl>
                                        <p:attrNameLst>
                                          <p:attrName>ppt_x</p:attrName>
                                        </p:attrNameLst>
                                      </p:cBhvr>
                                      <p:tavLst>
                                        <p:tav tm="0">
                                          <p:val>
                                            <p:strVal val="ppt_x"/>
                                          </p:val>
                                        </p:tav>
                                        <p:tav tm="100000">
                                          <p:val>
                                            <p:strVal val="0-ppt_w/2"/>
                                          </p:val>
                                        </p:tav>
                                      </p:tavLst>
                                    </p:anim>
                                    <p:anim calcmode="lin" valueType="num">
                                      <p:cBhvr additive="base">
                                        <p:cTn id="85" dur="500"/>
                                        <p:tgtEl>
                                          <p:spTgt spid="58"/>
                                        </p:tgtEl>
                                        <p:attrNameLst>
                                          <p:attrName>ppt_y</p:attrName>
                                        </p:attrNameLst>
                                      </p:cBhvr>
                                      <p:tavLst>
                                        <p:tav tm="0">
                                          <p:val>
                                            <p:strVal val="ppt_y"/>
                                          </p:val>
                                        </p:tav>
                                        <p:tav tm="100000">
                                          <p:val>
                                            <p:strVal val="ppt_y"/>
                                          </p:val>
                                        </p:tav>
                                      </p:tavLst>
                                    </p:anim>
                                    <p:set>
                                      <p:cBhvr>
                                        <p:cTn id="86" dur="1" fill="hold">
                                          <p:stCondLst>
                                            <p:cond delay="499"/>
                                          </p:stCondLst>
                                        </p:cTn>
                                        <p:tgtEl>
                                          <p:spTgt spid="5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additive="base">
                                        <p:cTn id="91" dur="500" fill="hold"/>
                                        <p:tgtEl>
                                          <p:spTgt spid="37"/>
                                        </p:tgtEl>
                                        <p:attrNameLst>
                                          <p:attrName>ppt_x</p:attrName>
                                        </p:attrNameLst>
                                      </p:cBhvr>
                                      <p:tavLst>
                                        <p:tav tm="0">
                                          <p:val>
                                            <p:strVal val="1+#ppt_w/2"/>
                                          </p:val>
                                        </p:tav>
                                        <p:tav tm="100000">
                                          <p:val>
                                            <p:strVal val="#ppt_x"/>
                                          </p:val>
                                        </p:tav>
                                      </p:tavLst>
                                    </p:anim>
                                    <p:anim calcmode="lin" valueType="num">
                                      <p:cBhvr additive="base">
                                        <p:cTn id="92" dur="500" fill="hold"/>
                                        <p:tgtEl>
                                          <p:spTgt spid="3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43"/>
                                        </p:tgtEl>
                                        <p:attrNameLst>
                                          <p:attrName>style.visibility</p:attrName>
                                        </p:attrNameLst>
                                      </p:cBhvr>
                                      <p:to>
                                        <p:strVal val="visible"/>
                                      </p:to>
                                    </p:set>
                                    <p:anim calcmode="lin" valueType="num">
                                      <p:cBhvr additive="base">
                                        <p:cTn id="95" dur="500" fill="hold"/>
                                        <p:tgtEl>
                                          <p:spTgt spid="43"/>
                                        </p:tgtEl>
                                        <p:attrNameLst>
                                          <p:attrName>ppt_x</p:attrName>
                                        </p:attrNameLst>
                                      </p:cBhvr>
                                      <p:tavLst>
                                        <p:tav tm="0">
                                          <p:val>
                                            <p:strVal val="1+#ppt_w/2"/>
                                          </p:val>
                                        </p:tav>
                                        <p:tav tm="100000">
                                          <p:val>
                                            <p:strVal val="#ppt_x"/>
                                          </p:val>
                                        </p:tav>
                                      </p:tavLst>
                                    </p:anim>
                                    <p:anim calcmode="lin" valueType="num">
                                      <p:cBhvr additive="base">
                                        <p:cTn id="96" dur="500" fill="hold"/>
                                        <p:tgtEl>
                                          <p:spTgt spid="43"/>
                                        </p:tgtEl>
                                        <p:attrNameLst>
                                          <p:attrName>ppt_y</p:attrName>
                                        </p:attrNameLst>
                                      </p:cBhvr>
                                      <p:tavLst>
                                        <p:tav tm="0">
                                          <p:val>
                                            <p:strVal val="#ppt_y"/>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4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4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500" fill="hold"/>
                                        <p:tgtEl>
                                          <p:spTgt spid="59"/>
                                        </p:tgtEl>
                                        <p:attrNameLst>
                                          <p:attrName>ppt_x</p:attrName>
                                        </p:attrNameLst>
                                      </p:cBhvr>
                                      <p:tavLst>
                                        <p:tav tm="0">
                                          <p:val>
                                            <p:strVal val="1+#ppt_w/2"/>
                                          </p:val>
                                        </p:tav>
                                        <p:tav tm="100000">
                                          <p:val>
                                            <p:strVal val="#ppt_x"/>
                                          </p:val>
                                        </p:tav>
                                      </p:tavLst>
                                    </p:anim>
                                    <p:anim calcmode="lin" valueType="num">
                                      <p:cBhvr additive="base">
                                        <p:cTn id="108" dur="500" fill="hold"/>
                                        <p:tgtEl>
                                          <p:spTgt spid="59"/>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1+#ppt_w/2"/>
                                          </p:val>
                                        </p:tav>
                                        <p:tav tm="100000">
                                          <p:val>
                                            <p:strVal val="#ppt_x"/>
                                          </p:val>
                                        </p:tav>
                                      </p:tavLst>
                                    </p:anim>
                                    <p:anim calcmode="lin" valueType="num">
                                      <p:cBhvr additive="base">
                                        <p:cTn id="112" dur="500" fill="hold"/>
                                        <p:tgtEl>
                                          <p:spTgt spid="60"/>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500" fill="hold"/>
                                        <p:tgtEl>
                                          <p:spTgt spid="61"/>
                                        </p:tgtEl>
                                        <p:attrNameLst>
                                          <p:attrName>ppt_x</p:attrName>
                                        </p:attrNameLst>
                                      </p:cBhvr>
                                      <p:tavLst>
                                        <p:tav tm="0">
                                          <p:val>
                                            <p:strVal val="1+#ppt_w/2"/>
                                          </p:val>
                                        </p:tav>
                                        <p:tav tm="100000">
                                          <p:val>
                                            <p:strVal val="#ppt_x"/>
                                          </p:val>
                                        </p:tav>
                                      </p:tavLst>
                                    </p:anim>
                                    <p:anim calcmode="lin" valueType="num">
                                      <p:cBhvr additive="base">
                                        <p:cTn id="116" dur="500" fill="hold"/>
                                        <p:tgtEl>
                                          <p:spTgt spid="61"/>
                                        </p:tgtEl>
                                        <p:attrNameLst>
                                          <p:attrName>ppt_y</p:attrName>
                                        </p:attrNameLst>
                                      </p:cBhvr>
                                      <p:tavLst>
                                        <p:tav tm="0">
                                          <p:val>
                                            <p:strVal val="#ppt_y"/>
                                          </p:val>
                                        </p:tav>
                                        <p:tav tm="100000">
                                          <p:val>
                                            <p:strVal val="#ppt_y"/>
                                          </p:val>
                                        </p:tav>
                                      </p:tavLst>
                                    </p:anim>
                                  </p:childTnLst>
                                </p:cTn>
                              </p:par>
                              <p:par>
                                <p:cTn id="117" presetID="2" presetClass="entr" presetSubtype="2" fill="hold" nodeType="with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additive="base">
                                        <p:cTn id="119" dur="500" fill="hold"/>
                                        <p:tgtEl>
                                          <p:spTgt spid="11"/>
                                        </p:tgtEl>
                                        <p:attrNameLst>
                                          <p:attrName>ppt_x</p:attrName>
                                        </p:attrNameLst>
                                      </p:cBhvr>
                                      <p:tavLst>
                                        <p:tav tm="0">
                                          <p:val>
                                            <p:strVal val="1+#ppt_w/2"/>
                                          </p:val>
                                        </p:tav>
                                        <p:tav tm="100000">
                                          <p:val>
                                            <p:strVal val="#ppt_x"/>
                                          </p:val>
                                        </p:tav>
                                      </p:tavLst>
                                    </p:anim>
                                    <p:anim calcmode="lin" valueType="num">
                                      <p:cBhvr additive="base">
                                        <p:cTn id="120" dur="500" fill="hold"/>
                                        <p:tgtEl>
                                          <p:spTgt spid="11"/>
                                        </p:tgtEl>
                                        <p:attrNameLst>
                                          <p:attrName>ppt_y</p:attrName>
                                        </p:attrNameLst>
                                      </p:cBhvr>
                                      <p:tavLst>
                                        <p:tav tm="0">
                                          <p:val>
                                            <p:strVal val="#ppt_y"/>
                                          </p:val>
                                        </p:tav>
                                        <p:tav tm="100000">
                                          <p:val>
                                            <p:strVal val="#ppt_y"/>
                                          </p:val>
                                        </p:tav>
                                      </p:tavLst>
                                    </p:anim>
                                  </p:childTnLst>
                                </p:cTn>
                              </p:par>
                              <p:par>
                                <p:cTn id="121" presetID="2" presetClass="entr" presetSubtype="2" fill="hold" nodeType="with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additive="base">
                                        <p:cTn id="123" dur="500" fill="hold"/>
                                        <p:tgtEl>
                                          <p:spTgt spid="62"/>
                                        </p:tgtEl>
                                        <p:attrNameLst>
                                          <p:attrName>ppt_x</p:attrName>
                                        </p:attrNameLst>
                                      </p:cBhvr>
                                      <p:tavLst>
                                        <p:tav tm="0">
                                          <p:val>
                                            <p:strVal val="1+#ppt_w/2"/>
                                          </p:val>
                                        </p:tav>
                                        <p:tav tm="100000">
                                          <p:val>
                                            <p:strVal val="#ppt_x"/>
                                          </p:val>
                                        </p:tav>
                                      </p:tavLst>
                                    </p:anim>
                                    <p:anim calcmode="lin" valueType="num">
                                      <p:cBhvr additive="base">
                                        <p:cTn id="124" dur="500" fill="hold"/>
                                        <p:tgtEl>
                                          <p:spTgt spid="62"/>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1+#ppt_w/2"/>
                                          </p:val>
                                        </p:tav>
                                        <p:tav tm="100000">
                                          <p:val>
                                            <p:strVal val="#ppt_x"/>
                                          </p:val>
                                        </p:tav>
                                      </p:tavLst>
                                    </p:anim>
                                    <p:anim calcmode="lin" valueType="num">
                                      <p:cBhvr additive="base">
                                        <p:cTn id="128" dur="500" fill="hold"/>
                                        <p:tgtEl>
                                          <p:spTgt spid="8"/>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500" fill="hold"/>
                                        <p:tgtEl>
                                          <p:spTgt spid="63"/>
                                        </p:tgtEl>
                                        <p:attrNameLst>
                                          <p:attrName>ppt_x</p:attrName>
                                        </p:attrNameLst>
                                      </p:cBhvr>
                                      <p:tavLst>
                                        <p:tav tm="0">
                                          <p:val>
                                            <p:strVal val="1+#ppt_w/2"/>
                                          </p:val>
                                        </p:tav>
                                        <p:tav tm="100000">
                                          <p:val>
                                            <p:strVal val="#ppt_x"/>
                                          </p:val>
                                        </p:tav>
                                      </p:tavLst>
                                    </p:anim>
                                    <p:anim calcmode="lin" valueType="num">
                                      <p:cBhvr additive="base">
                                        <p:cTn id="132" dur="500" fill="hold"/>
                                        <p:tgtEl>
                                          <p:spTgt spid="63"/>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65"/>
                                        </p:tgtEl>
                                        <p:attrNameLst>
                                          <p:attrName>style.visibility</p:attrName>
                                        </p:attrNameLst>
                                      </p:cBhvr>
                                      <p:to>
                                        <p:strVal val="visible"/>
                                      </p:to>
                                    </p:set>
                                    <p:anim calcmode="lin" valueType="num">
                                      <p:cBhvr additive="base">
                                        <p:cTn id="135" dur="500" fill="hold"/>
                                        <p:tgtEl>
                                          <p:spTgt spid="65"/>
                                        </p:tgtEl>
                                        <p:attrNameLst>
                                          <p:attrName>ppt_x</p:attrName>
                                        </p:attrNameLst>
                                      </p:cBhvr>
                                      <p:tavLst>
                                        <p:tav tm="0">
                                          <p:val>
                                            <p:strVal val="1+#ppt_w/2"/>
                                          </p:val>
                                        </p:tav>
                                        <p:tav tm="100000">
                                          <p:val>
                                            <p:strVal val="#ppt_x"/>
                                          </p:val>
                                        </p:tav>
                                      </p:tavLst>
                                    </p:anim>
                                    <p:anim calcmode="lin" valueType="num">
                                      <p:cBhvr additive="base">
                                        <p:cTn id="136" dur="500" fill="hold"/>
                                        <p:tgtEl>
                                          <p:spTgt spid="65"/>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64"/>
                                        </p:tgtEl>
                                        <p:attrNameLst>
                                          <p:attrName>style.visibility</p:attrName>
                                        </p:attrNameLst>
                                      </p:cBhvr>
                                      <p:to>
                                        <p:strVal val="visible"/>
                                      </p:to>
                                    </p:set>
                                    <p:anim calcmode="lin" valueType="num">
                                      <p:cBhvr additive="base">
                                        <p:cTn id="139" dur="500" fill="hold"/>
                                        <p:tgtEl>
                                          <p:spTgt spid="64"/>
                                        </p:tgtEl>
                                        <p:attrNameLst>
                                          <p:attrName>ppt_x</p:attrName>
                                        </p:attrNameLst>
                                      </p:cBhvr>
                                      <p:tavLst>
                                        <p:tav tm="0">
                                          <p:val>
                                            <p:strVal val="1+#ppt_w/2"/>
                                          </p:val>
                                        </p:tav>
                                        <p:tav tm="100000">
                                          <p:val>
                                            <p:strVal val="#ppt_x"/>
                                          </p:val>
                                        </p:tav>
                                      </p:tavLst>
                                    </p:anim>
                                    <p:anim calcmode="lin" valueType="num">
                                      <p:cBhvr additive="base">
                                        <p:cTn id="140" dur="500" fill="hold"/>
                                        <p:tgtEl>
                                          <p:spTgt spid="64"/>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66"/>
                                        </p:tgtEl>
                                        <p:attrNameLst>
                                          <p:attrName>style.visibility</p:attrName>
                                        </p:attrNameLst>
                                      </p:cBhvr>
                                      <p:to>
                                        <p:strVal val="visible"/>
                                      </p:to>
                                    </p:set>
                                    <p:anim calcmode="lin" valueType="num">
                                      <p:cBhvr additive="base">
                                        <p:cTn id="143" dur="500" fill="hold"/>
                                        <p:tgtEl>
                                          <p:spTgt spid="66"/>
                                        </p:tgtEl>
                                        <p:attrNameLst>
                                          <p:attrName>ppt_x</p:attrName>
                                        </p:attrNameLst>
                                      </p:cBhvr>
                                      <p:tavLst>
                                        <p:tav tm="0">
                                          <p:val>
                                            <p:strVal val="1+#ppt_w/2"/>
                                          </p:val>
                                        </p:tav>
                                        <p:tav tm="100000">
                                          <p:val>
                                            <p:strVal val="#ppt_x"/>
                                          </p:val>
                                        </p:tav>
                                      </p:tavLst>
                                    </p:anim>
                                    <p:anim calcmode="lin" valueType="num">
                                      <p:cBhvr additive="base">
                                        <p:cTn id="144" dur="500" fill="hold"/>
                                        <p:tgtEl>
                                          <p:spTgt spid="66"/>
                                        </p:tgtEl>
                                        <p:attrNameLst>
                                          <p:attrName>ppt_y</p:attrName>
                                        </p:attrNameLst>
                                      </p:cBhvr>
                                      <p:tavLst>
                                        <p:tav tm="0">
                                          <p:val>
                                            <p:strVal val="#ppt_y"/>
                                          </p:val>
                                        </p:tav>
                                        <p:tav tm="100000">
                                          <p:val>
                                            <p:strVal val="#ppt_y"/>
                                          </p:val>
                                        </p:tav>
                                      </p:tavLst>
                                    </p:anim>
                                  </p:childTnLst>
                                </p:cTn>
                              </p:par>
                            </p:childTnLst>
                          </p:cTn>
                        </p:par>
                      </p:childTnLst>
                    </p:cTn>
                  </p:par>
                  <p:par>
                    <p:cTn id="145" fill="hold">
                      <p:stCondLst>
                        <p:cond delay="indefinite"/>
                      </p:stCondLst>
                      <p:childTnLst>
                        <p:par>
                          <p:cTn id="146" fill="hold">
                            <p:stCondLst>
                              <p:cond delay="0"/>
                            </p:stCondLst>
                            <p:childTnLst>
                              <p:par>
                                <p:cTn id="147" presetID="2" presetClass="exit" presetSubtype="8" fill="hold" grpId="1" nodeType="clickEffect">
                                  <p:stCondLst>
                                    <p:cond delay="0"/>
                                  </p:stCondLst>
                                  <p:childTnLst>
                                    <p:anim calcmode="lin" valueType="num">
                                      <p:cBhvr additive="base">
                                        <p:cTn id="148" dur="500"/>
                                        <p:tgtEl>
                                          <p:spTgt spid="59"/>
                                        </p:tgtEl>
                                        <p:attrNameLst>
                                          <p:attrName>ppt_x</p:attrName>
                                        </p:attrNameLst>
                                      </p:cBhvr>
                                      <p:tavLst>
                                        <p:tav tm="0">
                                          <p:val>
                                            <p:strVal val="ppt_x"/>
                                          </p:val>
                                        </p:tav>
                                        <p:tav tm="100000">
                                          <p:val>
                                            <p:strVal val="0-ppt_w/2"/>
                                          </p:val>
                                        </p:tav>
                                      </p:tavLst>
                                    </p:anim>
                                    <p:anim calcmode="lin" valueType="num">
                                      <p:cBhvr additive="base">
                                        <p:cTn id="149" dur="500"/>
                                        <p:tgtEl>
                                          <p:spTgt spid="59"/>
                                        </p:tgtEl>
                                        <p:attrNameLst>
                                          <p:attrName>ppt_y</p:attrName>
                                        </p:attrNameLst>
                                      </p:cBhvr>
                                      <p:tavLst>
                                        <p:tav tm="0">
                                          <p:val>
                                            <p:strVal val="ppt_y"/>
                                          </p:val>
                                        </p:tav>
                                        <p:tav tm="100000">
                                          <p:val>
                                            <p:strVal val="ppt_y"/>
                                          </p:val>
                                        </p:tav>
                                      </p:tavLst>
                                    </p:anim>
                                    <p:set>
                                      <p:cBhvr>
                                        <p:cTn id="150" dur="1" fill="hold">
                                          <p:stCondLst>
                                            <p:cond delay="499"/>
                                          </p:stCondLst>
                                        </p:cTn>
                                        <p:tgtEl>
                                          <p:spTgt spid="59"/>
                                        </p:tgtEl>
                                        <p:attrNameLst>
                                          <p:attrName>style.visibility</p:attrName>
                                        </p:attrNameLst>
                                      </p:cBhvr>
                                      <p:to>
                                        <p:strVal val="hidden"/>
                                      </p:to>
                                    </p:set>
                                  </p:childTnLst>
                                </p:cTn>
                              </p:par>
                              <p:par>
                                <p:cTn id="151" presetID="2" presetClass="exit" presetSubtype="8" fill="hold" grpId="1" nodeType="withEffect">
                                  <p:stCondLst>
                                    <p:cond delay="0"/>
                                  </p:stCondLst>
                                  <p:childTnLst>
                                    <p:anim calcmode="lin" valueType="num">
                                      <p:cBhvr additive="base">
                                        <p:cTn id="152" dur="500"/>
                                        <p:tgtEl>
                                          <p:spTgt spid="60"/>
                                        </p:tgtEl>
                                        <p:attrNameLst>
                                          <p:attrName>ppt_x</p:attrName>
                                        </p:attrNameLst>
                                      </p:cBhvr>
                                      <p:tavLst>
                                        <p:tav tm="0">
                                          <p:val>
                                            <p:strVal val="ppt_x"/>
                                          </p:val>
                                        </p:tav>
                                        <p:tav tm="100000">
                                          <p:val>
                                            <p:strVal val="0-ppt_w/2"/>
                                          </p:val>
                                        </p:tav>
                                      </p:tavLst>
                                    </p:anim>
                                    <p:anim calcmode="lin" valueType="num">
                                      <p:cBhvr additive="base">
                                        <p:cTn id="153" dur="500"/>
                                        <p:tgtEl>
                                          <p:spTgt spid="60"/>
                                        </p:tgtEl>
                                        <p:attrNameLst>
                                          <p:attrName>ppt_y</p:attrName>
                                        </p:attrNameLst>
                                      </p:cBhvr>
                                      <p:tavLst>
                                        <p:tav tm="0">
                                          <p:val>
                                            <p:strVal val="ppt_y"/>
                                          </p:val>
                                        </p:tav>
                                        <p:tav tm="100000">
                                          <p:val>
                                            <p:strVal val="ppt_y"/>
                                          </p:val>
                                        </p:tav>
                                      </p:tavLst>
                                    </p:anim>
                                    <p:set>
                                      <p:cBhvr>
                                        <p:cTn id="154" dur="1" fill="hold">
                                          <p:stCondLst>
                                            <p:cond delay="499"/>
                                          </p:stCondLst>
                                        </p:cTn>
                                        <p:tgtEl>
                                          <p:spTgt spid="60"/>
                                        </p:tgtEl>
                                        <p:attrNameLst>
                                          <p:attrName>style.visibility</p:attrName>
                                        </p:attrNameLst>
                                      </p:cBhvr>
                                      <p:to>
                                        <p:strVal val="hidden"/>
                                      </p:to>
                                    </p:set>
                                  </p:childTnLst>
                                </p:cTn>
                              </p:par>
                              <p:par>
                                <p:cTn id="155" presetID="2" presetClass="exit" presetSubtype="8" fill="hold" grpId="1" nodeType="withEffect">
                                  <p:stCondLst>
                                    <p:cond delay="0"/>
                                  </p:stCondLst>
                                  <p:childTnLst>
                                    <p:anim calcmode="lin" valueType="num">
                                      <p:cBhvr additive="base">
                                        <p:cTn id="156" dur="500"/>
                                        <p:tgtEl>
                                          <p:spTgt spid="61"/>
                                        </p:tgtEl>
                                        <p:attrNameLst>
                                          <p:attrName>ppt_x</p:attrName>
                                        </p:attrNameLst>
                                      </p:cBhvr>
                                      <p:tavLst>
                                        <p:tav tm="0">
                                          <p:val>
                                            <p:strVal val="ppt_x"/>
                                          </p:val>
                                        </p:tav>
                                        <p:tav tm="100000">
                                          <p:val>
                                            <p:strVal val="0-ppt_w/2"/>
                                          </p:val>
                                        </p:tav>
                                      </p:tavLst>
                                    </p:anim>
                                    <p:anim calcmode="lin" valueType="num">
                                      <p:cBhvr additive="base">
                                        <p:cTn id="157" dur="500"/>
                                        <p:tgtEl>
                                          <p:spTgt spid="61"/>
                                        </p:tgtEl>
                                        <p:attrNameLst>
                                          <p:attrName>ppt_y</p:attrName>
                                        </p:attrNameLst>
                                      </p:cBhvr>
                                      <p:tavLst>
                                        <p:tav tm="0">
                                          <p:val>
                                            <p:strVal val="ppt_y"/>
                                          </p:val>
                                        </p:tav>
                                        <p:tav tm="100000">
                                          <p:val>
                                            <p:strVal val="ppt_y"/>
                                          </p:val>
                                        </p:tav>
                                      </p:tavLst>
                                    </p:anim>
                                    <p:set>
                                      <p:cBhvr>
                                        <p:cTn id="158" dur="1" fill="hold">
                                          <p:stCondLst>
                                            <p:cond delay="499"/>
                                          </p:stCondLst>
                                        </p:cTn>
                                        <p:tgtEl>
                                          <p:spTgt spid="61"/>
                                        </p:tgtEl>
                                        <p:attrNameLst>
                                          <p:attrName>style.visibility</p:attrName>
                                        </p:attrNameLst>
                                      </p:cBhvr>
                                      <p:to>
                                        <p:strVal val="hidden"/>
                                      </p:to>
                                    </p:set>
                                  </p:childTnLst>
                                </p:cTn>
                              </p:par>
                              <p:par>
                                <p:cTn id="159" presetID="2" presetClass="exit" presetSubtype="8" fill="hold" nodeType="withEffect">
                                  <p:stCondLst>
                                    <p:cond delay="0"/>
                                  </p:stCondLst>
                                  <p:childTnLst>
                                    <p:anim calcmode="lin" valueType="num">
                                      <p:cBhvr additive="base">
                                        <p:cTn id="160" dur="500"/>
                                        <p:tgtEl>
                                          <p:spTgt spid="11"/>
                                        </p:tgtEl>
                                        <p:attrNameLst>
                                          <p:attrName>ppt_x</p:attrName>
                                        </p:attrNameLst>
                                      </p:cBhvr>
                                      <p:tavLst>
                                        <p:tav tm="0">
                                          <p:val>
                                            <p:strVal val="ppt_x"/>
                                          </p:val>
                                        </p:tav>
                                        <p:tav tm="100000">
                                          <p:val>
                                            <p:strVal val="0-ppt_w/2"/>
                                          </p:val>
                                        </p:tav>
                                      </p:tavLst>
                                    </p:anim>
                                    <p:anim calcmode="lin" valueType="num">
                                      <p:cBhvr additive="base">
                                        <p:cTn id="161" dur="500"/>
                                        <p:tgtEl>
                                          <p:spTgt spid="11"/>
                                        </p:tgtEl>
                                        <p:attrNameLst>
                                          <p:attrName>ppt_y</p:attrName>
                                        </p:attrNameLst>
                                      </p:cBhvr>
                                      <p:tavLst>
                                        <p:tav tm="0">
                                          <p:val>
                                            <p:strVal val="ppt_y"/>
                                          </p:val>
                                        </p:tav>
                                        <p:tav tm="100000">
                                          <p:val>
                                            <p:strVal val="ppt_y"/>
                                          </p:val>
                                        </p:tav>
                                      </p:tavLst>
                                    </p:anim>
                                    <p:set>
                                      <p:cBhvr>
                                        <p:cTn id="162" dur="1" fill="hold">
                                          <p:stCondLst>
                                            <p:cond delay="499"/>
                                          </p:stCondLst>
                                        </p:cTn>
                                        <p:tgtEl>
                                          <p:spTgt spid="11"/>
                                        </p:tgtEl>
                                        <p:attrNameLst>
                                          <p:attrName>style.visibility</p:attrName>
                                        </p:attrNameLst>
                                      </p:cBhvr>
                                      <p:to>
                                        <p:strVal val="hidden"/>
                                      </p:to>
                                    </p:set>
                                  </p:childTnLst>
                                </p:cTn>
                              </p:par>
                              <p:par>
                                <p:cTn id="163" presetID="2" presetClass="exit" presetSubtype="8" fill="hold" nodeType="withEffect">
                                  <p:stCondLst>
                                    <p:cond delay="0"/>
                                  </p:stCondLst>
                                  <p:childTnLst>
                                    <p:anim calcmode="lin" valueType="num">
                                      <p:cBhvr additive="base">
                                        <p:cTn id="164" dur="500"/>
                                        <p:tgtEl>
                                          <p:spTgt spid="62"/>
                                        </p:tgtEl>
                                        <p:attrNameLst>
                                          <p:attrName>ppt_x</p:attrName>
                                        </p:attrNameLst>
                                      </p:cBhvr>
                                      <p:tavLst>
                                        <p:tav tm="0">
                                          <p:val>
                                            <p:strVal val="ppt_x"/>
                                          </p:val>
                                        </p:tav>
                                        <p:tav tm="100000">
                                          <p:val>
                                            <p:strVal val="0-ppt_w/2"/>
                                          </p:val>
                                        </p:tav>
                                      </p:tavLst>
                                    </p:anim>
                                    <p:anim calcmode="lin" valueType="num">
                                      <p:cBhvr additive="base">
                                        <p:cTn id="165" dur="500"/>
                                        <p:tgtEl>
                                          <p:spTgt spid="62"/>
                                        </p:tgtEl>
                                        <p:attrNameLst>
                                          <p:attrName>ppt_y</p:attrName>
                                        </p:attrNameLst>
                                      </p:cBhvr>
                                      <p:tavLst>
                                        <p:tav tm="0">
                                          <p:val>
                                            <p:strVal val="ppt_y"/>
                                          </p:val>
                                        </p:tav>
                                        <p:tav tm="100000">
                                          <p:val>
                                            <p:strVal val="ppt_y"/>
                                          </p:val>
                                        </p:tav>
                                      </p:tavLst>
                                    </p:anim>
                                    <p:set>
                                      <p:cBhvr>
                                        <p:cTn id="166" dur="1" fill="hold">
                                          <p:stCondLst>
                                            <p:cond delay="499"/>
                                          </p:stCondLst>
                                        </p:cTn>
                                        <p:tgtEl>
                                          <p:spTgt spid="62"/>
                                        </p:tgtEl>
                                        <p:attrNameLst>
                                          <p:attrName>style.visibility</p:attrName>
                                        </p:attrNameLst>
                                      </p:cBhvr>
                                      <p:to>
                                        <p:strVal val="hidden"/>
                                      </p:to>
                                    </p:set>
                                  </p:childTnLst>
                                </p:cTn>
                              </p:par>
                              <p:par>
                                <p:cTn id="167" presetID="2" presetClass="exit" presetSubtype="8" fill="hold" nodeType="withEffect">
                                  <p:stCondLst>
                                    <p:cond delay="0"/>
                                  </p:stCondLst>
                                  <p:childTnLst>
                                    <p:anim calcmode="lin" valueType="num">
                                      <p:cBhvr additive="base">
                                        <p:cTn id="168" dur="500"/>
                                        <p:tgtEl>
                                          <p:spTgt spid="8"/>
                                        </p:tgtEl>
                                        <p:attrNameLst>
                                          <p:attrName>ppt_x</p:attrName>
                                        </p:attrNameLst>
                                      </p:cBhvr>
                                      <p:tavLst>
                                        <p:tav tm="0">
                                          <p:val>
                                            <p:strVal val="ppt_x"/>
                                          </p:val>
                                        </p:tav>
                                        <p:tav tm="100000">
                                          <p:val>
                                            <p:strVal val="0-ppt_w/2"/>
                                          </p:val>
                                        </p:tav>
                                      </p:tavLst>
                                    </p:anim>
                                    <p:anim calcmode="lin" valueType="num">
                                      <p:cBhvr additive="base">
                                        <p:cTn id="169" dur="500"/>
                                        <p:tgtEl>
                                          <p:spTgt spid="8"/>
                                        </p:tgtEl>
                                        <p:attrNameLst>
                                          <p:attrName>ppt_y</p:attrName>
                                        </p:attrNameLst>
                                      </p:cBhvr>
                                      <p:tavLst>
                                        <p:tav tm="0">
                                          <p:val>
                                            <p:strVal val="ppt_y"/>
                                          </p:val>
                                        </p:tav>
                                        <p:tav tm="100000">
                                          <p:val>
                                            <p:strVal val="ppt_y"/>
                                          </p:val>
                                        </p:tav>
                                      </p:tavLst>
                                    </p:anim>
                                    <p:set>
                                      <p:cBhvr>
                                        <p:cTn id="170" dur="1" fill="hold">
                                          <p:stCondLst>
                                            <p:cond delay="499"/>
                                          </p:stCondLst>
                                        </p:cTn>
                                        <p:tgtEl>
                                          <p:spTgt spid="8"/>
                                        </p:tgtEl>
                                        <p:attrNameLst>
                                          <p:attrName>style.visibility</p:attrName>
                                        </p:attrNameLst>
                                      </p:cBhvr>
                                      <p:to>
                                        <p:strVal val="hidden"/>
                                      </p:to>
                                    </p:set>
                                  </p:childTnLst>
                                </p:cTn>
                              </p:par>
                              <p:par>
                                <p:cTn id="171" presetID="2" presetClass="exit" presetSubtype="8" fill="hold" grpId="1" nodeType="withEffect">
                                  <p:stCondLst>
                                    <p:cond delay="0"/>
                                  </p:stCondLst>
                                  <p:childTnLst>
                                    <p:anim calcmode="lin" valueType="num">
                                      <p:cBhvr additive="base">
                                        <p:cTn id="172" dur="500"/>
                                        <p:tgtEl>
                                          <p:spTgt spid="65"/>
                                        </p:tgtEl>
                                        <p:attrNameLst>
                                          <p:attrName>ppt_x</p:attrName>
                                        </p:attrNameLst>
                                      </p:cBhvr>
                                      <p:tavLst>
                                        <p:tav tm="0">
                                          <p:val>
                                            <p:strVal val="ppt_x"/>
                                          </p:val>
                                        </p:tav>
                                        <p:tav tm="100000">
                                          <p:val>
                                            <p:strVal val="0-ppt_w/2"/>
                                          </p:val>
                                        </p:tav>
                                      </p:tavLst>
                                    </p:anim>
                                    <p:anim calcmode="lin" valueType="num">
                                      <p:cBhvr additive="base">
                                        <p:cTn id="173" dur="500"/>
                                        <p:tgtEl>
                                          <p:spTgt spid="65"/>
                                        </p:tgtEl>
                                        <p:attrNameLst>
                                          <p:attrName>ppt_y</p:attrName>
                                        </p:attrNameLst>
                                      </p:cBhvr>
                                      <p:tavLst>
                                        <p:tav tm="0">
                                          <p:val>
                                            <p:strVal val="ppt_y"/>
                                          </p:val>
                                        </p:tav>
                                        <p:tav tm="100000">
                                          <p:val>
                                            <p:strVal val="ppt_y"/>
                                          </p:val>
                                        </p:tav>
                                      </p:tavLst>
                                    </p:anim>
                                    <p:set>
                                      <p:cBhvr>
                                        <p:cTn id="174" dur="1" fill="hold">
                                          <p:stCondLst>
                                            <p:cond delay="499"/>
                                          </p:stCondLst>
                                        </p:cTn>
                                        <p:tgtEl>
                                          <p:spTgt spid="65"/>
                                        </p:tgtEl>
                                        <p:attrNameLst>
                                          <p:attrName>style.visibility</p:attrName>
                                        </p:attrNameLst>
                                      </p:cBhvr>
                                      <p:to>
                                        <p:strVal val="hidden"/>
                                      </p:to>
                                    </p:set>
                                  </p:childTnLst>
                                </p:cTn>
                              </p:par>
                              <p:par>
                                <p:cTn id="175" presetID="2" presetClass="exit" presetSubtype="8" fill="hold" grpId="1" nodeType="withEffect">
                                  <p:stCondLst>
                                    <p:cond delay="0"/>
                                  </p:stCondLst>
                                  <p:childTnLst>
                                    <p:anim calcmode="lin" valueType="num">
                                      <p:cBhvr additive="base">
                                        <p:cTn id="176" dur="500"/>
                                        <p:tgtEl>
                                          <p:spTgt spid="66"/>
                                        </p:tgtEl>
                                        <p:attrNameLst>
                                          <p:attrName>ppt_x</p:attrName>
                                        </p:attrNameLst>
                                      </p:cBhvr>
                                      <p:tavLst>
                                        <p:tav tm="0">
                                          <p:val>
                                            <p:strVal val="ppt_x"/>
                                          </p:val>
                                        </p:tav>
                                        <p:tav tm="100000">
                                          <p:val>
                                            <p:strVal val="0-ppt_w/2"/>
                                          </p:val>
                                        </p:tav>
                                      </p:tavLst>
                                    </p:anim>
                                    <p:anim calcmode="lin" valueType="num">
                                      <p:cBhvr additive="base">
                                        <p:cTn id="177" dur="500"/>
                                        <p:tgtEl>
                                          <p:spTgt spid="66"/>
                                        </p:tgtEl>
                                        <p:attrNameLst>
                                          <p:attrName>ppt_y</p:attrName>
                                        </p:attrNameLst>
                                      </p:cBhvr>
                                      <p:tavLst>
                                        <p:tav tm="0">
                                          <p:val>
                                            <p:strVal val="ppt_y"/>
                                          </p:val>
                                        </p:tav>
                                        <p:tav tm="100000">
                                          <p:val>
                                            <p:strVal val="ppt_y"/>
                                          </p:val>
                                        </p:tav>
                                      </p:tavLst>
                                    </p:anim>
                                    <p:set>
                                      <p:cBhvr>
                                        <p:cTn id="178" dur="1" fill="hold">
                                          <p:stCondLst>
                                            <p:cond delay="499"/>
                                          </p:stCondLst>
                                        </p:cTn>
                                        <p:tgtEl>
                                          <p:spTgt spid="66"/>
                                        </p:tgtEl>
                                        <p:attrNameLst>
                                          <p:attrName>style.visibility</p:attrName>
                                        </p:attrNameLst>
                                      </p:cBhvr>
                                      <p:to>
                                        <p:strVal val="hidden"/>
                                      </p:to>
                                    </p:set>
                                  </p:childTnLst>
                                </p:cTn>
                              </p:par>
                              <p:par>
                                <p:cTn id="179" presetID="2" presetClass="exit" presetSubtype="8" fill="hold" grpId="1" nodeType="withEffect">
                                  <p:stCondLst>
                                    <p:cond delay="0"/>
                                  </p:stCondLst>
                                  <p:childTnLst>
                                    <p:anim calcmode="lin" valueType="num">
                                      <p:cBhvr additive="base">
                                        <p:cTn id="180" dur="500"/>
                                        <p:tgtEl>
                                          <p:spTgt spid="63"/>
                                        </p:tgtEl>
                                        <p:attrNameLst>
                                          <p:attrName>ppt_x</p:attrName>
                                        </p:attrNameLst>
                                      </p:cBhvr>
                                      <p:tavLst>
                                        <p:tav tm="0">
                                          <p:val>
                                            <p:strVal val="ppt_x"/>
                                          </p:val>
                                        </p:tav>
                                        <p:tav tm="100000">
                                          <p:val>
                                            <p:strVal val="0-ppt_w/2"/>
                                          </p:val>
                                        </p:tav>
                                      </p:tavLst>
                                    </p:anim>
                                    <p:anim calcmode="lin" valueType="num">
                                      <p:cBhvr additive="base">
                                        <p:cTn id="181" dur="500"/>
                                        <p:tgtEl>
                                          <p:spTgt spid="63"/>
                                        </p:tgtEl>
                                        <p:attrNameLst>
                                          <p:attrName>ppt_y</p:attrName>
                                        </p:attrNameLst>
                                      </p:cBhvr>
                                      <p:tavLst>
                                        <p:tav tm="0">
                                          <p:val>
                                            <p:strVal val="ppt_y"/>
                                          </p:val>
                                        </p:tav>
                                        <p:tav tm="100000">
                                          <p:val>
                                            <p:strVal val="ppt_y"/>
                                          </p:val>
                                        </p:tav>
                                      </p:tavLst>
                                    </p:anim>
                                    <p:set>
                                      <p:cBhvr>
                                        <p:cTn id="182" dur="1" fill="hold">
                                          <p:stCondLst>
                                            <p:cond delay="499"/>
                                          </p:stCondLst>
                                        </p:cTn>
                                        <p:tgtEl>
                                          <p:spTgt spid="63"/>
                                        </p:tgtEl>
                                        <p:attrNameLst>
                                          <p:attrName>style.visibility</p:attrName>
                                        </p:attrNameLst>
                                      </p:cBhvr>
                                      <p:to>
                                        <p:strVal val="hidden"/>
                                      </p:to>
                                    </p:set>
                                  </p:childTnLst>
                                </p:cTn>
                              </p:par>
                            </p:childTnLst>
                          </p:cTn>
                        </p:par>
                      </p:childTnLst>
                    </p:cTn>
                  </p:par>
                  <p:par>
                    <p:cTn id="183" fill="hold">
                      <p:stCondLst>
                        <p:cond delay="indefinite"/>
                      </p:stCondLst>
                      <p:childTnLst>
                        <p:par>
                          <p:cTn id="184" fill="hold">
                            <p:stCondLst>
                              <p:cond delay="0"/>
                            </p:stCondLst>
                            <p:childTnLst>
                              <p:par>
                                <p:cTn id="185" presetID="2" presetClass="entr" presetSubtype="2" fill="hold" grpId="0" nodeType="clickEffect">
                                  <p:stCondLst>
                                    <p:cond delay="0"/>
                                  </p:stCondLst>
                                  <p:childTnLst>
                                    <p:set>
                                      <p:cBhvr>
                                        <p:cTn id="186" dur="1" fill="hold">
                                          <p:stCondLst>
                                            <p:cond delay="0"/>
                                          </p:stCondLst>
                                        </p:cTn>
                                        <p:tgtEl>
                                          <p:spTgt spid="44"/>
                                        </p:tgtEl>
                                        <p:attrNameLst>
                                          <p:attrName>style.visibility</p:attrName>
                                        </p:attrNameLst>
                                      </p:cBhvr>
                                      <p:to>
                                        <p:strVal val="visible"/>
                                      </p:to>
                                    </p:set>
                                    <p:anim calcmode="lin" valueType="num">
                                      <p:cBhvr additive="base">
                                        <p:cTn id="187" dur="500" fill="hold"/>
                                        <p:tgtEl>
                                          <p:spTgt spid="44"/>
                                        </p:tgtEl>
                                        <p:attrNameLst>
                                          <p:attrName>ppt_x</p:attrName>
                                        </p:attrNameLst>
                                      </p:cBhvr>
                                      <p:tavLst>
                                        <p:tav tm="0">
                                          <p:val>
                                            <p:strVal val="1+#ppt_w/2"/>
                                          </p:val>
                                        </p:tav>
                                        <p:tav tm="100000">
                                          <p:val>
                                            <p:strVal val="#ppt_x"/>
                                          </p:val>
                                        </p:tav>
                                      </p:tavLst>
                                    </p:anim>
                                    <p:anim calcmode="lin" valueType="num">
                                      <p:cBhvr additive="base">
                                        <p:cTn id="188" dur="500" fill="hold"/>
                                        <p:tgtEl>
                                          <p:spTgt spid="44"/>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35"/>
                                        </p:tgtEl>
                                        <p:attrNameLst>
                                          <p:attrName>style.visibility</p:attrName>
                                        </p:attrNameLst>
                                      </p:cBhvr>
                                      <p:to>
                                        <p:strVal val="visible"/>
                                      </p:to>
                                    </p:set>
                                    <p:anim calcmode="lin" valueType="num">
                                      <p:cBhvr additive="base">
                                        <p:cTn id="191" dur="500" fill="hold"/>
                                        <p:tgtEl>
                                          <p:spTgt spid="35"/>
                                        </p:tgtEl>
                                        <p:attrNameLst>
                                          <p:attrName>ppt_x</p:attrName>
                                        </p:attrNameLst>
                                      </p:cBhvr>
                                      <p:tavLst>
                                        <p:tav tm="0">
                                          <p:val>
                                            <p:strVal val="1+#ppt_w/2"/>
                                          </p:val>
                                        </p:tav>
                                        <p:tav tm="100000">
                                          <p:val>
                                            <p:strVal val="#ppt_x"/>
                                          </p:val>
                                        </p:tav>
                                      </p:tavLst>
                                    </p:anim>
                                    <p:anim calcmode="lin" valueType="num">
                                      <p:cBhvr additive="base">
                                        <p:cTn id="192"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193" fill="hold">
                      <p:stCondLst>
                        <p:cond delay="indefinite"/>
                      </p:stCondLst>
                      <p:childTnLst>
                        <p:par>
                          <p:cTn id="194" fill="hold">
                            <p:stCondLst>
                              <p:cond delay="0"/>
                            </p:stCondLst>
                            <p:childTnLst>
                              <p:par>
                                <p:cTn id="195" presetID="1" presetClass="entr" presetSubtype="0" fill="hold" grpId="0" nodeType="clickEffect">
                                  <p:stCondLst>
                                    <p:cond delay="0"/>
                                  </p:stCondLst>
                                  <p:childTnLst>
                                    <p:set>
                                      <p:cBhvr>
                                        <p:cTn id="196" dur="1" fill="hold">
                                          <p:stCondLst>
                                            <p:cond delay="0"/>
                                          </p:stCondLst>
                                        </p:cTn>
                                        <p:tgtEl>
                                          <p:spTgt spid="50"/>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49"/>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2" presetClass="entr" presetSubtype="2" fill="hold" grpId="0" nodeType="clickEffect">
                                  <p:stCondLst>
                                    <p:cond delay="0"/>
                                  </p:stCondLst>
                                  <p:childTnLst>
                                    <p:set>
                                      <p:cBhvr>
                                        <p:cTn id="202" dur="1" fill="hold">
                                          <p:stCondLst>
                                            <p:cond delay="0"/>
                                          </p:stCondLst>
                                        </p:cTn>
                                        <p:tgtEl>
                                          <p:spTgt spid="38"/>
                                        </p:tgtEl>
                                        <p:attrNameLst>
                                          <p:attrName>style.visibility</p:attrName>
                                        </p:attrNameLst>
                                      </p:cBhvr>
                                      <p:to>
                                        <p:strVal val="visible"/>
                                      </p:to>
                                    </p:set>
                                    <p:anim calcmode="lin" valueType="num">
                                      <p:cBhvr additive="base">
                                        <p:cTn id="203" dur="500" fill="hold"/>
                                        <p:tgtEl>
                                          <p:spTgt spid="38"/>
                                        </p:tgtEl>
                                        <p:attrNameLst>
                                          <p:attrName>ppt_x</p:attrName>
                                        </p:attrNameLst>
                                      </p:cBhvr>
                                      <p:tavLst>
                                        <p:tav tm="0">
                                          <p:val>
                                            <p:strVal val="1+#ppt_w/2"/>
                                          </p:val>
                                        </p:tav>
                                        <p:tav tm="100000">
                                          <p:val>
                                            <p:strVal val="#ppt_x"/>
                                          </p:val>
                                        </p:tav>
                                      </p:tavLst>
                                    </p:anim>
                                    <p:anim calcmode="lin" valueType="num">
                                      <p:cBhvr additive="base">
                                        <p:cTn id="204" dur="500" fill="hold"/>
                                        <p:tgtEl>
                                          <p:spTgt spid="38"/>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39"/>
                                        </p:tgtEl>
                                        <p:attrNameLst>
                                          <p:attrName>style.visibility</p:attrName>
                                        </p:attrNameLst>
                                      </p:cBhvr>
                                      <p:to>
                                        <p:strVal val="visible"/>
                                      </p:to>
                                    </p:set>
                                    <p:anim calcmode="lin" valueType="num">
                                      <p:cBhvr additive="base">
                                        <p:cTn id="207" dur="500" fill="hold"/>
                                        <p:tgtEl>
                                          <p:spTgt spid="39"/>
                                        </p:tgtEl>
                                        <p:attrNameLst>
                                          <p:attrName>ppt_x</p:attrName>
                                        </p:attrNameLst>
                                      </p:cBhvr>
                                      <p:tavLst>
                                        <p:tav tm="0">
                                          <p:val>
                                            <p:strVal val="1+#ppt_w/2"/>
                                          </p:val>
                                        </p:tav>
                                        <p:tav tm="100000">
                                          <p:val>
                                            <p:strVal val="#ppt_x"/>
                                          </p:val>
                                        </p:tav>
                                      </p:tavLst>
                                    </p:anim>
                                    <p:anim calcmode="lin" valueType="num">
                                      <p:cBhvr additive="base">
                                        <p:cTn id="208"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209" fill="hold">
                      <p:stCondLst>
                        <p:cond delay="indefinite"/>
                      </p:stCondLst>
                      <p:childTnLst>
                        <p:par>
                          <p:cTn id="210" fill="hold">
                            <p:stCondLst>
                              <p:cond delay="0"/>
                            </p:stCondLst>
                            <p:childTnLst>
                              <p:par>
                                <p:cTn id="211" presetID="1" presetClass="entr" presetSubtype="0" fill="hold" grpId="0" nodeType="clickEffect">
                                  <p:stCondLst>
                                    <p:cond delay="0"/>
                                  </p:stCondLst>
                                  <p:childTnLst>
                                    <p:set>
                                      <p:cBhvr>
                                        <p:cTn id="212" dur="1" fill="hold">
                                          <p:stCondLst>
                                            <p:cond delay="0"/>
                                          </p:stCondLst>
                                        </p:cTn>
                                        <p:tgtEl>
                                          <p:spTgt spid="5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51"/>
                                        </p:tgtEl>
                                        <p:attrNameLst>
                                          <p:attrName>style.visibility</p:attrName>
                                        </p:attrNameLst>
                                      </p:cBhvr>
                                      <p:to>
                                        <p:strVal val="visible"/>
                                      </p:to>
                                    </p:set>
                                  </p:childTnLst>
                                </p:cTn>
                              </p:par>
                            </p:childTnLst>
                          </p:cTn>
                        </p:par>
                      </p:childTnLst>
                    </p:cTn>
                  </p:par>
                  <p:par>
                    <p:cTn id="215" fill="hold">
                      <p:stCondLst>
                        <p:cond delay="indefinite"/>
                      </p:stCondLst>
                      <p:childTnLst>
                        <p:par>
                          <p:cTn id="216" fill="hold">
                            <p:stCondLst>
                              <p:cond delay="0"/>
                            </p:stCondLst>
                            <p:childTnLst>
                              <p:par>
                                <p:cTn id="217" presetID="2" presetClass="entr" presetSubtype="2" fill="hold" grpId="0" nodeType="clickEffect">
                                  <p:stCondLst>
                                    <p:cond delay="0"/>
                                  </p:stCondLst>
                                  <p:childTnLst>
                                    <p:set>
                                      <p:cBhvr>
                                        <p:cTn id="218" dur="1" fill="hold">
                                          <p:stCondLst>
                                            <p:cond delay="0"/>
                                          </p:stCondLst>
                                        </p:cTn>
                                        <p:tgtEl>
                                          <p:spTgt spid="40"/>
                                        </p:tgtEl>
                                        <p:attrNameLst>
                                          <p:attrName>style.visibility</p:attrName>
                                        </p:attrNameLst>
                                      </p:cBhvr>
                                      <p:to>
                                        <p:strVal val="visible"/>
                                      </p:to>
                                    </p:set>
                                    <p:anim calcmode="lin" valueType="num">
                                      <p:cBhvr additive="base">
                                        <p:cTn id="219" dur="500" fill="hold"/>
                                        <p:tgtEl>
                                          <p:spTgt spid="40"/>
                                        </p:tgtEl>
                                        <p:attrNameLst>
                                          <p:attrName>ppt_x</p:attrName>
                                        </p:attrNameLst>
                                      </p:cBhvr>
                                      <p:tavLst>
                                        <p:tav tm="0">
                                          <p:val>
                                            <p:strVal val="1+#ppt_w/2"/>
                                          </p:val>
                                        </p:tav>
                                        <p:tav tm="100000">
                                          <p:val>
                                            <p:strVal val="#ppt_x"/>
                                          </p:val>
                                        </p:tav>
                                      </p:tavLst>
                                    </p:anim>
                                    <p:anim calcmode="lin" valueType="num">
                                      <p:cBhvr additive="base">
                                        <p:cTn id="220" dur="500" fill="hold"/>
                                        <p:tgtEl>
                                          <p:spTgt spid="40"/>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41"/>
                                        </p:tgtEl>
                                        <p:attrNameLst>
                                          <p:attrName>style.visibility</p:attrName>
                                        </p:attrNameLst>
                                      </p:cBhvr>
                                      <p:to>
                                        <p:strVal val="visible"/>
                                      </p:to>
                                    </p:set>
                                    <p:anim calcmode="lin" valueType="num">
                                      <p:cBhvr additive="base">
                                        <p:cTn id="223" dur="500" fill="hold"/>
                                        <p:tgtEl>
                                          <p:spTgt spid="41"/>
                                        </p:tgtEl>
                                        <p:attrNameLst>
                                          <p:attrName>ppt_x</p:attrName>
                                        </p:attrNameLst>
                                      </p:cBhvr>
                                      <p:tavLst>
                                        <p:tav tm="0">
                                          <p:val>
                                            <p:strVal val="1+#ppt_w/2"/>
                                          </p:val>
                                        </p:tav>
                                        <p:tav tm="100000">
                                          <p:val>
                                            <p:strVal val="#ppt_x"/>
                                          </p:val>
                                        </p:tav>
                                      </p:tavLst>
                                    </p:anim>
                                    <p:anim calcmode="lin" valueType="num">
                                      <p:cBhvr additive="base">
                                        <p:cTn id="224" dur="5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1" presetClass="entr" presetSubtype="0" fill="hold" grpId="0" nodeType="clickEffect">
                                  <p:stCondLst>
                                    <p:cond delay="0"/>
                                  </p:stCondLst>
                                  <p:childTnLst>
                                    <p:set>
                                      <p:cBhvr>
                                        <p:cTn id="228" dur="1" fill="hold">
                                          <p:stCondLst>
                                            <p:cond delay="0"/>
                                          </p:stCondLst>
                                        </p:cTn>
                                        <p:tgtEl>
                                          <p:spTgt spid="54"/>
                                        </p:tgtEl>
                                        <p:attrNameLst>
                                          <p:attrName>style.visibility</p:attrName>
                                        </p:attrNameLst>
                                      </p:cBhvr>
                                      <p:to>
                                        <p:strVal val="visible"/>
                                      </p:to>
                                    </p:set>
                                  </p:childTnLst>
                                </p:cTn>
                              </p:par>
                              <p:par>
                                <p:cTn id="229" presetID="1" presetClass="entr" presetSubtype="0" fill="hold" grpId="0" nodeType="withEffect">
                                  <p:stCondLst>
                                    <p:cond delay="0"/>
                                  </p:stCondLst>
                                  <p:childTnLst>
                                    <p:set>
                                      <p:cBhvr>
                                        <p:cTn id="230"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animBg="1"/>
      <p:bldP spid="35" grpId="0"/>
      <p:bldP spid="36" grpId="0"/>
      <p:bldP spid="37" grpId="0" animBg="1"/>
      <p:bldP spid="38" grpId="0" animBg="1"/>
      <p:bldP spid="39" grpId="0"/>
      <p:bldP spid="40" grpId="0" animBg="1"/>
      <p:bldP spid="41" grpId="0"/>
      <p:bldP spid="43" grpId="0"/>
      <p:bldP spid="44" grpId="0" animBg="1"/>
      <p:bldP spid="2" grpId="0"/>
      <p:bldP spid="42" grpId="0" animBg="1"/>
      <p:bldP spid="45" grpId="0"/>
      <p:bldP spid="46" grpId="0" animBg="1"/>
      <p:bldP spid="47" grpId="0"/>
      <p:bldP spid="48" grpId="0" animBg="1"/>
      <p:bldP spid="49" grpId="0"/>
      <p:bldP spid="50" grpId="0" animBg="1"/>
      <p:bldP spid="51" grpId="0"/>
      <p:bldP spid="52" grpId="0" animBg="1"/>
      <p:bldP spid="53" grpId="0"/>
      <p:bldP spid="54" grpId="0" animBg="1"/>
      <p:bldP spid="55" grpId="0" animBg="1"/>
      <p:bldP spid="55" grpId="1" animBg="1"/>
      <p:bldP spid="7" grpId="0" animBg="1"/>
      <p:bldP spid="7" grpId="1" animBg="1"/>
      <p:bldP spid="56" grpId="0" animBg="1"/>
      <p:bldP spid="56" grpId="1" animBg="1"/>
      <p:bldP spid="57" grpId="0"/>
      <p:bldP spid="57" grpId="1"/>
      <p:bldP spid="58" grpId="0"/>
      <p:bldP spid="58" grpId="1"/>
      <p:bldP spid="59" grpId="0" animBg="1"/>
      <p:bldP spid="59" grpId="1" animBg="1"/>
      <p:bldP spid="60" grpId="0" animBg="1"/>
      <p:bldP spid="60" grpId="1" animBg="1"/>
      <p:bldP spid="61" grpId="0" animBg="1"/>
      <p:bldP spid="61" grpId="1" animBg="1"/>
      <p:bldP spid="64" grpId="0"/>
      <p:bldP spid="63" grpId="0" animBg="1"/>
      <p:bldP spid="63" grpId="1" animBg="1"/>
      <p:bldP spid="65" grpId="0" animBg="1"/>
      <p:bldP spid="65" grpId="1" animBg="1"/>
      <p:bldP spid="66" grpId="0"/>
      <p:bldP spid="66" grpId="1"/>
      <p:bldP spid="67" grpId="0"/>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0FA7E598-AA63-45EF-AD46-03F8806EEB6F}" type="slidenum">
              <a:rPr lang="en-US" smtClean="0">
                <a:solidFill>
                  <a:srgbClr val="000000"/>
                </a:solidFill>
              </a:rPr>
              <a:pPr>
                <a:defRPr/>
              </a:pPr>
              <a:t>37</a:t>
            </a:fld>
            <a:endParaRPr lang="en-US">
              <a:solidFill>
                <a:srgbClr val="000000"/>
              </a:solidFill>
            </a:endParaRPr>
          </a:p>
        </p:txBody>
      </p:sp>
      <p:pic>
        <p:nvPicPr>
          <p:cNvPr id="3" name="Picture 2"/>
          <p:cNvPicPr>
            <a:picLocks noChangeAspect="1"/>
          </p:cNvPicPr>
          <p:nvPr/>
        </p:nvPicPr>
        <p:blipFill>
          <a:blip r:embed="rId2"/>
          <a:stretch>
            <a:fillRect/>
          </a:stretch>
        </p:blipFill>
        <p:spPr>
          <a:xfrm>
            <a:off x="1523548" y="980636"/>
            <a:ext cx="9138688" cy="4838922"/>
          </a:xfrm>
          <a:prstGeom prst="rect">
            <a:avLst/>
          </a:prstGeom>
        </p:spPr>
      </p:pic>
      <p:sp>
        <p:nvSpPr>
          <p:cNvPr id="4" name="Title 6"/>
          <p:cNvSpPr txBox="1">
            <a:spLocks/>
          </p:cNvSpPr>
          <p:nvPr/>
        </p:nvSpPr>
        <p:spPr>
          <a:xfrm>
            <a:off x="1295400" y="549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4800" dirty="0">
                <a:solidFill>
                  <a:srgbClr val="C00000"/>
                </a:solidFill>
                <a:latin typeface="Calibri" panose="020F0502020204030204" pitchFamily="34" charset="0"/>
              </a:rPr>
              <a:t>ADHD-Sib Pair Study</a:t>
            </a:r>
          </a:p>
        </p:txBody>
      </p:sp>
      <p:sp>
        <p:nvSpPr>
          <p:cNvPr id="5" name="Rectangle 4"/>
          <p:cNvSpPr/>
          <p:nvPr/>
        </p:nvSpPr>
        <p:spPr>
          <a:xfrm>
            <a:off x="4607443" y="980636"/>
            <a:ext cx="4019107" cy="5008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730781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47" name="Straight Connector 46"/>
          <p:cNvCxnSpPr/>
          <p:nvPr/>
        </p:nvCxnSpPr>
        <p:spPr>
          <a:xfrm>
            <a:off x="4781550" y="1428750"/>
            <a:ext cx="11088" cy="4203368"/>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7086600" y="1428750"/>
            <a:ext cx="11088" cy="4203368"/>
          </a:xfrm>
          <a:prstGeom prst="line">
            <a:avLst/>
          </a:prstGeom>
          <a:ln w="19050">
            <a:solidFill>
              <a:schemeClr val="bg2"/>
            </a:solidFill>
            <a:prstDash val="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A7E598-AA63-45EF-AD46-03F8806EEB6F}" type="slidenum">
              <a:rPr kumimoji="0" lang="en-US"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 name="Title 6"/>
          <p:cNvSpPr txBox="1">
            <a:spLocks/>
          </p:cNvSpPr>
          <p:nvPr/>
        </p:nvSpPr>
        <p:spPr>
          <a:xfrm>
            <a:off x="0" y="-5104"/>
            <a:ext cx="12191999"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a:ln>
                  <a:noFill/>
                </a:ln>
                <a:solidFill>
                  <a:srgbClr val="C00000"/>
                </a:solidFill>
                <a:effectLst/>
                <a:uLnTx/>
                <a:uFillTx/>
                <a:latin typeface="Calibri" panose="020F0502020204030204" pitchFamily="34" charset="0"/>
                <a:ea typeface="+mj-ea"/>
                <a:cs typeface="+mj-cs"/>
              </a:rPr>
              <a:t>Mediators of Progression to NSSI, SBs</a:t>
            </a:r>
          </a:p>
        </p:txBody>
      </p:sp>
      <p:cxnSp>
        <p:nvCxnSpPr>
          <p:cNvPr id="25" name="Straight Arrow Connector 24">
            <a:extLst>
              <a:ext uri="{FF2B5EF4-FFF2-40B4-BE49-F238E27FC236}">
                <a16:creationId xmlns:a16="http://schemas.microsoft.com/office/drawing/2014/main" id="{10A499C9-1F48-4DC3-970C-41412C4A580E}"/>
              </a:ext>
            </a:extLst>
          </p:cNvPr>
          <p:cNvCxnSpPr>
            <a:cxnSpLocks/>
            <a:stCxn id="44" idx="3"/>
          </p:cNvCxnSpPr>
          <p:nvPr/>
        </p:nvCxnSpPr>
        <p:spPr>
          <a:xfrm flipV="1">
            <a:off x="6757671" y="4033436"/>
            <a:ext cx="711673" cy="181634"/>
          </a:xfrm>
          <a:prstGeom prst="straightConnector1">
            <a:avLst/>
          </a:prstGeom>
          <a:noFill/>
          <a:ln w="38100" cap="flat" cmpd="sng" algn="ctr">
            <a:solidFill>
              <a:schemeClr val="accent6">
                <a:lumMod val="60000"/>
                <a:lumOff val="40000"/>
              </a:schemeClr>
            </a:solidFill>
            <a:prstDash val="solid"/>
            <a:miter lim="800000"/>
            <a:tailEnd type="arrow"/>
          </a:ln>
          <a:effectLst>
            <a:outerShdw blurRad="25400" dist="12700" dir="5400000" algn="ctr" rotWithShape="0">
              <a:schemeClr val="bg2"/>
            </a:outerShdw>
          </a:effectLst>
        </p:spPr>
      </p:cxnSp>
      <p:cxnSp>
        <p:nvCxnSpPr>
          <p:cNvPr id="27" name="Straight Arrow Connector 26"/>
          <p:cNvCxnSpPr>
            <a:cxnSpLocks/>
          </p:cNvCxnSpPr>
          <p:nvPr/>
        </p:nvCxnSpPr>
        <p:spPr>
          <a:xfrm flipV="1">
            <a:off x="4227827" y="2352481"/>
            <a:ext cx="940188" cy="907634"/>
          </a:xfrm>
          <a:prstGeom prst="straightConnector1">
            <a:avLst/>
          </a:prstGeom>
          <a:noFill/>
          <a:ln w="38100" cap="flat" cmpd="sng" algn="ctr">
            <a:solidFill>
              <a:srgbClr val="0000FF"/>
            </a:solidFill>
            <a:prstDash val="solid"/>
            <a:miter lim="800000"/>
            <a:tailEnd type="arrow"/>
          </a:ln>
          <a:effectLst/>
        </p:spPr>
      </p:cxnSp>
      <p:cxnSp>
        <p:nvCxnSpPr>
          <p:cNvPr id="28" name="Straight Arrow Connector 27">
            <a:extLst>
              <a:ext uri="{FF2B5EF4-FFF2-40B4-BE49-F238E27FC236}">
                <a16:creationId xmlns:a16="http://schemas.microsoft.com/office/drawing/2014/main" id="{282ACB80-50D6-4865-9AC4-154F344FEA7E}"/>
              </a:ext>
            </a:extLst>
          </p:cNvPr>
          <p:cNvCxnSpPr>
            <a:cxnSpLocks/>
            <a:endCxn id="44" idx="1"/>
          </p:cNvCxnSpPr>
          <p:nvPr/>
        </p:nvCxnSpPr>
        <p:spPr>
          <a:xfrm>
            <a:off x="4236239" y="3314886"/>
            <a:ext cx="945850" cy="900185"/>
          </a:xfrm>
          <a:prstGeom prst="straightConnector1">
            <a:avLst/>
          </a:prstGeom>
          <a:noFill/>
          <a:ln w="38100" cap="flat" cmpd="sng" algn="ctr">
            <a:solidFill>
              <a:srgbClr val="0000FF"/>
            </a:solidFill>
            <a:prstDash val="solid"/>
            <a:miter lim="800000"/>
            <a:tailEnd type="arrow"/>
          </a:ln>
          <a:effectLst/>
        </p:spPr>
      </p:cxnSp>
      <p:cxnSp>
        <p:nvCxnSpPr>
          <p:cNvPr id="29" name="Straight Arrow Connector 28">
            <a:extLst>
              <a:ext uri="{FF2B5EF4-FFF2-40B4-BE49-F238E27FC236}">
                <a16:creationId xmlns:a16="http://schemas.microsoft.com/office/drawing/2014/main" id="{C2BF1813-72EC-4CBE-B089-2AF1456989C6}"/>
              </a:ext>
            </a:extLst>
          </p:cNvPr>
          <p:cNvCxnSpPr>
            <a:cxnSpLocks/>
            <a:endCxn id="38" idx="1"/>
          </p:cNvCxnSpPr>
          <p:nvPr/>
        </p:nvCxnSpPr>
        <p:spPr>
          <a:xfrm flipV="1">
            <a:off x="6546649" y="2723775"/>
            <a:ext cx="928471" cy="591114"/>
          </a:xfrm>
          <a:prstGeom prst="straightConnector1">
            <a:avLst/>
          </a:prstGeom>
          <a:noFill/>
          <a:ln w="38100" cap="flat" cmpd="sng" algn="ctr">
            <a:solidFill>
              <a:srgbClr val="6600CC"/>
            </a:solidFill>
            <a:prstDash val="solid"/>
            <a:miter lim="800000"/>
            <a:tailEnd type="arrow"/>
          </a:ln>
          <a:effectLst/>
        </p:spPr>
      </p:cxnSp>
      <p:cxnSp>
        <p:nvCxnSpPr>
          <p:cNvPr id="30" name="Straight Arrow Connector 29">
            <a:extLst>
              <a:ext uri="{FF2B5EF4-FFF2-40B4-BE49-F238E27FC236}">
                <a16:creationId xmlns:a16="http://schemas.microsoft.com/office/drawing/2014/main" id="{AFEB4473-63F2-4ADF-B3A0-D7A2FED2B9AD}"/>
              </a:ext>
            </a:extLst>
          </p:cNvPr>
          <p:cNvCxnSpPr>
            <a:cxnSpLocks/>
          </p:cNvCxnSpPr>
          <p:nvPr/>
        </p:nvCxnSpPr>
        <p:spPr>
          <a:xfrm>
            <a:off x="6624710" y="3352831"/>
            <a:ext cx="840401" cy="487195"/>
          </a:xfrm>
          <a:prstGeom prst="straightConnector1">
            <a:avLst/>
          </a:prstGeom>
          <a:noFill/>
          <a:ln w="38100" cap="flat" cmpd="sng" algn="ctr">
            <a:solidFill>
              <a:srgbClr val="6600CC"/>
            </a:solidFill>
            <a:prstDash val="solid"/>
            <a:miter lim="800000"/>
            <a:tailEnd type="arrow"/>
          </a:ln>
          <a:effectLst/>
        </p:spPr>
      </p:cxnSp>
      <p:cxnSp>
        <p:nvCxnSpPr>
          <p:cNvPr id="31" name="Straight Arrow Connector 30"/>
          <p:cNvCxnSpPr>
            <a:cxnSpLocks/>
          </p:cNvCxnSpPr>
          <p:nvPr/>
        </p:nvCxnSpPr>
        <p:spPr>
          <a:xfrm>
            <a:off x="6674587" y="2257560"/>
            <a:ext cx="821072" cy="267277"/>
          </a:xfrm>
          <a:prstGeom prst="straightConnector1">
            <a:avLst/>
          </a:prstGeom>
          <a:noFill/>
          <a:ln w="38100" cap="flat" cmpd="sng" algn="ctr">
            <a:solidFill>
              <a:srgbClr val="70AD47">
                <a:lumMod val="50000"/>
              </a:srgbClr>
            </a:solidFill>
            <a:prstDash val="solid"/>
            <a:miter lim="800000"/>
            <a:tailEnd type="arrow"/>
          </a:ln>
          <a:effectLst/>
        </p:spPr>
      </p:cxnSp>
      <p:cxnSp>
        <p:nvCxnSpPr>
          <p:cNvPr id="32" name="Straight Arrow Connector 31">
            <a:extLst>
              <a:ext uri="{FF2B5EF4-FFF2-40B4-BE49-F238E27FC236}">
                <a16:creationId xmlns:a16="http://schemas.microsoft.com/office/drawing/2014/main" id="{266E38F0-84F0-4F90-A6B9-B976F9E09EBF}"/>
              </a:ext>
            </a:extLst>
          </p:cNvPr>
          <p:cNvCxnSpPr>
            <a:cxnSpLocks/>
          </p:cNvCxnSpPr>
          <p:nvPr/>
        </p:nvCxnSpPr>
        <p:spPr>
          <a:xfrm>
            <a:off x="6624709" y="2419954"/>
            <a:ext cx="833124" cy="1137703"/>
          </a:xfrm>
          <a:prstGeom prst="straightConnector1">
            <a:avLst/>
          </a:prstGeom>
          <a:noFill/>
          <a:ln w="38100" cap="flat" cmpd="sng" algn="ctr">
            <a:solidFill>
              <a:srgbClr val="70AD47">
                <a:lumMod val="50000"/>
              </a:srgbClr>
            </a:solidFill>
            <a:prstDash val="solid"/>
            <a:miter lim="800000"/>
            <a:tailEnd type="arrow"/>
          </a:ln>
          <a:effectLst/>
        </p:spPr>
      </p:cxnSp>
      <p:sp>
        <p:nvSpPr>
          <p:cNvPr id="33" name="Rectangle 32">
            <a:extLst>
              <a:ext uri="{FF2B5EF4-FFF2-40B4-BE49-F238E27FC236}">
                <a16:creationId xmlns:a16="http://schemas.microsoft.com/office/drawing/2014/main" id="{FB439D09-9523-43FB-9F1A-7DF84C1FE4EA}"/>
              </a:ext>
            </a:extLst>
          </p:cNvPr>
          <p:cNvSpPr>
            <a:spLocks/>
          </p:cNvSpPr>
          <p:nvPr/>
        </p:nvSpPr>
        <p:spPr>
          <a:xfrm>
            <a:off x="7472772" y="3374598"/>
            <a:ext cx="1575581" cy="930108"/>
          </a:xfrm>
          <a:prstGeom prst="rect">
            <a:avLst/>
          </a:prstGeom>
          <a:solidFill>
            <a:srgbClr val="FFB9B9">
              <a:alpha val="50000"/>
            </a:srgbClr>
          </a:solidFill>
          <a:ln w="1270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02485F2-5F3A-40C5-BB4A-8F877D83AC77}"/>
              </a:ext>
            </a:extLst>
          </p:cNvPr>
          <p:cNvSpPr txBox="1">
            <a:spLocks/>
          </p:cNvSpPr>
          <p:nvPr/>
        </p:nvSpPr>
        <p:spPr>
          <a:xfrm>
            <a:off x="7495659" y="3519068"/>
            <a:ext cx="1517620" cy="646331"/>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FF0000"/>
                </a:solidFill>
                <a:effectLst/>
                <a:uLnTx/>
                <a:uFillTx/>
                <a:latin typeface="Calibri" panose="020F0502020204030204"/>
                <a:ea typeface="+mn-ea"/>
                <a:cs typeface="+mn-cs"/>
              </a:rPr>
              <a:t>Adolescent/</a:t>
            </a:r>
            <a:br>
              <a:rPr kumimoji="0" lang="en-US" sz="1400" b="1" i="0" u="none" strike="noStrike" kern="1200" cap="all" spc="0" normalizeH="0" baseline="0" noProof="0" dirty="0">
                <a:ln>
                  <a:noFill/>
                </a:ln>
                <a:solidFill>
                  <a:srgbClr val="FF0000"/>
                </a:solidFill>
                <a:effectLst/>
                <a:uLnTx/>
                <a:uFillTx/>
                <a:latin typeface="Calibri" panose="020F0502020204030204"/>
                <a:ea typeface="+mn-ea"/>
                <a:cs typeface="+mn-cs"/>
              </a:rPr>
            </a:br>
            <a:r>
              <a:rPr kumimoji="0" lang="en-US" sz="1400" b="1" i="0" u="none" strike="noStrike" kern="1200" cap="all" spc="0" normalizeH="0" baseline="0" noProof="0" dirty="0">
                <a:ln>
                  <a:noFill/>
                </a:ln>
                <a:solidFill>
                  <a:srgbClr val="FF0000"/>
                </a:solidFill>
                <a:effectLst/>
                <a:uLnTx/>
                <a:uFillTx/>
                <a:latin typeface="Calibri" panose="020F0502020204030204"/>
                <a:ea typeface="+mn-ea"/>
                <a:cs typeface="+mn-cs"/>
              </a:rPr>
              <a:t>young adult </a:t>
            </a:r>
            <a:br>
              <a:rPr kumimoji="0" lang="en-US" sz="1400" b="1" i="0" u="none" strike="noStrike" kern="1200" cap="all" spc="0" normalizeH="0" baseline="0" noProof="0" dirty="0">
                <a:ln>
                  <a:noFill/>
                </a:ln>
                <a:solidFill>
                  <a:srgbClr val="FF0000"/>
                </a:solidFill>
                <a:effectLst/>
                <a:uLnTx/>
                <a:uFillTx/>
                <a:latin typeface="Calibri" panose="020F0502020204030204"/>
                <a:ea typeface="+mn-ea"/>
                <a:cs typeface="+mn-cs"/>
              </a:rPr>
            </a:br>
            <a:r>
              <a:rPr kumimoji="0" lang="en-US" sz="1400" b="1" i="0" u="none" strike="noStrike" kern="1200" cap="all" spc="0" normalizeH="0" baseline="0" noProof="0" dirty="0">
                <a:ln>
                  <a:noFill/>
                </a:ln>
                <a:solidFill>
                  <a:srgbClr val="FF0000"/>
                </a:solidFill>
                <a:effectLst/>
                <a:uLnTx/>
                <a:uFillTx/>
                <a:latin typeface="Calibri" panose="020F0502020204030204"/>
                <a:ea typeface="+mn-ea"/>
                <a:cs typeface="+mn-cs"/>
              </a:rPr>
              <a:t>Suicide Attempts</a:t>
            </a:r>
          </a:p>
        </p:txBody>
      </p:sp>
      <p:sp>
        <p:nvSpPr>
          <p:cNvPr id="35" name="Rectangle 34"/>
          <p:cNvSpPr>
            <a:spLocks/>
          </p:cNvSpPr>
          <p:nvPr/>
        </p:nvSpPr>
        <p:spPr>
          <a:xfrm>
            <a:off x="2849195" y="2909501"/>
            <a:ext cx="1575581" cy="804827"/>
          </a:xfrm>
          <a:prstGeom prst="rect">
            <a:avLst/>
          </a:prstGeom>
          <a:solidFill>
            <a:srgbClr val="D0DCF0"/>
          </a:solidFill>
          <a:ln w="12700" cap="flat" cmpd="sng" algn="ctr">
            <a:solidFill>
              <a:srgbClr val="0000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Box 35"/>
          <p:cNvSpPr txBox="1">
            <a:spLocks/>
          </p:cNvSpPr>
          <p:nvPr/>
        </p:nvSpPr>
        <p:spPr>
          <a:xfrm>
            <a:off x="2820062" y="2950928"/>
            <a:ext cx="158649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0000FF"/>
                </a:solidFill>
                <a:effectLst/>
                <a:uLnTx/>
                <a:uFillTx/>
                <a:latin typeface="Calibri" panose="020F0502020204030204"/>
                <a:ea typeface="+mn-ea"/>
                <a:cs typeface="+mn-cs"/>
              </a:rPr>
              <a:t>Childhood </a:t>
            </a:r>
            <a:br>
              <a:rPr kumimoji="0" lang="en-US" sz="1400" b="1" i="0" u="none" strike="noStrike" kern="1200" cap="all" spc="0" normalizeH="0" baseline="0" noProof="0" dirty="0">
                <a:ln>
                  <a:noFill/>
                </a:ln>
                <a:solidFill>
                  <a:srgbClr val="0000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rgbClr val="0000FF"/>
                </a:solidFill>
                <a:effectLst/>
                <a:uLnTx/>
                <a:uFillTx/>
                <a:latin typeface="Calibri" panose="020F0502020204030204"/>
                <a:ea typeface="+mn-ea"/>
                <a:cs typeface="+mn-cs"/>
              </a:rPr>
              <a:t>ADHD</a:t>
            </a:r>
            <a:br>
              <a:rPr kumimoji="0" lang="en-US" sz="1400" b="1" i="0" u="sng" strike="noStrike" kern="1200" cap="none" spc="0" normalizeH="0" baseline="0" noProof="0" dirty="0">
                <a:ln>
                  <a:noFill/>
                </a:ln>
                <a:solidFill>
                  <a:srgbClr val="0000FF"/>
                </a:solidFill>
                <a:effectLst/>
                <a:uLnTx/>
                <a:uFillTx/>
                <a:latin typeface="Calibri" panose="020F0502020204030204"/>
                <a:ea typeface="+mn-ea"/>
                <a:cs typeface="+mn-cs"/>
              </a:rPr>
            </a:br>
            <a:r>
              <a:rPr kumimoji="0" lang="en-US" sz="1400" b="1" i="0" u="none" strike="noStrike" kern="1200" cap="none" spc="0" normalizeH="0" baseline="0" noProof="0" dirty="0">
                <a:ln>
                  <a:noFill/>
                </a:ln>
                <a:solidFill>
                  <a:srgbClr val="0000FF"/>
                </a:solidFill>
                <a:effectLst/>
                <a:uLnTx/>
                <a:uFillTx/>
                <a:latin typeface="Calibri" panose="020F0502020204030204"/>
                <a:ea typeface="+mn-ea"/>
                <a:cs typeface="+mn-cs"/>
              </a:rPr>
              <a:t>(HI/Combined)</a:t>
            </a:r>
          </a:p>
        </p:txBody>
      </p:sp>
      <p:cxnSp>
        <p:nvCxnSpPr>
          <p:cNvPr id="37" name="Straight Arrow Connector 36"/>
          <p:cNvCxnSpPr>
            <a:cxnSpLocks/>
          </p:cNvCxnSpPr>
          <p:nvPr/>
        </p:nvCxnSpPr>
        <p:spPr>
          <a:xfrm flipV="1">
            <a:off x="6558159" y="2950929"/>
            <a:ext cx="899675" cy="1421567"/>
          </a:xfrm>
          <a:prstGeom prst="straightConnector1">
            <a:avLst/>
          </a:prstGeom>
          <a:noFill/>
          <a:ln w="38100" cap="flat" cmpd="sng" algn="ctr">
            <a:solidFill>
              <a:schemeClr val="accent6">
                <a:lumMod val="60000"/>
                <a:lumOff val="40000"/>
              </a:schemeClr>
            </a:solidFill>
            <a:prstDash val="solid"/>
            <a:miter lim="800000"/>
            <a:tailEnd type="arrow"/>
          </a:ln>
          <a:effectLst>
            <a:outerShdw blurRad="25400" dist="12700" dir="5400000" algn="ctr" rotWithShape="0">
              <a:schemeClr val="bg2"/>
            </a:outerShdw>
          </a:effectLst>
        </p:spPr>
      </p:cxnSp>
      <p:sp>
        <p:nvSpPr>
          <p:cNvPr id="38" name="Rectangle 37">
            <a:extLst>
              <a:ext uri="{FF2B5EF4-FFF2-40B4-BE49-F238E27FC236}">
                <a16:creationId xmlns:a16="http://schemas.microsoft.com/office/drawing/2014/main" id="{80F9C6EA-E8FC-45E9-BE2C-FD3505421520}"/>
              </a:ext>
            </a:extLst>
          </p:cNvPr>
          <p:cNvSpPr>
            <a:spLocks/>
          </p:cNvSpPr>
          <p:nvPr/>
        </p:nvSpPr>
        <p:spPr>
          <a:xfrm>
            <a:off x="7475120" y="2262395"/>
            <a:ext cx="1575581" cy="922760"/>
          </a:xfrm>
          <a:prstGeom prst="rect">
            <a:avLst/>
          </a:prstGeom>
          <a:solidFill>
            <a:srgbClr val="ED7D31">
              <a:lumMod val="40000"/>
              <a:lumOff val="60000"/>
              <a:alpha val="50000"/>
            </a:srgbClr>
          </a:solidFill>
          <a:ln w="12700" cap="flat" cmpd="sng" algn="ctr">
            <a:solidFill>
              <a:srgbClr val="FF66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FF89EE40-5CF2-4362-AEDB-45108B4D60EB}"/>
              </a:ext>
            </a:extLst>
          </p:cNvPr>
          <p:cNvSpPr txBox="1">
            <a:spLocks/>
          </p:cNvSpPr>
          <p:nvPr/>
        </p:nvSpPr>
        <p:spPr>
          <a:xfrm>
            <a:off x="7561867" y="2368703"/>
            <a:ext cx="1332758"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ED7D31">
                    <a:lumMod val="75000"/>
                  </a:srgbClr>
                </a:solidFill>
                <a:effectLst/>
                <a:uLnTx/>
                <a:uFillTx/>
                <a:latin typeface="Calibri" panose="020F0502020204030204"/>
                <a:ea typeface="+mn-ea"/>
                <a:cs typeface="+mn-cs"/>
              </a:rPr>
              <a:t>Adolescent/</a:t>
            </a:r>
            <a:br>
              <a:rPr kumimoji="0" lang="en-US" sz="1400" b="1" i="0" u="none" strike="noStrike" kern="1200" cap="all" spc="0" normalizeH="0" baseline="0" noProof="0" dirty="0">
                <a:ln>
                  <a:noFill/>
                </a:ln>
                <a:solidFill>
                  <a:srgbClr val="ED7D31">
                    <a:lumMod val="75000"/>
                  </a:srgbClr>
                </a:solidFill>
                <a:effectLst/>
                <a:uLnTx/>
                <a:uFillTx/>
                <a:latin typeface="Calibri" panose="020F0502020204030204"/>
                <a:ea typeface="+mn-ea"/>
                <a:cs typeface="+mn-cs"/>
              </a:rPr>
            </a:br>
            <a:r>
              <a:rPr kumimoji="0" lang="en-US" sz="1400" b="1" i="0" u="none" strike="noStrike" kern="1200" cap="all" spc="0" normalizeH="0" baseline="0" noProof="0" dirty="0">
                <a:ln>
                  <a:noFill/>
                </a:ln>
                <a:solidFill>
                  <a:srgbClr val="ED7D31">
                    <a:lumMod val="75000"/>
                  </a:srgbClr>
                </a:solidFill>
                <a:effectLst/>
                <a:uLnTx/>
                <a:uFillTx/>
                <a:latin typeface="Calibri" panose="020F0502020204030204"/>
                <a:ea typeface="+mn-ea"/>
                <a:cs typeface="+mn-cs"/>
              </a:rPr>
              <a:t>young adult </a:t>
            </a:r>
            <a:br>
              <a:rPr kumimoji="0" lang="en-US" sz="1400" b="1" i="0" u="none" strike="noStrike" kern="1200" cap="all" spc="0" normalizeH="0" baseline="0" noProof="0" dirty="0">
                <a:ln>
                  <a:noFill/>
                </a:ln>
                <a:solidFill>
                  <a:srgbClr val="ED7D31">
                    <a:lumMod val="75000"/>
                  </a:srgbClr>
                </a:solidFill>
                <a:effectLst/>
                <a:uLnTx/>
                <a:uFillTx/>
                <a:latin typeface="Calibri" panose="020F0502020204030204"/>
                <a:ea typeface="+mn-ea"/>
                <a:cs typeface="+mn-cs"/>
              </a:rPr>
            </a:br>
            <a:r>
              <a:rPr kumimoji="0" lang="en-US" sz="1400" b="1" i="0" u="none" strike="noStrike" kern="1200" cap="all" spc="0" normalizeH="0" baseline="0" noProof="0" dirty="0">
                <a:ln>
                  <a:noFill/>
                </a:ln>
                <a:solidFill>
                  <a:srgbClr val="ED7D31">
                    <a:lumMod val="75000"/>
                  </a:srgbClr>
                </a:solidFill>
                <a:effectLst/>
                <a:uLnTx/>
                <a:uFillTx/>
                <a:latin typeface="Calibri" panose="020F0502020204030204"/>
                <a:ea typeface="+mn-ea"/>
                <a:cs typeface="+mn-cs"/>
              </a:rPr>
              <a:t>NSSI</a:t>
            </a:r>
            <a:endParaRPr kumimoji="0" lang="en-US" sz="1200" b="1" i="0" u="none" strike="noStrike" kern="1200" cap="none" spc="0" normalizeH="0" baseline="0" noProof="0" dirty="0">
              <a:ln>
                <a:noFill/>
              </a:ln>
              <a:solidFill>
                <a:srgbClr val="ED7D31">
                  <a:lumMod val="75000"/>
                </a:srgbClr>
              </a:solidFill>
              <a:effectLst/>
              <a:uLnTx/>
              <a:uFillTx/>
              <a:latin typeface="Calibri" panose="020F0502020204030204"/>
              <a:ea typeface="+mn-ea"/>
              <a:cs typeface="+mn-cs"/>
            </a:endParaRPr>
          </a:p>
        </p:txBody>
      </p:sp>
      <p:sp>
        <p:nvSpPr>
          <p:cNvPr id="40" name="Rectangle 39">
            <a:extLst>
              <a:ext uri="{FF2B5EF4-FFF2-40B4-BE49-F238E27FC236}">
                <a16:creationId xmlns:a16="http://schemas.microsoft.com/office/drawing/2014/main" id="{F63A1BD9-5D22-4ADC-A0B4-D690159C72DC}"/>
              </a:ext>
            </a:extLst>
          </p:cNvPr>
          <p:cNvSpPr>
            <a:spLocks/>
          </p:cNvSpPr>
          <p:nvPr/>
        </p:nvSpPr>
        <p:spPr>
          <a:xfrm>
            <a:off x="5168016" y="2006832"/>
            <a:ext cx="1575581" cy="779174"/>
          </a:xfrm>
          <a:prstGeom prst="rect">
            <a:avLst/>
          </a:prstGeom>
          <a:solidFill>
            <a:srgbClr val="70AD47">
              <a:lumMod val="40000"/>
              <a:lumOff val="60000"/>
            </a:srgbClr>
          </a:solidFill>
          <a:ln w="12700" cap="flat" cmpd="sng" algn="ctr">
            <a:solidFill>
              <a:srgbClr val="70AD47">
                <a:lumMod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TextBox 40">
            <a:extLst>
              <a:ext uri="{FF2B5EF4-FFF2-40B4-BE49-F238E27FC236}">
                <a16:creationId xmlns:a16="http://schemas.microsoft.com/office/drawing/2014/main" id="{946547DF-4DA0-4025-ADCA-9630C6789996}"/>
              </a:ext>
            </a:extLst>
          </p:cNvPr>
          <p:cNvSpPr txBox="1">
            <a:spLocks/>
          </p:cNvSpPr>
          <p:nvPr/>
        </p:nvSpPr>
        <p:spPr>
          <a:xfrm>
            <a:off x="5097347" y="2146157"/>
            <a:ext cx="17048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70AD47">
                    <a:lumMod val="50000"/>
                  </a:srgbClr>
                </a:solidFill>
                <a:effectLst/>
                <a:uLnTx/>
                <a:uFillTx/>
                <a:latin typeface="Calibri" panose="020F0502020204030204"/>
                <a:ea typeface="+mn-ea"/>
                <a:cs typeface="+mn-cs"/>
              </a:rPr>
              <a:t>Externalizing Psychopathology </a:t>
            </a:r>
            <a:endParaRPr kumimoji="0" lang="en-US" sz="1200" b="1" i="0" u="none" strike="noStrike" kern="1200" cap="none" spc="0" normalizeH="0" baseline="0" noProof="0" dirty="0">
              <a:ln>
                <a:noFill/>
              </a:ln>
              <a:solidFill>
                <a:srgbClr val="6600CC"/>
              </a:solidFill>
              <a:effectLst/>
              <a:uLnTx/>
              <a:uFillTx/>
              <a:latin typeface="Calibri" panose="020F0502020204030204"/>
              <a:ea typeface="+mn-ea"/>
              <a:cs typeface="+mn-cs"/>
            </a:endParaRPr>
          </a:p>
        </p:txBody>
      </p:sp>
      <p:sp>
        <p:nvSpPr>
          <p:cNvPr id="42" name="Rectangle 41">
            <a:extLst>
              <a:ext uri="{FF2B5EF4-FFF2-40B4-BE49-F238E27FC236}">
                <a16:creationId xmlns:a16="http://schemas.microsoft.com/office/drawing/2014/main" id="{176C1F7B-8454-43E3-B3CF-93E7DF110AF2}"/>
              </a:ext>
            </a:extLst>
          </p:cNvPr>
          <p:cNvSpPr>
            <a:spLocks/>
          </p:cNvSpPr>
          <p:nvPr/>
        </p:nvSpPr>
        <p:spPr>
          <a:xfrm>
            <a:off x="5168024" y="2921224"/>
            <a:ext cx="1575581" cy="784613"/>
          </a:xfrm>
          <a:prstGeom prst="rect">
            <a:avLst/>
          </a:prstGeom>
          <a:solidFill>
            <a:srgbClr val="E2C5FF"/>
          </a:solidFill>
          <a:ln w="12700" cap="flat" cmpd="sng" algn="ctr">
            <a:solidFill>
              <a:srgbClr val="6600CC"/>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010427B7-B7FF-44D5-9AF5-204CBA2BB803}"/>
              </a:ext>
            </a:extLst>
          </p:cNvPr>
          <p:cNvSpPr txBox="1">
            <a:spLocks/>
          </p:cNvSpPr>
          <p:nvPr/>
        </p:nvSpPr>
        <p:spPr>
          <a:xfrm>
            <a:off x="5090988" y="3043152"/>
            <a:ext cx="174437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srgbClr val="6600CC"/>
                </a:solidFill>
                <a:effectLst/>
                <a:uLnTx/>
                <a:uFillTx/>
                <a:latin typeface="Calibri" panose="020F0502020204030204"/>
                <a:ea typeface="+mn-ea"/>
                <a:cs typeface="+mn-cs"/>
              </a:rPr>
              <a:t>Internalizing </a:t>
            </a:r>
            <a:r>
              <a:rPr kumimoji="0" lang="en-US" sz="1400" b="1" i="0" u="none" strike="noStrike" kern="1200" cap="all" spc="0" normalizeH="0" baseline="0" noProof="0" dirty="0" err="1">
                <a:ln>
                  <a:noFill/>
                </a:ln>
                <a:solidFill>
                  <a:srgbClr val="6600CC"/>
                </a:solidFill>
                <a:effectLst/>
                <a:uLnTx/>
                <a:uFillTx/>
                <a:latin typeface="Calibri" panose="020F0502020204030204"/>
                <a:ea typeface="+mn-ea"/>
                <a:cs typeface="+mn-cs"/>
              </a:rPr>
              <a:t>psychopathologY</a:t>
            </a:r>
            <a:endParaRPr kumimoji="0" lang="en-US" sz="1200" b="1" i="0" u="none" strike="noStrike" kern="1200" cap="none" spc="0" normalizeH="0" baseline="0" noProof="0" dirty="0">
              <a:ln>
                <a:noFill/>
              </a:ln>
              <a:solidFill>
                <a:srgbClr val="6600CC"/>
              </a:solidFill>
              <a:effectLst/>
              <a:uLnTx/>
              <a:uFillTx/>
              <a:latin typeface="Calibri" panose="020F0502020204030204"/>
              <a:ea typeface="+mn-ea"/>
              <a:cs typeface="+mn-cs"/>
            </a:endParaRPr>
          </a:p>
        </p:txBody>
      </p:sp>
      <p:sp>
        <p:nvSpPr>
          <p:cNvPr id="44" name="Rectangle 43">
            <a:extLst>
              <a:ext uri="{FF2B5EF4-FFF2-40B4-BE49-F238E27FC236}">
                <a16:creationId xmlns:a16="http://schemas.microsoft.com/office/drawing/2014/main" id="{5B59151A-9590-44A4-A656-1B8014708D32}"/>
              </a:ext>
            </a:extLst>
          </p:cNvPr>
          <p:cNvSpPr>
            <a:spLocks/>
          </p:cNvSpPr>
          <p:nvPr/>
        </p:nvSpPr>
        <p:spPr>
          <a:xfrm>
            <a:off x="5182090" y="3849700"/>
            <a:ext cx="1575581" cy="730740"/>
          </a:xfrm>
          <a:prstGeom prst="rect">
            <a:avLst/>
          </a:prstGeom>
          <a:solidFill>
            <a:schemeClr val="accent6">
              <a:lumMod val="20000"/>
              <a:lumOff val="80000"/>
            </a:schemeClr>
          </a:solidFill>
          <a:ln w="12700" cap="flat" cmpd="sng" algn="ctr">
            <a:solidFill>
              <a:sysClr val="windowText" lastClr="00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5" name="TextBox 44">
            <a:extLst>
              <a:ext uri="{FF2B5EF4-FFF2-40B4-BE49-F238E27FC236}">
                <a16:creationId xmlns:a16="http://schemas.microsoft.com/office/drawing/2014/main" id="{4778FC5E-681C-4058-8A19-74772729667E}"/>
              </a:ext>
            </a:extLst>
          </p:cNvPr>
          <p:cNvSpPr txBox="1">
            <a:spLocks/>
          </p:cNvSpPr>
          <p:nvPr/>
        </p:nvSpPr>
        <p:spPr>
          <a:xfrm>
            <a:off x="5237729" y="3848338"/>
            <a:ext cx="1413349"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all" spc="0" normalizeH="0" baseline="0" noProof="0" dirty="0">
                <a:ln>
                  <a:noFill/>
                </a:ln>
                <a:solidFill>
                  <a:prstClr val="black"/>
                </a:solidFill>
                <a:effectLst/>
                <a:uLnTx/>
                <a:uFillTx/>
                <a:latin typeface="Calibri" panose="020F0502020204030204"/>
                <a:ea typeface="+mn-ea"/>
                <a:cs typeface="+mn-cs"/>
              </a:rPr>
              <a:t>Peer </a:t>
            </a:r>
            <a:br>
              <a:rPr kumimoji="0" lang="en-US" sz="1400" b="1" i="0" u="none" strike="noStrike" kern="1200" cap="all" spc="0" normalizeH="0" baseline="0" noProof="0" dirty="0">
                <a:ln>
                  <a:noFill/>
                </a:ln>
                <a:solidFill>
                  <a:prstClr val="black"/>
                </a:solidFill>
                <a:effectLst/>
                <a:uLnTx/>
                <a:uFillTx/>
                <a:latin typeface="Calibri" panose="020F0502020204030204"/>
                <a:ea typeface="+mn-ea"/>
                <a:cs typeface="+mn-cs"/>
              </a:rPr>
            </a:br>
            <a:r>
              <a:rPr kumimoji="0" lang="en-US" sz="1400" b="1" i="0" u="none" strike="noStrike" kern="1200" cap="all" spc="0" normalizeH="0" baseline="0" noProof="0" dirty="0">
                <a:ln>
                  <a:noFill/>
                </a:ln>
                <a:solidFill>
                  <a:prstClr val="black"/>
                </a:solidFill>
                <a:effectLst/>
                <a:uLnTx/>
                <a:uFillTx/>
                <a:latin typeface="Calibri" panose="020F0502020204030204"/>
                <a:ea typeface="+mn-ea"/>
                <a:cs typeface="+mn-cs"/>
              </a:rPr>
              <a:t>REJECTION,</a:t>
            </a:r>
            <a:br>
              <a:rPr kumimoji="0" lang="en-US" sz="1400" b="1" i="0" u="none" strike="noStrike" kern="1200" cap="all" spc="0" normalizeH="0" baseline="0" noProof="0" dirty="0">
                <a:ln>
                  <a:noFill/>
                </a:ln>
                <a:solidFill>
                  <a:prstClr val="black"/>
                </a:solidFill>
                <a:effectLst/>
                <a:uLnTx/>
                <a:uFillTx/>
                <a:latin typeface="Calibri" panose="020F0502020204030204"/>
                <a:ea typeface="+mn-ea"/>
                <a:cs typeface="+mn-cs"/>
              </a:rPr>
            </a:br>
            <a:r>
              <a:rPr kumimoji="0" lang="en-US" sz="1400" b="1" i="0" u="none" strike="noStrike" kern="1200" cap="all" spc="0" normalizeH="0" baseline="0" noProof="0" dirty="0">
                <a:ln>
                  <a:noFill/>
                </a:ln>
                <a:solidFill>
                  <a:prstClr val="black"/>
                </a:solidFill>
                <a:effectLst/>
                <a:uLnTx/>
                <a:uFillTx/>
                <a:latin typeface="Calibri" panose="020F0502020204030204"/>
                <a:ea typeface="+mn-ea"/>
                <a:cs typeface="+mn-cs"/>
              </a:rPr>
              <a:t>Victimization</a:t>
            </a:r>
            <a:endPar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TextBox 47"/>
          <p:cNvSpPr txBox="1"/>
          <p:nvPr/>
        </p:nvSpPr>
        <p:spPr>
          <a:xfrm>
            <a:off x="0" y="6577977"/>
            <a:ext cx="6605517" cy="27699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Calibri" pitchFamily="34" charset="0"/>
              </a:rPr>
              <a:t>Beauchaine et al., 2019; Meza et al., 2016; Owens &amp; Hinshaw, 2016; Swanson et al., 2014</a:t>
            </a:r>
            <a:endParaRPr kumimoji="0" lang="en-US" sz="1200" b="0" i="0" u="none" strike="noStrike" kern="1200" cap="none" spc="0" normalizeH="0" baseline="0" noProof="0" dirty="0">
              <a:ln>
                <a:noFill/>
              </a:ln>
              <a:solidFill>
                <a:srgbClr val="FFFFFF"/>
              </a:solidFill>
              <a:effectLst/>
              <a:uLnTx/>
              <a:uFillTx/>
              <a:latin typeface="Calibri"/>
              <a:ea typeface="+mn-ea"/>
              <a:cs typeface="Calibri" pitchFamily="34" charset="0"/>
            </a:endParaRPr>
          </a:p>
        </p:txBody>
      </p:sp>
      <p:sp>
        <p:nvSpPr>
          <p:cNvPr id="49" name="TextBox 48"/>
          <p:cNvSpPr txBox="1"/>
          <p:nvPr/>
        </p:nvSpPr>
        <p:spPr>
          <a:xfrm>
            <a:off x="2991512" y="5210742"/>
            <a:ext cx="6298538" cy="430887"/>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mn-cs"/>
              </a:rPr>
              <a:t>ages 6-12             ages 11-18           ages 17-24</a:t>
            </a:r>
          </a:p>
        </p:txBody>
      </p:sp>
      <p:sp>
        <p:nvSpPr>
          <p:cNvPr id="46" name="TextBox 45"/>
          <p:cNvSpPr txBox="1"/>
          <p:nvPr/>
        </p:nvSpPr>
        <p:spPr>
          <a:xfrm>
            <a:off x="2875376" y="4701996"/>
            <a:ext cx="6298538" cy="769441"/>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0" i="0" u="none" strike="noStrike" kern="1200" cap="none" spc="0" normalizeH="0" baseline="0" noProof="0" dirty="0">
                <a:ln>
                  <a:noFill/>
                </a:ln>
                <a:solidFill>
                  <a:srgbClr val="000000"/>
                </a:solidFill>
                <a:effectLst/>
                <a:uLnTx/>
                <a:uFillTx/>
                <a:latin typeface="Arial" charset="0"/>
                <a:ea typeface="+mn-ea"/>
                <a:cs typeface="+mn-cs"/>
              </a:rPr>
              <a:t>traditional thinking about </a:t>
            </a:r>
            <a:br>
              <a:rPr kumimoji="0" lang="en-US" sz="2200" b="0" i="0" u="none" strike="noStrike" kern="1200" cap="none" spc="0" normalizeH="0" baseline="0" noProof="0" dirty="0">
                <a:ln>
                  <a:noFill/>
                </a:ln>
                <a:solidFill>
                  <a:srgbClr val="000000"/>
                </a:solidFill>
                <a:effectLst/>
                <a:uLnTx/>
                <a:uFillTx/>
                <a:latin typeface="Arial" charset="0"/>
                <a:ea typeface="+mn-ea"/>
                <a:cs typeface="+mn-cs"/>
              </a:rPr>
            </a:br>
            <a:r>
              <a:rPr kumimoji="0" lang="en-US" sz="2200" b="0" i="0" u="none" strike="noStrike" kern="1200" cap="none" spc="0" normalizeH="0" baseline="0" noProof="0" dirty="0">
                <a:ln>
                  <a:noFill/>
                </a:ln>
                <a:solidFill>
                  <a:srgbClr val="000000"/>
                </a:solidFill>
                <a:effectLst/>
                <a:uLnTx/>
                <a:uFillTx/>
                <a:latin typeface="Arial" charset="0"/>
                <a:ea typeface="+mn-ea"/>
                <a:cs typeface="+mn-cs"/>
              </a:rPr>
              <a:t>vulnerability to NSSI, SBs</a:t>
            </a:r>
          </a:p>
        </p:txBody>
      </p:sp>
    </p:spTree>
    <p:extLst>
      <p:ext uri="{BB962C8B-B14F-4D97-AF65-F5344CB8AC3E}">
        <p14:creationId xmlns:p14="http://schemas.microsoft.com/office/powerpoint/2010/main" val="2193763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0-#ppt_w/2"/>
                                          </p:val>
                                        </p:tav>
                                        <p:tav tm="100000">
                                          <p:val>
                                            <p:strVal val="#ppt_x"/>
                                          </p:val>
                                        </p:tav>
                                      </p:tavLst>
                                    </p:anim>
                                    <p:anim calcmode="lin" valueType="num">
                                      <p:cBhvr additive="base">
                                        <p:cTn id="12" dur="500" fill="hold"/>
                                        <p:tgtEl>
                                          <p:spTgt spid="36"/>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anim calcmode="lin" valueType="num">
                                      <p:cBhvr additive="base">
                                        <p:cTn id="15" dur="500" fill="hold"/>
                                        <p:tgtEl>
                                          <p:spTgt spid="49"/>
                                        </p:tgtEl>
                                        <p:attrNameLst>
                                          <p:attrName>ppt_x</p:attrName>
                                        </p:attrNameLst>
                                      </p:cBhvr>
                                      <p:tavLst>
                                        <p:tav tm="0">
                                          <p:val>
                                            <p:strVal val="0-#ppt_w/2"/>
                                          </p:val>
                                        </p:tav>
                                        <p:tav tm="100000">
                                          <p:val>
                                            <p:strVal val="#ppt_x"/>
                                          </p:val>
                                        </p:tav>
                                      </p:tavLst>
                                    </p:anim>
                                    <p:anim calcmode="lin" valueType="num">
                                      <p:cBhvr additive="base">
                                        <p:cTn id="16" dur="500" fill="hold"/>
                                        <p:tgtEl>
                                          <p:spTgt spid="49"/>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0-#ppt_w/2"/>
                                          </p:val>
                                        </p:tav>
                                        <p:tav tm="100000">
                                          <p:val>
                                            <p:strVal val="#ppt_x"/>
                                          </p:val>
                                        </p:tav>
                                      </p:tavLst>
                                    </p:anim>
                                    <p:anim calcmode="lin" valueType="num">
                                      <p:cBhvr additive="base">
                                        <p:cTn id="20" dur="500" fill="hold"/>
                                        <p:tgtEl>
                                          <p:spTgt spid="4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1"/>
                                        </p:tgtEl>
                                        <p:attrNameLst>
                                          <p:attrName>style.visibility</p:attrName>
                                        </p:attrNameLst>
                                      </p:cBhvr>
                                      <p:to>
                                        <p:strVal val="visible"/>
                                      </p:to>
                                    </p:set>
                                    <p:anim calcmode="lin" valueType="num">
                                      <p:cBhvr additive="base">
                                        <p:cTn id="23" dur="500" fill="hold"/>
                                        <p:tgtEl>
                                          <p:spTgt spid="51"/>
                                        </p:tgtEl>
                                        <p:attrNameLst>
                                          <p:attrName>ppt_x</p:attrName>
                                        </p:attrNameLst>
                                      </p:cBhvr>
                                      <p:tavLst>
                                        <p:tav tm="0">
                                          <p:val>
                                            <p:strVal val="0-#ppt_w/2"/>
                                          </p:val>
                                        </p:tav>
                                        <p:tav tm="100000">
                                          <p:val>
                                            <p:strVal val="#ppt_x"/>
                                          </p:val>
                                        </p:tav>
                                      </p:tavLst>
                                    </p:anim>
                                    <p:anim calcmode="lin" valueType="num">
                                      <p:cBhvr additive="base">
                                        <p:cTn id="24" dur="500" fill="hold"/>
                                        <p:tgtEl>
                                          <p:spTgt spid="51"/>
                                        </p:tgtEl>
                                        <p:attrNameLst>
                                          <p:attrName>ppt_y</p:attrName>
                                        </p:attrNameLst>
                                      </p:cBhvr>
                                      <p:tavLst>
                                        <p:tav tm="0">
                                          <p:val>
                                            <p:strVal val="#ppt_y"/>
                                          </p:val>
                                        </p:tav>
                                        <p:tav tm="100000">
                                          <p:val>
                                            <p:strVal val="#ppt_y"/>
                                          </p:val>
                                        </p:tav>
                                      </p:tavLst>
                                    </p:anim>
                                  </p:childTnLst>
                                </p:cTn>
                              </p:par>
                              <p:par>
                                <p:cTn id="25" presetID="2" presetClass="exit" presetSubtype="2" fill="hold" grpId="0" nodeType="withEffect">
                                  <p:stCondLst>
                                    <p:cond delay="0"/>
                                  </p:stCondLst>
                                  <p:childTnLst>
                                    <p:anim calcmode="lin" valueType="num">
                                      <p:cBhvr additive="base">
                                        <p:cTn id="26" dur="500"/>
                                        <p:tgtEl>
                                          <p:spTgt spid="46"/>
                                        </p:tgtEl>
                                        <p:attrNameLst>
                                          <p:attrName>ppt_x</p:attrName>
                                        </p:attrNameLst>
                                      </p:cBhvr>
                                      <p:tavLst>
                                        <p:tav tm="0">
                                          <p:val>
                                            <p:strVal val="ppt_x"/>
                                          </p:val>
                                        </p:tav>
                                        <p:tav tm="100000">
                                          <p:val>
                                            <p:strVal val="1+ppt_w/2"/>
                                          </p:val>
                                        </p:tav>
                                      </p:tavLst>
                                    </p:anim>
                                    <p:anim calcmode="lin" valueType="num">
                                      <p:cBhvr additive="base">
                                        <p:cTn id="27" dur="500"/>
                                        <p:tgtEl>
                                          <p:spTgt spid="46"/>
                                        </p:tgtEl>
                                        <p:attrNameLst>
                                          <p:attrName>ppt_y</p:attrName>
                                        </p:attrNameLst>
                                      </p:cBhvr>
                                      <p:tavLst>
                                        <p:tav tm="0">
                                          <p:val>
                                            <p:strVal val="ppt_y"/>
                                          </p:val>
                                        </p:tav>
                                        <p:tav tm="100000">
                                          <p:val>
                                            <p:strVal val="ppt_y"/>
                                          </p:val>
                                        </p:tav>
                                      </p:tavLst>
                                    </p:anim>
                                    <p:set>
                                      <p:cBhvr>
                                        <p:cTn id="28" dur="1" fill="hold">
                                          <p:stCondLst>
                                            <p:cond delay="499"/>
                                          </p:stCondLst>
                                        </p:cTn>
                                        <p:tgtEl>
                                          <p:spTgt spid="4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9"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fill="hold"/>
                                        <p:tgtEl>
                                          <p:spTgt spid="27"/>
                                        </p:tgtEl>
                                        <p:attrNameLst>
                                          <p:attrName>ppt_x</p:attrName>
                                        </p:attrNameLst>
                                      </p:cBhvr>
                                      <p:tavLst>
                                        <p:tav tm="0">
                                          <p:val>
                                            <p:strVal val="0-#ppt_w/2"/>
                                          </p:val>
                                        </p:tav>
                                        <p:tav tm="100000">
                                          <p:val>
                                            <p:strVal val="#ppt_x"/>
                                          </p:val>
                                        </p:tav>
                                      </p:tavLst>
                                    </p:anim>
                                    <p:anim calcmode="lin" valueType="num">
                                      <p:cBhvr additive="base">
                                        <p:cTn id="34" dur="500" fill="hold"/>
                                        <p:tgtEl>
                                          <p:spTgt spid="27"/>
                                        </p:tgtEl>
                                        <p:attrNameLst>
                                          <p:attrName>ppt_y</p:attrName>
                                        </p:attrNameLst>
                                      </p:cBhvr>
                                      <p:tavLst>
                                        <p:tav tm="0">
                                          <p:val>
                                            <p:strVal val="0-#ppt_h/2"/>
                                          </p:val>
                                        </p:tav>
                                        <p:tav tm="100000">
                                          <p:val>
                                            <p:strVal val="#ppt_y"/>
                                          </p:val>
                                        </p:tav>
                                      </p:tavLst>
                                    </p:anim>
                                  </p:childTnLst>
                                </p:cTn>
                              </p:par>
                              <p:par>
                                <p:cTn id="35" presetID="2" presetClass="entr" presetSubtype="9"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0-#ppt_w/2"/>
                                          </p:val>
                                        </p:tav>
                                        <p:tav tm="100000">
                                          <p:val>
                                            <p:strVal val="#ppt_x"/>
                                          </p:val>
                                        </p:tav>
                                      </p:tavLst>
                                    </p:anim>
                                    <p:anim calcmode="lin" valueType="num">
                                      <p:cBhvr additive="base">
                                        <p:cTn id="38" dur="500" fill="hold"/>
                                        <p:tgtEl>
                                          <p:spTgt spid="41"/>
                                        </p:tgtEl>
                                        <p:attrNameLst>
                                          <p:attrName>ppt_y</p:attrName>
                                        </p:attrNameLst>
                                      </p:cBhvr>
                                      <p:tavLst>
                                        <p:tav tm="0">
                                          <p:val>
                                            <p:strVal val="0-#ppt_h/2"/>
                                          </p:val>
                                        </p:tav>
                                        <p:tav tm="100000">
                                          <p:val>
                                            <p:strVal val="#ppt_y"/>
                                          </p:val>
                                        </p:tav>
                                      </p:tavLst>
                                    </p:anim>
                                  </p:childTnLst>
                                </p:cTn>
                              </p:par>
                              <p:par>
                                <p:cTn id="39" presetID="2" presetClass="entr" presetSubtype="9"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0-#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par>
                                <p:cTn id="43" presetID="2" presetClass="entr" presetSubtype="9" fill="hold" nodeType="withEffect">
                                  <p:stCondLst>
                                    <p:cond delay="0"/>
                                  </p:stCondLst>
                                  <p:childTnLst>
                                    <p:set>
                                      <p:cBhvr>
                                        <p:cTn id="44" dur="1" fill="hold">
                                          <p:stCondLst>
                                            <p:cond delay="0"/>
                                          </p:stCondLst>
                                        </p:cTn>
                                        <p:tgtEl>
                                          <p:spTgt spid="31"/>
                                        </p:tgtEl>
                                        <p:attrNameLst>
                                          <p:attrName>style.visibility</p:attrName>
                                        </p:attrNameLst>
                                      </p:cBhvr>
                                      <p:to>
                                        <p:strVal val="visible"/>
                                      </p:to>
                                    </p:set>
                                    <p:anim calcmode="lin" valueType="num">
                                      <p:cBhvr additive="base">
                                        <p:cTn id="45" dur="500" fill="hold"/>
                                        <p:tgtEl>
                                          <p:spTgt spid="31"/>
                                        </p:tgtEl>
                                        <p:attrNameLst>
                                          <p:attrName>ppt_x</p:attrName>
                                        </p:attrNameLst>
                                      </p:cBhvr>
                                      <p:tavLst>
                                        <p:tav tm="0">
                                          <p:val>
                                            <p:strVal val="0-#ppt_w/2"/>
                                          </p:val>
                                        </p:tav>
                                        <p:tav tm="100000">
                                          <p:val>
                                            <p:strVal val="#ppt_x"/>
                                          </p:val>
                                        </p:tav>
                                      </p:tavLst>
                                    </p:anim>
                                    <p:anim calcmode="lin" valueType="num">
                                      <p:cBhvr additive="base">
                                        <p:cTn id="46" dur="500" fill="hold"/>
                                        <p:tgtEl>
                                          <p:spTgt spid="31"/>
                                        </p:tgtEl>
                                        <p:attrNameLst>
                                          <p:attrName>ppt_y</p:attrName>
                                        </p:attrNameLst>
                                      </p:cBhvr>
                                      <p:tavLst>
                                        <p:tav tm="0">
                                          <p:val>
                                            <p:strVal val="0-#ppt_h/2"/>
                                          </p:val>
                                        </p:tav>
                                        <p:tav tm="100000">
                                          <p:val>
                                            <p:strVal val="#ppt_y"/>
                                          </p:val>
                                        </p:tav>
                                      </p:tavLst>
                                    </p:anim>
                                  </p:childTnLst>
                                </p:cTn>
                              </p:par>
                              <p:par>
                                <p:cTn id="47" presetID="2" presetClass="entr" presetSubtype="9"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 calcmode="lin" valueType="num">
                                      <p:cBhvr additive="base">
                                        <p:cTn id="49" dur="500" fill="hold"/>
                                        <p:tgtEl>
                                          <p:spTgt spid="32"/>
                                        </p:tgtEl>
                                        <p:attrNameLst>
                                          <p:attrName>ppt_x</p:attrName>
                                        </p:attrNameLst>
                                      </p:cBhvr>
                                      <p:tavLst>
                                        <p:tav tm="0">
                                          <p:val>
                                            <p:strVal val="0-#ppt_w/2"/>
                                          </p:val>
                                        </p:tav>
                                        <p:tav tm="100000">
                                          <p:val>
                                            <p:strVal val="#ppt_x"/>
                                          </p:val>
                                        </p:tav>
                                      </p:tavLst>
                                    </p:anim>
                                    <p:anim calcmode="lin" valueType="num">
                                      <p:cBhvr additive="base">
                                        <p:cTn id="50" dur="500" fill="hold"/>
                                        <p:tgtEl>
                                          <p:spTgt spid="32"/>
                                        </p:tgtEl>
                                        <p:attrNameLst>
                                          <p:attrName>ppt_y</p:attrName>
                                        </p:attrNameLst>
                                      </p:cBhvr>
                                      <p:tavLst>
                                        <p:tav tm="0">
                                          <p:val>
                                            <p:strVal val="0-#ppt_h/2"/>
                                          </p:val>
                                        </p:tav>
                                        <p:tav tm="100000">
                                          <p:val>
                                            <p:strVal val="#ppt_y"/>
                                          </p:val>
                                        </p:tav>
                                      </p:tavLst>
                                    </p:anim>
                                  </p:childTnLst>
                                </p:cTn>
                              </p:par>
                              <p:par>
                                <p:cTn id="51" presetID="19" presetClass="emph" presetSubtype="0" fill="hold" grpId="0" nodeType="withEffect">
                                  <p:stCondLst>
                                    <p:cond delay="0"/>
                                  </p:stCondLst>
                                  <p:childTnLst>
                                    <p:animClr clrSpc="rgb" dir="cw">
                                      <p:cBhvr override="childStyle">
                                        <p:cTn id="52" dur="500" fill="hold"/>
                                        <p:tgtEl>
                                          <p:spTgt spid="42"/>
                                        </p:tgtEl>
                                        <p:attrNameLst>
                                          <p:attrName>style.color</p:attrName>
                                        </p:attrNameLst>
                                      </p:cBhvr>
                                      <p:to>
                                        <a:srgbClr val="B2B2B2"/>
                                      </p:to>
                                    </p:animClr>
                                    <p:animClr clrSpc="rgb" dir="cw">
                                      <p:cBhvr>
                                        <p:cTn id="53" dur="500" fill="hold"/>
                                        <p:tgtEl>
                                          <p:spTgt spid="42"/>
                                        </p:tgtEl>
                                        <p:attrNameLst>
                                          <p:attrName>fillcolor</p:attrName>
                                        </p:attrNameLst>
                                      </p:cBhvr>
                                      <p:to>
                                        <a:srgbClr val="B2B2B2"/>
                                      </p:to>
                                    </p:animClr>
                                    <p:set>
                                      <p:cBhvr>
                                        <p:cTn id="54" dur="500" fill="hold"/>
                                        <p:tgtEl>
                                          <p:spTgt spid="42"/>
                                        </p:tgtEl>
                                        <p:attrNameLst>
                                          <p:attrName>fill.type</p:attrName>
                                        </p:attrNameLst>
                                      </p:cBhvr>
                                      <p:to>
                                        <p:strVal val="solid"/>
                                      </p:to>
                                    </p:set>
                                    <p:set>
                                      <p:cBhvr>
                                        <p:cTn id="55" dur="500" fill="hold"/>
                                        <p:tgtEl>
                                          <p:spTgt spid="42"/>
                                        </p:tgtEl>
                                        <p:attrNameLst>
                                          <p:attrName>fill.on</p:attrName>
                                        </p:attrNameLst>
                                      </p:cBhvr>
                                      <p:to>
                                        <p:strVal val="true"/>
                                      </p:to>
                                    </p:set>
                                  </p:childTnLst>
                                </p:cTn>
                              </p:par>
                              <p:par>
                                <p:cTn id="56" presetID="3" presetClass="emph" presetSubtype="2" fill="hold" nodeType="withEffect">
                                  <p:stCondLst>
                                    <p:cond delay="0"/>
                                  </p:stCondLst>
                                  <p:childTnLst>
                                    <p:animClr clrSpc="rgb" dir="cw">
                                      <p:cBhvr override="childStyle">
                                        <p:cTn id="57" dur="500" fill="hold"/>
                                        <p:tgtEl>
                                          <p:spTgt spid="43">
                                            <p:txEl>
                                              <p:pRg st="0" end="0"/>
                                            </p:txEl>
                                          </p:spTgt>
                                        </p:tgtEl>
                                        <p:attrNameLst>
                                          <p:attrName>style.color</p:attrName>
                                        </p:attrNameLst>
                                      </p:cBhvr>
                                      <p:to>
                                        <a:srgbClr val="808080"/>
                                      </p:to>
                                    </p:animClr>
                                  </p:childTnLst>
                                </p:cTn>
                              </p:par>
                              <p:par>
                                <p:cTn id="58" presetID="19" presetClass="emph" presetSubtype="0" fill="hold" nodeType="withEffect">
                                  <p:stCondLst>
                                    <p:cond delay="0"/>
                                  </p:stCondLst>
                                  <p:childTnLst>
                                    <p:animClr clrSpc="rgb" dir="cw">
                                      <p:cBhvr override="childStyle">
                                        <p:cTn id="59" dur="500" fill="hold"/>
                                        <p:tgtEl>
                                          <p:spTgt spid="29"/>
                                        </p:tgtEl>
                                        <p:attrNameLst>
                                          <p:attrName>style.color</p:attrName>
                                        </p:attrNameLst>
                                      </p:cBhvr>
                                      <p:to>
                                        <a:srgbClr val="808080"/>
                                      </p:to>
                                    </p:animClr>
                                    <p:animClr clrSpc="rgb" dir="cw">
                                      <p:cBhvr>
                                        <p:cTn id="60" dur="500" fill="hold"/>
                                        <p:tgtEl>
                                          <p:spTgt spid="29"/>
                                        </p:tgtEl>
                                        <p:attrNameLst>
                                          <p:attrName>fillcolor</p:attrName>
                                        </p:attrNameLst>
                                      </p:cBhvr>
                                      <p:to>
                                        <a:srgbClr val="808080"/>
                                      </p:to>
                                    </p:animClr>
                                    <p:set>
                                      <p:cBhvr>
                                        <p:cTn id="61" dur="500" fill="hold"/>
                                        <p:tgtEl>
                                          <p:spTgt spid="29"/>
                                        </p:tgtEl>
                                        <p:attrNameLst>
                                          <p:attrName>fill.type</p:attrName>
                                        </p:attrNameLst>
                                      </p:cBhvr>
                                      <p:to>
                                        <p:strVal val="solid"/>
                                      </p:to>
                                    </p:set>
                                    <p:set>
                                      <p:cBhvr>
                                        <p:cTn id="62" dur="500" fill="hold"/>
                                        <p:tgtEl>
                                          <p:spTgt spid="29"/>
                                        </p:tgtEl>
                                        <p:attrNameLst>
                                          <p:attrName>fill.on</p:attrName>
                                        </p:attrNameLst>
                                      </p:cBhvr>
                                      <p:to>
                                        <p:strVal val="true"/>
                                      </p:to>
                                    </p:set>
                                  </p:childTnLst>
                                </p:cTn>
                              </p:par>
                              <p:par>
                                <p:cTn id="63" presetID="19" presetClass="emph" presetSubtype="0" fill="hold" nodeType="withEffect">
                                  <p:stCondLst>
                                    <p:cond delay="0"/>
                                  </p:stCondLst>
                                  <p:childTnLst>
                                    <p:animClr clrSpc="rgb" dir="cw">
                                      <p:cBhvr override="childStyle">
                                        <p:cTn id="64" dur="500" fill="hold"/>
                                        <p:tgtEl>
                                          <p:spTgt spid="30"/>
                                        </p:tgtEl>
                                        <p:attrNameLst>
                                          <p:attrName>style.color</p:attrName>
                                        </p:attrNameLst>
                                      </p:cBhvr>
                                      <p:to>
                                        <a:srgbClr val="808080"/>
                                      </p:to>
                                    </p:animClr>
                                    <p:animClr clrSpc="rgb" dir="cw">
                                      <p:cBhvr>
                                        <p:cTn id="65" dur="500" fill="hold"/>
                                        <p:tgtEl>
                                          <p:spTgt spid="30"/>
                                        </p:tgtEl>
                                        <p:attrNameLst>
                                          <p:attrName>fillcolor</p:attrName>
                                        </p:attrNameLst>
                                      </p:cBhvr>
                                      <p:to>
                                        <a:srgbClr val="808080"/>
                                      </p:to>
                                    </p:animClr>
                                    <p:set>
                                      <p:cBhvr>
                                        <p:cTn id="66" dur="500" fill="hold"/>
                                        <p:tgtEl>
                                          <p:spTgt spid="30"/>
                                        </p:tgtEl>
                                        <p:attrNameLst>
                                          <p:attrName>fill.type</p:attrName>
                                        </p:attrNameLst>
                                      </p:cBhvr>
                                      <p:to>
                                        <p:strVal val="solid"/>
                                      </p:to>
                                    </p:set>
                                    <p:set>
                                      <p:cBhvr>
                                        <p:cTn id="67" dur="500" fill="hold"/>
                                        <p:tgtEl>
                                          <p:spTgt spid="30"/>
                                        </p:tgtEl>
                                        <p:attrNameLst>
                                          <p:attrName>fill.on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 presetClass="entr" presetSubtype="12" fill="hold" grpId="0" nodeType="clickEffect">
                                  <p:stCondLst>
                                    <p:cond delay="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0-#ppt_w/2"/>
                                          </p:val>
                                        </p:tav>
                                        <p:tav tm="100000">
                                          <p:val>
                                            <p:strVal val="#ppt_x"/>
                                          </p:val>
                                        </p:tav>
                                      </p:tavLst>
                                    </p:anim>
                                    <p:anim calcmode="lin" valueType="num">
                                      <p:cBhvr additive="base">
                                        <p:cTn id="73" dur="500" fill="hold"/>
                                        <p:tgtEl>
                                          <p:spTgt spid="45"/>
                                        </p:tgtEl>
                                        <p:attrNameLst>
                                          <p:attrName>ppt_y</p:attrName>
                                        </p:attrNameLst>
                                      </p:cBhvr>
                                      <p:tavLst>
                                        <p:tav tm="0">
                                          <p:val>
                                            <p:strVal val="1+#ppt_h/2"/>
                                          </p:val>
                                        </p:tav>
                                        <p:tav tm="100000">
                                          <p:val>
                                            <p:strVal val="#ppt_y"/>
                                          </p:val>
                                        </p:tav>
                                      </p:tavLst>
                                    </p:anim>
                                  </p:childTnLst>
                                </p:cTn>
                              </p:par>
                              <p:par>
                                <p:cTn id="74" presetID="2" presetClass="entr" presetSubtype="12" fill="hold" grpId="0" nodeType="withEffect">
                                  <p:stCondLst>
                                    <p:cond delay="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500" fill="hold"/>
                                        <p:tgtEl>
                                          <p:spTgt spid="44"/>
                                        </p:tgtEl>
                                        <p:attrNameLst>
                                          <p:attrName>ppt_x</p:attrName>
                                        </p:attrNameLst>
                                      </p:cBhvr>
                                      <p:tavLst>
                                        <p:tav tm="0">
                                          <p:val>
                                            <p:strVal val="0-#ppt_w/2"/>
                                          </p:val>
                                        </p:tav>
                                        <p:tav tm="100000">
                                          <p:val>
                                            <p:strVal val="#ppt_x"/>
                                          </p:val>
                                        </p:tav>
                                      </p:tavLst>
                                    </p:anim>
                                    <p:anim calcmode="lin" valueType="num">
                                      <p:cBhvr additive="base">
                                        <p:cTn id="77" dur="500" fill="hold"/>
                                        <p:tgtEl>
                                          <p:spTgt spid="44"/>
                                        </p:tgtEl>
                                        <p:attrNameLst>
                                          <p:attrName>ppt_y</p:attrName>
                                        </p:attrNameLst>
                                      </p:cBhvr>
                                      <p:tavLst>
                                        <p:tav tm="0">
                                          <p:val>
                                            <p:strVal val="1+#ppt_h/2"/>
                                          </p:val>
                                        </p:tav>
                                        <p:tav tm="100000">
                                          <p:val>
                                            <p:strVal val="#ppt_y"/>
                                          </p:val>
                                        </p:tav>
                                      </p:tavLst>
                                    </p:anim>
                                  </p:childTnLst>
                                </p:cTn>
                              </p:par>
                              <p:par>
                                <p:cTn id="78" presetID="2" presetClass="entr" presetSubtype="12"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additive="base">
                                        <p:cTn id="80" dur="500" fill="hold"/>
                                        <p:tgtEl>
                                          <p:spTgt spid="28"/>
                                        </p:tgtEl>
                                        <p:attrNameLst>
                                          <p:attrName>ppt_x</p:attrName>
                                        </p:attrNameLst>
                                      </p:cBhvr>
                                      <p:tavLst>
                                        <p:tav tm="0">
                                          <p:val>
                                            <p:strVal val="0-#ppt_w/2"/>
                                          </p:val>
                                        </p:tav>
                                        <p:tav tm="100000">
                                          <p:val>
                                            <p:strVal val="#ppt_x"/>
                                          </p:val>
                                        </p:tav>
                                      </p:tavLst>
                                    </p:anim>
                                    <p:anim calcmode="lin" valueType="num">
                                      <p:cBhvr additive="base">
                                        <p:cTn id="81" dur="500" fill="hold"/>
                                        <p:tgtEl>
                                          <p:spTgt spid="28"/>
                                        </p:tgtEl>
                                        <p:attrNameLst>
                                          <p:attrName>ppt_y</p:attrName>
                                        </p:attrNameLst>
                                      </p:cBhvr>
                                      <p:tavLst>
                                        <p:tav tm="0">
                                          <p:val>
                                            <p:strVal val="1+#ppt_h/2"/>
                                          </p:val>
                                        </p:tav>
                                        <p:tav tm="100000">
                                          <p:val>
                                            <p:strVal val="#ppt_y"/>
                                          </p:val>
                                        </p:tav>
                                      </p:tavLst>
                                    </p:anim>
                                  </p:childTnLst>
                                </p:cTn>
                              </p:par>
                              <p:par>
                                <p:cTn id="82" presetID="2" presetClass="entr" presetSubtype="12" fill="hold"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0-#ppt_w/2"/>
                                          </p:val>
                                        </p:tav>
                                        <p:tav tm="100000">
                                          <p:val>
                                            <p:strVal val="#ppt_x"/>
                                          </p:val>
                                        </p:tav>
                                      </p:tavLst>
                                    </p:anim>
                                    <p:anim calcmode="lin" valueType="num">
                                      <p:cBhvr additive="base">
                                        <p:cTn id="85" dur="500" fill="hold"/>
                                        <p:tgtEl>
                                          <p:spTgt spid="37"/>
                                        </p:tgtEl>
                                        <p:attrNameLst>
                                          <p:attrName>ppt_y</p:attrName>
                                        </p:attrNameLst>
                                      </p:cBhvr>
                                      <p:tavLst>
                                        <p:tav tm="0">
                                          <p:val>
                                            <p:strVal val="1+#ppt_h/2"/>
                                          </p:val>
                                        </p:tav>
                                        <p:tav tm="100000">
                                          <p:val>
                                            <p:strVal val="#ppt_y"/>
                                          </p:val>
                                        </p:tav>
                                      </p:tavLst>
                                    </p:anim>
                                  </p:childTnLst>
                                </p:cTn>
                              </p:par>
                              <p:par>
                                <p:cTn id="86" presetID="2" presetClass="entr" presetSubtype="12" fill="hold" nodeType="withEffect">
                                  <p:stCondLst>
                                    <p:cond delay="0"/>
                                  </p:stCondLst>
                                  <p:childTnLst>
                                    <p:set>
                                      <p:cBhvr>
                                        <p:cTn id="87" dur="1" fill="hold">
                                          <p:stCondLst>
                                            <p:cond delay="0"/>
                                          </p:stCondLst>
                                        </p:cTn>
                                        <p:tgtEl>
                                          <p:spTgt spid="25"/>
                                        </p:tgtEl>
                                        <p:attrNameLst>
                                          <p:attrName>style.visibility</p:attrName>
                                        </p:attrNameLst>
                                      </p:cBhvr>
                                      <p:to>
                                        <p:strVal val="visible"/>
                                      </p:to>
                                    </p:set>
                                    <p:anim calcmode="lin" valueType="num">
                                      <p:cBhvr additive="base">
                                        <p:cTn id="88" dur="500" fill="hold"/>
                                        <p:tgtEl>
                                          <p:spTgt spid="25"/>
                                        </p:tgtEl>
                                        <p:attrNameLst>
                                          <p:attrName>ppt_x</p:attrName>
                                        </p:attrNameLst>
                                      </p:cBhvr>
                                      <p:tavLst>
                                        <p:tav tm="0">
                                          <p:val>
                                            <p:strVal val="0-#ppt_w/2"/>
                                          </p:val>
                                        </p:tav>
                                        <p:tav tm="100000">
                                          <p:val>
                                            <p:strVal val="#ppt_x"/>
                                          </p:val>
                                        </p:tav>
                                      </p:tavLst>
                                    </p:anim>
                                    <p:anim calcmode="lin" valueType="num">
                                      <p:cBhvr additive="base">
                                        <p:cTn id="8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P spid="40" grpId="0" animBg="1"/>
      <p:bldP spid="41" grpId="0"/>
      <p:bldP spid="42" grpId="0" animBg="1"/>
      <p:bldP spid="44" grpId="0" animBg="1"/>
      <p:bldP spid="45" grpId="0"/>
      <p:bldP spid="49" grpId="0"/>
      <p:bldP spid="4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6"/>
          <p:cNvSpPr txBox="1">
            <a:spLocks/>
          </p:cNvSpPr>
          <p:nvPr/>
        </p:nvSpPr>
        <p:spPr>
          <a:xfrm>
            <a:off x="1295400" y="420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Objectives</a:t>
            </a:r>
          </a:p>
        </p:txBody>
      </p:sp>
      <p:sp>
        <p:nvSpPr>
          <p:cNvPr id="5" name="Subtitle 2"/>
          <p:cNvSpPr txBox="1">
            <a:spLocks/>
          </p:cNvSpPr>
          <p:nvPr/>
        </p:nvSpPr>
        <p:spPr bwMode="black">
          <a:xfrm>
            <a:off x="274320" y="920989"/>
            <a:ext cx="11744960" cy="6139687"/>
          </a:xfrm>
          <a:prstGeom prst="rect">
            <a:avLst/>
          </a:prstGeom>
          <a:noFill/>
          <a:ln w="9525">
            <a:noFill/>
            <a:miter lim="800000"/>
            <a:headEnd/>
            <a:tailEnd/>
          </a:ln>
        </p:spPr>
        <p:txBody>
          <a:bodyPr vert="horz" wrap="square" lIns="91440" tIns="45720" rIns="0" bIns="45720" numCol="1" anchor="t" anchorCtr="0" compatLnSpc="1">
            <a:prstTxWarp prst="textNoShape">
              <a:avLst/>
            </a:prstTxWarp>
            <a:normAutofit/>
          </a:bodyPr>
          <a:lstStyle>
            <a:lvl1pPr marL="0" indent="0" algn="l" rtl="0" eaLnBrk="0" fontAlgn="base" hangingPunct="0">
              <a:spcBef>
                <a:spcPct val="25000"/>
              </a:spcBef>
              <a:spcAft>
                <a:spcPct val="0"/>
              </a:spcAft>
              <a:buClr>
                <a:srgbClr val="C60C30"/>
              </a:buClr>
              <a:buSzPct val="100000"/>
              <a:buFont typeface="Arial" pitchFamily="34" charset="0"/>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365760" indent="-365760">
              <a:spcBef>
                <a:spcPts val="0"/>
              </a:spcBef>
              <a:buClrTx/>
              <a:buFont typeface="+mj-lt"/>
              <a:buAutoNum type="arabicPeriod"/>
            </a:pPr>
            <a:r>
              <a:rPr sz="2500" kern="0" spc="-20" dirty="0">
                <a:solidFill>
                  <a:schemeClr val="tx1">
                    <a:lumMod val="75000"/>
                  </a:schemeClr>
                </a:solidFill>
                <a:latin typeface="Calibri" panose="020F0502020204030204" pitchFamily="34" charset="0"/>
              </a:rPr>
              <a:t>Describe developmental trajectories of impulsive behavior from preschool to adulthood</a:t>
            </a:r>
            <a:r>
              <a:rPr lang="en-US" sz="2500" i="1" kern="0" spc="-20" dirty="0">
                <a:solidFill>
                  <a:schemeClr val="tx1">
                    <a:lumMod val="75000"/>
                  </a:schemeClr>
                </a:solidFill>
                <a:latin typeface="Calibri" panose="020F0502020204030204" pitchFamily="34" charset="0"/>
              </a:rPr>
              <a:t>—at all relevant levels of analysis</a:t>
            </a:r>
            <a:r>
              <a:rPr lang="en-US" sz="2500" kern="0" spc="-20" dirty="0">
                <a:solidFill>
                  <a:schemeClr val="tx1">
                    <a:lumMod val="75000"/>
                  </a:schemeClr>
                </a:solidFill>
                <a:latin typeface="Calibri" panose="020F0502020204030204" pitchFamily="34" charset="0"/>
              </a:rPr>
              <a:t>—</a:t>
            </a:r>
            <a:r>
              <a:rPr sz="2500" kern="0" spc="-20" dirty="0">
                <a:solidFill>
                  <a:schemeClr val="tx1">
                    <a:lumMod val="75000"/>
                  </a:schemeClr>
                </a:solidFill>
                <a:latin typeface="Calibri" panose="020F0502020204030204" pitchFamily="34" charset="0"/>
              </a:rPr>
              <a:t> for those reared in high risk environments</a:t>
            </a:r>
            <a:br>
              <a:rPr sz="1100" kern="0" spc="-10" dirty="0">
                <a:latin typeface="Calibri" panose="020F0502020204030204" pitchFamily="34" charset="0"/>
              </a:rPr>
            </a:br>
            <a:endParaRPr sz="1100" kern="0" spc="-10" dirty="0">
              <a:latin typeface="Calibri" panose="020F0502020204030204" pitchFamily="34" charset="0"/>
            </a:endParaRPr>
          </a:p>
          <a:p>
            <a:pPr marL="365760" indent="-365760">
              <a:spcBef>
                <a:spcPts val="0"/>
              </a:spcBef>
              <a:buClrTx/>
              <a:buFont typeface="+mj-lt"/>
              <a:buAutoNum type="arabicPeriod"/>
            </a:pPr>
            <a:r>
              <a:rPr lang="en-US" sz="2500" kern="0" dirty="0">
                <a:solidFill>
                  <a:srgbClr val="C00000"/>
                </a:solidFill>
                <a:latin typeface="Calibri" panose="020F0502020204030204" pitchFamily="34" charset="0"/>
              </a:rPr>
              <a:t>Present new data on impulsive girls, who are understudied to date</a:t>
            </a:r>
            <a:br>
              <a:rPr lang="en-US" sz="1100" kern="0" dirty="0">
                <a:solidFill>
                  <a:schemeClr val="bg2"/>
                </a:solidFill>
                <a:latin typeface="Calibri" panose="020F0502020204030204" pitchFamily="34" charset="0"/>
              </a:rPr>
            </a:br>
            <a:endParaRPr sz="1100" kern="0" dirty="0">
              <a:solidFill>
                <a:schemeClr val="bg2"/>
              </a:solidFill>
              <a:latin typeface="Calibri" panose="020F0502020204030204" pitchFamily="34" charset="0"/>
            </a:endParaRPr>
          </a:p>
          <a:p>
            <a:pPr marL="365760" indent="-365760">
              <a:spcBef>
                <a:spcPts val="0"/>
              </a:spcBef>
              <a:buClrTx/>
              <a:buFont typeface="+mj-lt"/>
              <a:buAutoNum type="arabicPeriod"/>
            </a:pPr>
            <a:r>
              <a:rPr sz="2500" kern="0" dirty="0">
                <a:solidFill>
                  <a:schemeClr val="bg2"/>
                </a:solidFill>
                <a:latin typeface="Calibri" panose="020F0502020204030204" pitchFamily="34" charset="0"/>
              </a:rPr>
              <a:t>Embrace </a:t>
            </a:r>
            <a:r>
              <a:rPr sz="2500" i="1" kern="0" dirty="0">
                <a:solidFill>
                  <a:schemeClr val="bg2"/>
                </a:solidFill>
                <a:latin typeface="Calibri" panose="020F0502020204030204" pitchFamily="34" charset="0"/>
              </a:rPr>
              <a:t>etiological complexity</a:t>
            </a:r>
            <a:r>
              <a:rPr sz="2500" kern="0" dirty="0">
                <a:solidFill>
                  <a:schemeClr val="bg2"/>
                </a:solidFill>
                <a:latin typeface="Calibri" panose="020F0502020204030204" pitchFamily="34" charset="0"/>
              </a:rPr>
              <a:t>—no single level of analysis (genes, maltreatment, neighborhood risk) accounts for progression of impulsivity to more severe endpoints</a:t>
            </a:r>
            <a:br>
              <a:rPr sz="1100" kern="0" dirty="0">
                <a:solidFill>
                  <a:schemeClr val="bg2"/>
                </a:solidFill>
                <a:latin typeface="Calibri" panose="020F0502020204030204" pitchFamily="34" charset="0"/>
              </a:rPr>
            </a:br>
            <a:endParaRPr sz="1100" kern="0" dirty="0">
              <a:solidFill>
                <a:schemeClr val="bg2"/>
              </a:solidFill>
              <a:latin typeface="Calibri" panose="020F0502020204030204" pitchFamily="34" charset="0"/>
            </a:endParaRPr>
          </a:p>
          <a:p>
            <a:pPr marL="365760" indent="-365760">
              <a:spcBef>
                <a:spcPts val="0"/>
              </a:spcBef>
              <a:buClrTx/>
              <a:buFont typeface="+mj-lt"/>
              <a:buAutoNum type="arabicPeriod"/>
            </a:pPr>
            <a:r>
              <a:rPr sz="2500" kern="0" dirty="0">
                <a:solidFill>
                  <a:schemeClr val="bg2"/>
                </a:solidFill>
                <a:latin typeface="Calibri" panose="020F0502020204030204" pitchFamily="34" charset="0"/>
              </a:rPr>
              <a:t>Consider complex interactions and transactions among child vulnerabilities and environm</a:t>
            </a:r>
            <a:r>
              <a:rPr lang="en-US" sz="2500" kern="0" dirty="0">
                <a:solidFill>
                  <a:schemeClr val="bg2"/>
                </a:solidFill>
                <a:latin typeface="Calibri" panose="020F0502020204030204" pitchFamily="34" charset="0"/>
              </a:rPr>
              <a:t>e</a:t>
            </a:r>
            <a:r>
              <a:rPr sz="2500" kern="0" dirty="0">
                <a:solidFill>
                  <a:schemeClr val="bg2"/>
                </a:solidFill>
                <a:latin typeface="Calibri" panose="020F0502020204030204" pitchFamily="34" charset="0"/>
              </a:rPr>
              <a:t>ntal risk factors across development:</a:t>
            </a:r>
            <a:r>
              <a:rPr sz="2600" kern="0" dirty="0">
                <a:solidFill>
                  <a:schemeClr val="bg2"/>
                </a:solidFill>
                <a:latin typeface="Calibri" panose="020F0502020204030204" pitchFamily="34" charset="0"/>
              </a:rPr>
              <a:t> </a:t>
            </a:r>
            <a:br>
              <a:rPr sz="2600" kern="0" dirty="0">
                <a:solidFill>
                  <a:schemeClr val="bg2"/>
                </a:solidFill>
                <a:latin typeface="Calibri" panose="020F0502020204030204" pitchFamily="34" charset="0"/>
              </a:rPr>
            </a:br>
            <a:br>
              <a:rPr sz="600" kern="0" dirty="0">
                <a:solidFill>
                  <a:schemeClr val="bg2"/>
                </a:solidFill>
                <a:latin typeface="Calibri" panose="020F0502020204030204" pitchFamily="34" charset="0"/>
              </a:rPr>
            </a:br>
            <a:endParaRPr sz="600" kern="0" dirty="0">
              <a:solidFill>
                <a:schemeClr val="bg2"/>
              </a:solidFill>
              <a:latin typeface="Calibri" panose="020F0502020204030204" pitchFamily="34" charset="0"/>
            </a:endParaRPr>
          </a:p>
          <a:p>
            <a:pPr marL="896620" lvl="2" indent="-228600">
              <a:spcBef>
                <a:spcPts val="0"/>
              </a:spcBef>
              <a:buClrTx/>
              <a:buFont typeface="+mj-lt"/>
              <a:buAutoNum type="alphaLcPeriod"/>
            </a:pPr>
            <a:r>
              <a:rPr kern="0" dirty="0">
                <a:latin typeface="Calibri" panose="020F0502020204030204" pitchFamily="34" charset="0"/>
              </a:rPr>
              <a:t> complex molecular genetic burden</a:t>
            </a:r>
            <a:br>
              <a:rPr sz="400" kern="0" dirty="0">
                <a:latin typeface="Calibri" panose="020F0502020204030204" pitchFamily="34" charset="0"/>
              </a:rPr>
            </a:br>
            <a:endParaRPr sz="400" kern="0" dirty="0">
              <a:latin typeface="Calibri" panose="020F0502020204030204" pitchFamily="34" charset="0"/>
            </a:endParaRPr>
          </a:p>
          <a:p>
            <a:pPr marL="896620" lvl="2" indent="-228600">
              <a:spcBef>
                <a:spcPts val="0"/>
              </a:spcBef>
              <a:buClrTx/>
              <a:buFont typeface="+mj-lt"/>
              <a:buAutoNum type="alphaLcPeriod"/>
            </a:pPr>
            <a:r>
              <a:rPr kern="0" dirty="0">
                <a:latin typeface="Calibri" panose="020F0502020204030204" pitchFamily="34" charset="0"/>
              </a:rPr>
              <a:t> complex neural functions</a:t>
            </a:r>
            <a:r>
              <a:rPr sz="1800" kern="0" dirty="0">
                <a:latin typeface="Calibri" panose="020F0502020204030204" pitchFamily="34" charset="0"/>
              </a:rPr>
              <a:t> </a:t>
            </a:r>
            <a:br>
              <a:rPr sz="400" kern="0" dirty="0">
                <a:latin typeface="Calibri" panose="020F0502020204030204" pitchFamily="34" charset="0"/>
              </a:rPr>
            </a:br>
            <a:endParaRPr sz="400" kern="0" dirty="0">
              <a:latin typeface="Calibri" panose="020F0502020204030204" pitchFamily="34" charset="0"/>
            </a:endParaRPr>
          </a:p>
          <a:p>
            <a:pPr marL="896620" lvl="2" indent="-228600">
              <a:spcBef>
                <a:spcPts val="0"/>
              </a:spcBef>
              <a:buClrTx/>
              <a:buFont typeface="+mj-lt"/>
              <a:buAutoNum type="alphaLcPeriod"/>
            </a:pPr>
            <a:r>
              <a:rPr kern="0" dirty="0">
                <a:latin typeface="Calibri" panose="020F0502020204030204" pitchFamily="34" charset="0"/>
              </a:rPr>
              <a:t> differential neuromaturation of cortical vs. subcortical neural networks</a:t>
            </a:r>
            <a:br>
              <a:rPr sz="1800" kern="0" dirty="0">
                <a:latin typeface="Calibri" panose="020F0502020204030204" pitchFamily="34" charset="0"/>
              </a:rPr>
            </a:br>
            <a:endParaRPr sz="400" kern="0" dirty="0">
              <a:latin typeface="Calibri" panose="020F0502020204030204" pitchFamily="34" charset="0"/>
            </a:endParaRPr>
          </a:p>
          <a:p>
            <a:pPr marL="896620" lvl="2" indent="-228600">
              <a:spcBef>
                <a:spcPts val="0"/>
              </a:spcBef>
              <a:buClrTx/>
              <a:buFont typeface="+mj-lt"/>
              <a:buAutoNum type="alphaLcPeriod"/>
            </a:pPr>
            <a:r>
              <a:rPr lang="en-US" kern="0" dirty="0">
                <a:latin typeface="Calibri" panose="020F0502020204030204" pitchFamily="34" charset="0"/>
              </a:rPr>
              <a:t> cortical-subcortical connectivity</a:t>
            </a:r>
            <a:br>
              <a:rPr sz="400" kern="0" dirty="0">
                <a:latin typeface="Calibri" panose="020F0502020204030204" pitchFamily="34" charset="0"/>
              </a:rPr>
            </a:br>
            <a:endParaRPr sz="400" kern="0" dirty="0">
              <a:latin typeface="Calibri" panose="020F0502020204030204" pitchFamily="34" charset="0"/>
            </a:endParaRPr>
          </a:p>
          <a:p>
            <a:pPr marL="896620" lvl="2" indent="-228600">
              <a:spcBef>
                <a:spcPts val="0"/>
              </a:spcBef>
              <a:buClrTx/>
              <a:buFont typeface="+mj-lt"/>
              <a:buAutoNum type="alphaLcPeriod"/>
            </a:pPr>
            <a:r>
              <a:rPr lang="en-US" kern="0" spc="-20" dirty="0">
                <a:latin typeface="Calibri" panose="020F0502020204030204" pitchFamily="34" charset="0"/>
              </a:rPr>
              <a:t> environmentally</a:t>
            </a:r>
            <a:r>
              <a:rPr kern="0" spc="-20" dirty="0">
                <a:latin typeface="Calibri" panose="020F0502020204030204" pitchFamily="34" charset="0"/>
              </a:rPr>
              <a:t> induced (neuroplastic) changes in cortical structure and function</a:t>
            </a:r>
            <a:endParaRPr kern="0" dirty="0">
              <a:solidFill>
                <a:srgbClr val="C00000"/>
              </a:solidFill>
              <a:latin typeface="Calibri" panose="020F0502020204030204" pitchFamily="34" charset="0"/>
            </a:endParaRPr>
          </a:p>
        </p:txBody>
      </p:sp>
      <p:sp>
        <p:nvSpPr>
          <p:cNvPr id="2" name="Slide Number Placeholder 1"/>
          <p:cNvSpPr>
            <a:spLocks noGrp="1"/>
          </p:cNvSpPr>
          <p:nvPr>
            <p:ph type="sldNum" sz="quarter" idx="12"/>
          </p:nvPr>
        </p:nvSpPr>
        <p:spPr/>
        <p:txBody>
          <a:bodyPr/>
          <a:lstStyle/>
          <a:p>
            <a:pPr>
              <a:defRPr/>
            </a:pPr>
            <a:fld id="{993D126B-FE58-41BD-B064-FF5E64C7CD59}"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24133307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par>
                                <p:cTn id="9" presetID="3" presetClass="emph" presetSubtype="2" fill="hold" nodeType="withEffect">
                                  <p:stCondLst>
                                    <p:cond delay="0"/>
                                  </p:stCondLst>
                                  <p:childTnLst>
                                    <p:animClr clrSpc="rgb" dir="cw">
                                      <p:cBhvr override="childStyle">
                                        <p:cTn id="10" dur="500" fill="hold"/>
                                        <p:tgtEl>
                                          <p:spTgt spid="5">
                                            <p:txEl>
                                              <p:pRg st="0" end="0"/>
                                            </p:txEl>
                                          </p:spTgt>
                                        </p:tgtEl>
                                        <p:attrNameLst>
                                          <p:attrName>style.color</p:attrName>
                                        </p:attrNameLst>
                                      </p:cBhvr>
                                      <p:to>
                                        <a:srgbClr val="B2B2B2"/>
                                      </p:to>
                                    </p:animClr>
                                  </p:childTnLst>
                                </p:cTn>
                              </p:par>
                            </p:childTnLst>
                          </p:cTn>
                        </p:par>
                      </p:childTnLst>
                    </p:cTn>
                  </p:par>
                  <p:par>
                    <p:cTn id="11" fill="hold">
                      <p:stCondLst>
                        <p:cond delay="indefinite"/>
                      </p:stCondLst>
                      <p:childTnLst>
                        <p:par>
                          <p:cTn id="12" fill="hold">
                            <p:stCondLst>
                              <p:cond delay="0"/>
                            </p:stCondLst>
                            <p:childTnLst>
                              <p:par>
                                <p:cTn id="13" presetID="2" presetClass="entr" presetSubtype="2"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ppt_y"/>
                                          </p:val>
                                        </p:tav>
                                        <p:tav tm="100000">
                                          <p:val>
                                            <p:strVal val="#ppt_y"/>
                                          </p:val>
                                        </p:tav>
                                      </p:tavLst>
                                    </p:anim>
                                  </p:childTnLst>
                                </p:cTn>
                              </p:par>
                              <p:par>
                                <p:cTn id="17" presetID="3" presetClass="emph" presetSubtype="2" fill="hold" nodeType="withEffect">
                                  <p:stCondLst>
                                    <p:cond delay="0"/>
                                  </p:stCondLst>
                                  <p:childTnLst>
                                    <p:animClr clrSpc="rgb" dir="cw">
                                      <p:cBhvr override="childStyle">
                                        <p:cTn id="18" dur="500" fill="hold"/>
                                        <p:tgtEl>
                                          <p:spTgt spid="5">
                                            <p:txEl>
                                              <p:pRg st="1" end="1"/>
                                            </p:txEl>
                                          </p:spTgt>
                                        </p:tgtEl>
                                        <p:attrNameLst>
                                          <p:attrName>style.color</p:attrName>
                                        </p:attrNameLst>
                                      </p:cBhvr>
                                      <p:to>
                                        <a:srgbClr val="FFABAB"/>
                                      </p:to>
                                    </p:animClr>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anim calcmode="lin" valueType="num">
                                      <p:cBhvr additive="base">
                                        <p:cTn id="2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5">
                                            <p:txEl>
                                              <p:pRg st="3" end="3"/>
                                            </p:txEl>
                                          </p:spTgt>
                                        </p:tgtEl>
                                        <p:attrNameLst>
                                          <p:attrName>ppt_y</p:attrName>
                                        </p:attrNameLst>
                                      </p:cBhvr>
                                      <p:tavLst>
                                        <p:tav tm="0">
                                          <p:val>
                                            <p:strVal val="#ppt_y"/>
                                          </p:val>
                                        </p:tav>
                                        <p:tav tm="100000">
                                          <p:val>
                                            <p:strVal val="#ppt_y"/>
                                          </p:val>
                                        </p:tav>
                                      </p:tavLst>
                                    </p:anim>
                                  </p:childTnLst>
                                </p:cTn>
                              </p:par>
                              <p:par>
                                <p:cTn id="25" presetID="3" presetClass="emph" presetSubtype="2" fill="hold" nodeType="withEffect">
                                  <p:stCondLst>
                                    <p:cond delay="0"/>
                                  </p:stCondLst>
                                  <p:childTnLst>
                                    <p:animClr clrSpc="rgb" dir="cw">
                                      <p:cBhvr override="childStyle">
                                        <p:cTn id="26" dur="500" fill="hold"/>
                                        <p:tgtEl>
                                          <p:spTgt spid="5">
                                            <p:txEl>
                                              <p:pRg st="2" end="2"/>
                                            </p:txEl>
                                          </p:spTgt>
                                        </p:tgtEl>
                                        <p:attrNameLst>
                                          <p:attrName>style.color</p:attrName>
                                        </p:attrNameLst>
                                      </p:cBhvr>
                                      <p:to>
                                        <a:srgbClr val="B2B2B2"/>
                                      </p:to>
                                    </p:animClr>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 calcmode="lin" valueType="num">
                                      <p:cBhvr additive="base">
                                        <p:cTn id="47"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 name="Rectangle 102"/>
          <p:cNvSpPr/>
          <p:nvPr/>
        </p:nvSpPr>
        <p:spPr>
          <a:xfrm>
            <a:off x="2059237" y="4931053"/>
            <a:ext cx="8537090" cy="14259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2049297" y="830191"/>
            <a:ext cx="8537083" cy="128003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2058839" y="2097512"/>
            <a:ext cx="8537091" cy="140317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2057417" y="3493396"/>
            <a:ext cx="8537083" cy="144360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53095" y="2093137"/>
            <a:ext cx="8537091" cy="14031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2049698" y="829884"/>
            <a:ext cx="8537083" cy="128003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Arrow Connector 85"/>
          <p:cNvCxnSpPr/>
          <p:nvPr/>
        </p:nvCxnSpPr>
        <p:spPr>
          <a:xfrm>
            <a:off x="5707371" y="1390858"/>
            <a:ext cx="520934" cy="953367"/>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183214" y="1455766"/>
            <a:ext cx="224004" cy="846944"/>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6579498" y="1117353"/>
            <a:ext cx="16583" cy="1169282"/>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6768359" y="1390857"/>
            <a:ext cx="206384" cy="910984"/>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6963513" y="1420354"/>
            <a:ext cx="455203" cy="923871"/>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H="1">
            <a:off x="7122742" y="1856772"/>
            <a:ext cx="499404" cy="560864"/>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5552540" y="1856772"/>
            <a:ext cx="528237" cy="575152"/>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71" name="Rectangle 70"/>
          <p:cNvSpPr/>
          <p:nvPr/>
        </p:nvSpPr>
        <p:spPr>
          <a:xfrm>
            <a:off x="2053813" y="3489822"/>
            <a:ext cx="8537083" cy="144360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Line 34"/>
          <p:cNvSpPr>
            <a:spLocks noChangeShapeType="1"/>
          </p:cNvSpPr>
          <p:nvPr/>
        </p:nvSpPr>
        <p:spPr bwMode="auto">
          <a:xfrm>
            <a:off x="5286603" y="4667165"/>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67" name="Right Arrow 66"/>
          <p:cNvSpPr/>
          <p:nvPr/>
        </p:nvSpPr>
        <p:spPr>
          <a:xfrm>
            <a:off x="5665789" y="4081679"/>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a:off x="7330819" y="4089231"/>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a:off x="8886434" y="4087730"/>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053947" y="4073903"/>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ne 24"/>
          <p:cNvSpPr>
            <a:spLocks noChangeShapeType="1"/>
          </p:cNvSpPr>
          <p:nvPr/>
        </p:nvSpPr>
        <p:spPr bwMode="auto">
          <a:xfrm>
            <a:off x="7050788" y="2943320"/>
            <a:ext cx="2328814" cy="859879"/>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30" name="Line 23"/>
          <p:cNvSpPr>
            <a:spLocks noChangeShapeType="1"/>
          </p:cNvSpPr>
          <p:nvPr/>
        </p:nvSpPr>
        <p:spPr bwMode="auto">
          <a:xfrm>
            <a:off x="6846839" y="3133982"/>
            <a:ext cx="1116282" cy="613254"/>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41" name="Line 34"/>
          <p:cNvSpPr>
            <a:spLocks noChangeShapeType="1"/>
          </p:cNvSpPr>
          <p:nvPr/>
        </p:nvSpPr>
        <p:spPr bwMode="auto">
          <a:xfrm>
            <a:off x="6603031" y="2931069"/>
            <a:ext cx="0" cy="762000"/>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29" name="Line 22"/>
          <p:cNvSpPr>
            <a:spLocks noChangeShapeType="1"/>
          </p:cNvSpPr>
          <p:nvPr/>
        </p:nvSpPr>
        <p:spPr bwMode="auto">
          <a:xfrm flipH="1">
            <a:off x="5395063" y="3064390"/>
            <a:ext cx="1003508" cy="723361"/>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28" name="Line 21"/>
          <p:cNvSpPr>
            <a:spLocks noChangeShapeType="1"/>
          </p:cNvSpPr>
          <p:nvPr/>
        </p:nvSpPr>
        <p:spPr bwMode="auto">
          <a:xfrm flipH="1">
            <a:off x="3847958" y="2845021"/>
            <a:ext cx="2407172" cy="982403"/>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8" name="Title 6"/>
          <p:cNvSpPr txBox="1">
            <a:spLocks/>
          </p:cNvSpPr>
          <p:nvPr/>
        </p:nvSpPr>
        <p:spPr>
          <a:xfrm>
            <a:off x="1295400" y="4202"/>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Ontogenesis of Type II Diabetes</a:t>
            </a:r>
          </a:p>
        </p:txBody>
      </p:sp>
      <p:sp>
        <p:nvSpPr>
          <p:cNvPr id="12" name="Oval 5"/>
          <p:cNvSpPr>
            <a:spLocks noChangeArrowheads="1"/>
          </p:cNvSpPr>
          <p:nvPr/>
        </p:nvSpPr>
        <p:spPr bwMode="auto">
          <a:xfrm>
            <a:off x="5843696" y="2301842"/>
            <a:ext cx="1525098" cy="973087"/>
          </a:xfrm>
          <a:prstGeom prst="ellipse">
            <a:avLst/>
          </a:prstGeom>
          <a:solidFill>
            <a:srgbClr val="FFBDBD"/>
          </a:solidFill>
          <a:ln w="25400">
            <a:solidFill>
              <a:srgbClr val="FF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16" name="Text Box 9"/>
          <p:cNvSpPr txBox="1">
            <a:spLocks noChangeArrowheads="1"/>
          </p:cNvSpPr>
          <p:nvPr/>
        </p:nvSpPr>
        <p:spPr bwMode="auto">
          <a:xfrm>
            <a:off x="5417523" y="2413540"/>
            <a:ext cx="2362200" cy="784830"/>
          </a:xfrm>
          <a:prstGeom prst="rect">
            <a:avLst/>
          </a:prstGeom>
          <a:noFill/>
          <a:ln w="9525">
            <a:noFill/>
            <a:miter lim="800000"/>
            <a:headEnd/>
            <a:tailEnd/>
          </a:ln>
        </p:spPr>
        <p:txBody>
          <a:bodyPr>
            <a:spAutoFit/>
          </a:bodyPr>
          <a:lstStyle/>
          <a:p>
            <a:pPr algn="ctr" eaLnBrk="0" hangingPunct="0">
              <a:spcBef>
                <a:spcPct val="50000"/>
              </a:spcBef>
            </a:pPr>
            <a:r>
              <a:rPr lang="en-US" sz="1500" dirty="0">
                <a:solidFill>
                  <a:srgbClr val="FF0000"/>
                </a:solidFill>
                <a:latin typeface="Arial"/>
              </a:rPr>
              <a:t>heritable</a:t>
            </a:r>
            <a:br>
              <a:rPr lang="en-US" sz="1500" dirty="0">
                <a:solidFill>
                  <a:srgbClr val="FF0000"/>
                </a:solidFill>
                <a:latin typeface="Arial"/>
              </a:rPr>
            </a:br>
            <a:r>
              <a:rPr lang="en-US" sz="1500" dirty="0">
                <a:solidFill>
                  <a:srgbClr val="FF0000"/>
                </a:solidFill>
                <a:latin typeface="Arial"/>
              </a:rPr>
              <a:t>trait</a:t>
            </a:r>
            <a:br>
              <a:rPr lang="en-US" sz="1500" dirty="0">
                <a:solidFill>
                  <a:srgbClr val="FF0000"/>
                </a:solidFill>
                <a:latin typeface="Arial"/>
              </a:rPr>
            </a:br>
            <a:r>
              <a:rPr lang="en-US" sz="1500" dirty="0">
                <a:solidFill>
                  <a:srgbClr val="FF0000"/>
                </a:solidFill>
                <a:latin typeface="Arial"/>
              </a:rPr>
              <a:t>(</a:t>
            </a:r>
            <a:r>
              <a:rPr lang="en-US" sz="1500" i="1" dirty="0">
                <a:solidFill>
                  <a:srgbClr val="FF0000"/>
                </a:solidFill>
                <a:latin typeface="Arial"/>
              </a:rPr>
              <a:t>h</a:t>
            </a:r>
            <a:r>
              <a:rPr lang="en-US" sz="1500" baseline="30000" dirty="0">
                <a:solidFill>
                  <a:srgbClr val="FF0000"/>
                </a:solidFill>
                <a:latin typeface="Arial"/>
              </a:rPr>
              <a:t>2  </a:t>
            </a:r>
            <a:r>
              <a:rPr lang="en-US" sz="1500" dirty="0">
                <a:solidFill>
                  <a:srgbClr val="FF0000"/>
                </a:solidFill>
                <a:latin typeface="Arial"/>
              </a:rPr>
              <a:t>.̃8)</a:t>
            </a:r>
          </a:p>
        </p:txBody>
      </p:sp>
      <p:sp>
        <p:nvSpPr>
          <p:cNvPr id="20" name="Text Box 13"/>
          <p:cNvSpPr txBox="1">
            <a:spLocks noChangeArrowheads="1"/>
          </p:cNvSpPr>
          <p:nvPr/>
        </p:nvSpPr>
        <p:spPr bwMode="auto">
          <a:xfrm>
            <a:off x="4350592" y="1367711"/>
            <a:ext cx="609600" cy="228600"/>
          </a:xfrm>
          <a:prstGeom prst="rect">
            <a:avLst/>
          </a:prstGeom>
          <a:noFill/>
          <a:ln w="9525">
            <a:noFill/>
            <a:miter lim="800000"/>
            <a:headEnd/>
            <a:tailEnd/>
          </a:ln>
        </p:spPr>
        <p:txBody>
          <a:bodyPr>
            <a:spAutoFit/>
          </a:bodyPr>
          <a:lstStyle/>
          <a:p>
            <a:pPr eaLnBrk="0" hangingPunct="0">
              <a:spcBef>
                <a:spcPct val="50000"/>
              </a:spcBef>
            </a:pPr>
            <a:endParaRPr lang="en-US" sz="900">
              <a:solidFill>
                <a:srgbClr val="FFFFFF"/>
              </a:solidFill>
              <a:latin typeface="Times New Roman" pitchFamily="18" charset="0"/>
            </a:endParaRPr>
          </a:p>
        </p:txBody>
      </p:sp>
      <p:sp>
        <p:nvSpPr>
          <p:cNvPr id="24" name="Oval 17"/>
          <p:cNvSpPr>
            <a:spLocks noChangeArrowheads="1"/>
          </p:cNvSpPr>
          <p:nvPr/>
        </p:nvSpPr>
        <p:spPr bwMode="auto">
          <a:xfrm>
            <a:off x="5895354" y="3703801"/>
            <a:ext cx="1458118" cy="1036687"/>
          </a:xfrm>
          <a:prstGeom prst="ellipse">
            <a:avLst/>
          </a:prstGeom>
          <a:solidFill>
            <a:srgbClr val="F9AD6F"/>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25" name="Oval 18"/>
          <p:cNvSpPr>
            <a:spLocks noChangeArrowheads="1"/>
          </p:cNvSpPr>
          <p:nvPr/>
        </p:nvSpPr>
        <p:spPr bwMode="auto">
          <a:xfrm>
            <a:off x="9113884" y="3703801"/>
            <a:ext cx="1386764" cy="1036687"/>
          </a:xfrm>
          <a:prstGeom prst="ellipse">
            <a:avLst/>
          </a:prstGeom>
          <a:solidFill>
            <a:srgbClr val="F68222"/>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27" name="Oval 20"/>
          <p:cNvSpPr>
            <a:spLocks noChangeArrowheads="1"/>
          </p:cNvSpPr>
          <p:nvPr/>
        </p:nvSpPr>
        <p:spPr bwMode="auto">
          <a:xfrm>
            <a:off x="7557931" y="3712052"/>
            <a:ext cx="1365410" cy="1028436"/>
          </a:xfrm>
          <a:prstGeom prst="ellipse">
            <a:avLst/>
          </a:prstGeom>
          <a:solidFill>
            <a:srgbClr val="F8994A"/>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33" name="Text Box 26"/>
          <p:cNvSpPr txBox="1">
            <a:spLocks noChangeArrowheads="1"/>
          </p:cNvSpPr>
          <p:nvPr/>
        </p:nvSpPr>
        <p:spPr bwMode="auto">
          <a:xfrm>
            <a:off x="5939265" y="3855627"/>
            <a:ext cx="1382745" cy="784830"/>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weight gain, metabolic syndrome</a:t>
            </a:r>
          </a:p>
        </p:txBody>
      </p:sp>
      <p:sp>
        <p:nvSpPr>
          <p:cNvPr id="34" name="Text Box 27"/>
          <p:cNvSpPr txBox="1">
            <a:spLocks noChangeArrowheads="1"/>
          </p:cNvSpPr>
          <p:nvPr/>
        </p:nvSpPr>
        <p:spPr bwMode="auto">
          <a:xfrm>
            <a:off x="7530714" y="3934363"/>
            <a:ext cx="1505803" cy="553998"/>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heart disease, renal failure</a:t>
            </a:r>
          </a:p>
        </p:txBody>
      </p:sp>
      <p:sp>
        <p:nvSpPr>
          <p:cNvPr id="35" name="Text Box 28"/>
          <p:cNvSpPr txBox="1">
            <a:spLocks noChangeArrowheads="1"/>
          </p:cNvSpPr>
          <p:nvPr/>
        </p:nvSpPr>
        <p:spPr bwMode="auto">
          <a:xfrm>
            <a:off x="9048341" y="3835556"/>
            <a:ext cx="1538953" cy="784830"/>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peripheral neuropathy,</a:t>
            </a:r>
            <a:br>
              <a:rPr lang="en-US" sz="1500" dirty="0">
                <a:solidFill>
                  <a:srgbClr val="000000"/>
                </a:solidFill>
                <a:latin typeface="Microsoft Sans Serif" pitchFamily="34" charset="0"/>
              </a:rPr>
            </a:br>
            <a:r>
              <a:rPr lang="en-US" sz="1500" dirty="0">
                <a:solidFill>
                  <a:srgbClr val="000000"/>
                </a:solidFill>
                <a:latin typeface="Microsoft Sans Serif" pitchFamily="34" charset="0"/>
              </a:rPr>
              <a:t>amputation</a:t>
            </a:r>
          </a:p>
        </p:txBody>
      </p:sp>
      <p:sp>
        <p:nvSpPr>
          <p:cNvPr id="42" name="Oval 35"/>
          <p:cNvSpPr>
            <a:spLocks noChangeArrowheads="1"/>
          </p:cNvSpPr>
          <p:nvPr/>
        </p:nvSpPr>
        <p:spPr bwMode="auto">
          <a:xfrm>
            <a:off x="4280798" y="3703174"/>
            <a:ext cx="1417726" cy="1028436"/>
          </a:xfrm>
          <a:prstGeom prst="ellipse">
            <a:avLst/>
          </a:prstGeom>
          <a:solidFill>
            <a:srgbClr val="FAC090"/>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43" name="Text Box 36"/>
          <p:cNvSpPr txBox="1">
            <a:spLocks noChangeArrowheads="1"/>
          </p:cNvSpPr>
          <p:nvPr/>
        </p:nvSpPr>
        <p:spPr bwMode="auto">
          <a:xfrm>
            <a:off x="4263388" y="3868293"/>
            <a:ext cx="1415990" cy="784830"/>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pancreatic beta cell</a:t>
            </a:r>
            <a:br>
              <a:rPr lang="en-US" sz="1500" dirty="0">
                <a:solidFill>
                  <a:srgbClr val="000000"/>
                </a:solidFill>
                <a:latin typeface="Microsoft Sans Serif" pitchFamily="34" charset="0"/>
              </a:rPr>
            </a:br>
            <a:r>
              <a:rPr lang="en-US" sz="1500" dirty="0">
                <a:solidFill>
                  <a:srgbClr val="000000"/>
                </a:solidFill>
                <a:latin typeface="Microsoft Sans Serif" pitchFamily="34" charset="0"/>
              </a:rPr>
              <a:t>death</a:t>
            </a:r>
          </a:p>
        </p:txBody>
      </p:sp>
      <p:sp>
        <p:nvSpPr>
          <p:cNvPr id="7" name="Rectangle 6"/>
          <p:cNvSpPr/>
          <p:nvPr/>
        </p:nvSpPr>
        <p:spPr>
          <a:xfrm>
            <a:off x="3496859" y="5205309"/>
            <a:ext cx="1347910" cy="888274"/>
          </a:xfrm>
          <a:prstGeom prst="rect">
            <a:avLst/>
          </a:prstGeom>
          <a:solidFill>
            <a:srgbClr val="D9E2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74960" y="5205309"/>
            <a:ext cx="1395920" cy="888274"/>
          </a:xfrm>
          <a:prstGeom prst="rect">
            <a:avLst/>
          </a:prstGeom>
          <a:solidFill>
            <a:srgbClr val="BDCD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16250" y="5205309"/>
            <a:ext cx="1429961" cy="888274"/>
          </a:xfrm>
          <a:prstGeom prst="rect">
            <a:avLst/>
          </a:prstGeom>
          <a:solidFill>
            <a:srgbClr val="8BA7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373526" y="5205309"/>
            <a:ext cx="1373862" cy="888274"/>
          </a:xfrm>
          <a:prstGeom prst="rect">
            <a:avLst/>
          </a:prstGeom>
          <a:solidFill>
            <a:srgbClr val="577F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20843" y="6612160"/>
            <a:ext cx="1273105" cy="246221"/>
          </a:xfrm>
          <a:prstGeom prst="rect">
            <a:avLst/>
          </a:prstGeom>
        </p:spPr>
        <p:txBody>
          <a:bodyPr wrap="none">
            <a:spAutoFit/>
          </a:bodyPr>
          <a:lstStyle/>
          <a:p>
            <a:r>
              <a:rPr lang="en-US" sz="1000" dirty="0">
                <a:solidFill>
                  <a:schemeClr val="bg2"/>
                </a:solidFill>
                <a:latin typeface="Arial" panose="020B0604020202020204" pitchFamily="34" charset="0"/>
                <a:cs typeface="Arial" panose="020B0604020202020204" pitchFamily="34" charset="0"/>
              </a:rPr>
              <a:t>LaSalle et al., 2005</a:t>
            </a:r>
          </a:p>
        </p:txBody>
      </p:sp>
      <p:sp>
        <p:nvSpPr>
          <p:cNvPr id="53" name="Line 34"/>
          <p:cNvSpPr>
            <a:spLocks noChangeShapeType="1"/>
          </p:cNvSpPr>
          <p:nvPr/>
        </p:nvSpPr>
        <p:spPr bwMode="auto">
          <a:xfrm>
            <a:off x="3720233" y="4668567"/>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5" name="Line 34"/>
          <p:cNvSpPr>
            <a:spLocks noChangeShapeType="1"/>
          </p:cNvSpPr>
          <p:nvPr/>
        </p:nvSpPr>
        <p:spPr bwMode="auto">
          <a:xfrm>
            <a:off x="6952022" y="4673913"/>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6" name="Line 34"/>
          <p:cNvSpPr>
            <a:spLocks noChangeShapeType="1"/>
          </p:cNvSpPr>
          <p:nvPr/>
        </p:nvSpPr>
        <p:spPr bwMode="auto">
          <a:xfrm>
            <a:off x="8595410" y="4668567"/>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7" name="Line 34"/>
          <p:cNvSpPr>
            <a:spLocks noChangeShapeType="1"/>
          </p:cNvSpPr>
          <p:nvPr/>
        </p:nvSpPr>
        <p:spPr bwMode="auto">
          <a:xfrm flipV="1">
            <a:off x="4402109" y="4661648"/>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8" name="Line 34"/>
          <p:cNvSpPr>
            <a:spLocks noChangeShapeType="1"/>
          </p:cNvSpPr>
          <p:nvPr/>
        </p:nvSpPr>
        <p:spPr bwMode="auto">
          <a:xfrm flipV="1">
            <a:off x="6013828" y="4661648"/>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9" name="Line 34"/>
          <p:cNvSpPr>
            <a:spLocks noChangeShapeType="1"/>
          </p:cNvSpPr>
          <p:nvPr/>
        </p:nvSpPr>
        <p:spPr bwMode="auto">
          <a:xfrm flipV="1">
            <a:off x="7662145" y="4661648"/>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60" name="Line 34"/>
          <p:cNvSpPr>
            <a:spLocks noChangeShapeType="1"/>
          </p:cNvSpPr>
          <p:nvPr/>
        </p:nvSpPr>
        <p:spPr bwMode="auto">
          <a:xfrm flipV="1">
            <a:off x="9233845" y="4661371"/>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61" name="Text Box 25"/>
          <p:cNvSpPr txBox="1">
            <a:spLocks noChangeArrowheads="1"/>
          </p:cNvSpPr>
          <p:nvPr/>
        </p:nvSpPr>
        <p:spPr bwMode="auto">
          <a:xfrm>
            <a:off x="3445421" y="5108272"/>
            <a:ext cx="1461325" cy="830997"/>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fat and </a:t>
            </a: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sugar intake</a:t>
            </a:r>
            <a:endParaRPr lang="en-US" sz="1600" dirty="0">
              <a:solidFill>
                <a:srgbClr val="FF0000"/>
              </a:solidFill>
              <a:latin typeface="Microsoft Sans Serif" pitchFamily="34" charset="0"/>
            </a:endParaRPr>
          </a:p>
        </p:txBody>
      </p:sp>
      <p:sp>
        <p:nvSpPr>
          <p:cNvPr id="62" name="Text Box 25"/>
          <p:cNvSpPr txBox="1">
            <a:spLocks noChangeArrowheads="1"/>
          </p:cNvSpPr>
          <p:nvPr/>
        </p:nvSpPr>
        <p:spPr bwMode="auto">
          <a:xfrm>
            <a:off x="5015294" y="5110368"/>
            <a:ext cx="1461325" cy="830997"/>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lack of exercise</a:t>
            </a:r>
            <a:endParaRPr lang="en-US" sz="1600" dirty="0">
              <a:solidFill>
                <a:srgbClr val="FF0000"/>
              </a:solidFill>
              <a:latin typeface="Microsoft Sans Serif" pitchFamily="34" charset="0"/>
            </a:endParaRPr>
          </a:p>
        </p:txBody>
      </p:sp>
      <p:sp>
        <p:nvSpPr>
          <p:cNvPr id="63" name="Text Box 25"/>
          <p:cNvSpPr txBox="1">
            <a:spLocks noChangeArrowheads="1"/>
          </p:cNvSpPr>
          <p:nvPr/>
        </p:nvSpPr>
        <p:spPr bwMode="auto">
          <a:xfrm>
            <a:off x="6694673" y="5217700"/>
            <a:ext cx="1461325" cy="584775"/>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stress</a:t>
            </a:r>
            <a:endParaRPr lang="en-US" sz="1600" dirty="0">
              <a:solidFill>
                <a:srgbClr val="FF0000"/>
              </a:solidFill>
              <a:latin typeface="Microsoft Sans Serif" pitchFamily="34" charset="0"/>
            </a:endParaRPr>
          </a:p>
        </p:txBody>
      </p:sp>
      <p:sp>
        <p:nvSpPr>
          <p:cNvPr id="64" name="Text Box 25"/>
          <p:cNvSpPr txBox="1">
            <a:spLocks noChangeArrowheads="1"/>
          </p:cNvSpPr>
          <p:nvPr/>
        </p:nvSpPr>
        <p:spPr bwMode="auto">
          <a:xfrm>
            <a:off x="8325846" y="5103495"/>
            <a:ext cx="1461325" cy="830997"/>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poor </a:t>
            </a: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self-care</a:t>
            </a:r>
            <a:endParaRPr lang="en-US" sz="1600" dirty="0">
              <a:solidFill>
                <a:srgbClr val="FF0000"/>
              </a:solidFill>
              <a:latin typeface="Microsoft Sans Serif" pitchFamily="34" charset="0"/>
            </a:endParaRPr>
          </a:p>
        </p:txBody>
      </p:sp>
      <p:sp>
        <p:nvSpPr>
          <p:cNvPr id="3" name="TextBox 2"/>
          <p:cNvSpPr txBox="1"/>
          <p:nvPr/>
        </p:nvSpPr>
        <p:spPr>
          <a:xfrm rot="16200000">
            <a:off x="138828" y="2866934"/>
            <a:ext cx="3258986" cy="400110"/>
          </a:xfrm>
          <a:prstGeom prst="rect">
            <a:avLst/>
          </a:prstGeom>
          <a:noFill/>
        </p:spPr>
        <p:txBody>
          <a:bodyPr wrap="square" rtlCol="0">
            <a:spAutoFit/>
          </a:bodyPr>
          <a:lstStyle/>
          <a:p>
            <a:r>
              <a:rPr lang="en-US" sz="2000" dirty="0">
                <a:solidFill>
                  <a:schemeClr val="bg2"/>
                </a:solidFill>
                <a:latin typeface="Verdana" panose="020B0604030504040204" pitchFamily="34" charset="0"/>
                <a:ea typeface="Verdana" panose="020B0604030504040204" pitchFamily="34" charset="0"/>
                <a:cs typeface="Verdana" panose="020B0604030504040204" pitchFamily="34" charset="0"/>
              </a:rPr>
              <a:t>Level of Analysis</a:t>
            </a:r>
          </a:p>
        </p:txBody>
      </p:sp>
      <p:cxnSp>
        <p:nvCxnSpPr>
          <p:cNvPr id="15" name="Straight Arrow Connector 14"/>
          <p:cNvCxnSpPr>
            <a:cxnSpLocks/>
          </p:cNvCxnSpPr>
          <p:nvPr/>
        </p:nvCxnSpPr>
        <p:spPr>
          <a:xfrm>
            <a:off x="2050211" y="6352048"/>
            <a:ext cx="8537090" cy="0"/>
          </a:xfrm>
          <a:prstGeom prst="straightConnector1">
            <a:avLst/>
          </a:prstGeom>
          <a:ln w="5080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15371" y="6390151"/>
            <a:ext cx="8447505" cy="400110"/>
          </a:xfrm>
          <a:prstGeom prst="rect">
            <a:avLst/>
          </a:prstGeom>
          <a:noFill/>
        </p:spPr>
        <p:txBody>
          <a:bodyPr wrap="square" rtlCol="0">
            <a:spAutoFit/>
          </a:bodyPr>
          <a:lstStyle/>
          <a:p>
            <a:r>
              <a:rPr lang="en-US" sz="2000" dirty="0">
                <a:solidFill>
                  <a:schemeClr val="bg2"/>
                </a:solidFill>
                <a:latin typeface="Verdana" panose="020B0604030504040204" pitchFamily="34" charset="0"/>
                <a:ea typeface="Verdana" panose="020B0604030504040204" pitchFamily="34" charset="0"/>
                <a:cs typeface="Verdana" panose="020B0604030504040204" pitchFamily="34" charset="0"/>
              </a:rPr>
              <a:t>                                        time                                      </a:t>
            </a:r>
          </a:p>
        </p:txBody>
      </p:sp>
      <p:sp>
        <p:nvSpPr>
          <p:cNvPr id="66" name="TextBox 65"/>
          <p:cNvSpPr txBox="1"/>
          <p:nvPr/>
        </p:nvSpPr>
        <p:spPr>
          <a:xfrm rot="16200000">
            <a:off x="1546175" y="2528981"/>
            <a:ext cx="1550980" cy="507831"/>
          </a:xfrm>
          <a:prstGeom prst="rect">
            <a:avLst/>
          </a:prstGeom>
          <a:noFill/>
        </p:spPr>
        <p:txBody>
          <a:bodyPr wrap="square" rtlCol="0">
            <a:spAutoFit/>
          </a:bodyPr>
          <a:lstStyle/>
          <a:p>
            <a:pPr algn="ct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latent</a:t>
            </a:r>
          </a:p>
          <a:p>
            <a:pPr algn="ct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vulnerability</a:t>
            </a:r>
            <a:r>
              <a:rPr lang="en-US" sz="13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Oval 19"/>
          <p:cNvSpPr>
            <a:spLocks noChangeArrowheads="1"/>
          </p:cNvSpPr>
          <p:nvPr/>
        </p:nvSpPr>
        <p:spPr bwMode="auto">
          <a:xfrm>
            <a:off x="2677403" y="3701614"/>
            <a:ext cx="1421030" cy="1028436"/>
          </a:xfrm>
          <a:prstGeom prst="ellipse">
            <a:avLst/>
          </a:prstGeom>
          <a:solidFill>
            <a:schemeClr val="accent4">
              <a:lumMod val="20000"/>
              <a:lumOff val="80000"/>
            </a:schemeClr>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32" name="Text Box 25"/>
          <p:cNvSpPr txBox="1">
            <a:spLocks noChangeArrowheads="1"/>
          </p:cNvSpPr>
          <p:nvPr/>
        </p:nvSpPr>
        <p:spPr bwMode="auto">
          <a:xfrm>
            <a:off x="2746887" y="3658405"/>
            <a:ext cx="1295400" cy="830997"/>
          </a:xfrm>
          <a:prstGeom prst="rect">
            <a:avLst/>
          </a:prstGeom>
          <a:noFill/>
          <a:ln w="9525">
            <a:noFill/>
            <a:miter lim="800000"/>
            <a:headEnd/>
            <a:tailEnd/>
          </a:ln>
        </p:spPr>
        <p:txBody>
          <a:bodyPr>
            <a:spAutoFit/>
          </a:bodyPr>
          <a:lstStyle/>
          <a:p>
            <a:pPr algn="ctr" eaLnBrk="0" hangingPunct="0">
              <a:spcBef>
                <a:spcPct val="50000"/>
              </a:spcBef>
            </a:pPr>
            <a:br>
              <a:rPr lang="en-US" sz="1600" dirty="0">
                <a:solidFill>
                  <a:srgbClr val="000000"/>
                </a:solidFill>
                <a:latin typeface="Microsoft Sans Serif" pitchFamily="34" charset="0"/>
              </a:rPr>
            </a:br>
            <a:r>
              <a:rPr lang="en-US" sz="1500" dirty="0">
                <a:solidFill>
                  <a:srgbClr val="000000"/>
                </a:solidFill>
                <a:latin typeface="Microsoft Sans Serif" pitchFamily="34" charset="0"/>
              </a:rPr>
              <a:t>insulin </a:t>
            </a:r>
            <a:br>
              <a:rPr lang="en-US" sz="1500" dirty="0">
                <a:solidFill>
                  <a:srgbClr val="000000"/>
                </a:solidFill>
                <a:latin typeface="Microsoft Sans Serif" pitchFamily="34" charset="0"/>
              </a:rPr>
            </a:br>
            <a:r>
              <a:rPr lang="en-US" sz="1500" dirty="0">
                <a:solidFill>
                  <a:srgbClr val="000000"/>
                </a:solidFill>
                <a:latin typeface="Microsoft Sans Serif" pitchFamily="34" charset="0"/>
              </a:rPr>
              <a:t>resistance</a:t>
            </a:r>
            <a:endParaRPr lang="en-US" sz="1500" dirty="0">
              <a:solidFill>
                <a:srgbClr val="FF0000"/>
              </a:solidFill>
              <a:latin typeface="Microsoft Sans Serif" pitchFamily="34" charset="0"/>
            </a:endParaRPr>
          </a:p>
        </p:txBody>
      </p:sp>
      <p:sp>
        <p:nvSpPr>
          <p:cNvPr id="52" name="TextBox 51"/>
          <p:cNvSpPr txBox="1"/>
          <p:nvPr/>
        </p:nvSpPr>
        <p:spPr>
          <a:xfrm rot="16200000">
            <a:off x="1607690" y="3817817"/>
            <a:ext cx="1416281" cy="523220"/>
          </a:xfrm>
          <a:prstGeom prst="rect">
            <a:avLst/>
          </a:prstGeom>
          <a:noFill/>
        </p:spPr>
        <p:txBody>
          <a:bodyPr wrap="square" rtlCol="0">
            <a:spAutoFit/>
          </a:bodyPr>
          <a:lstStyle/>
          <a:p>
            <a:r>
              <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syndrome</a:t>
            </a:r>
          </a:p>
          <a:p>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(phenotype)</a:t>
            </a:r>
            <a:r>
              <a:rPr lang="en-US" sz="1400" dirty="0">
                <a:solidFill>
                  <a:schemeClr val="bg2"/>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70" name="TextBox 69"/>
          <p:cNvSpPr txBox="1"/>
          <p:nvPr/>
        </p:nvSpPr>
        <p:spPr>
          <a:xfrm rot="16200000">
            <a:off x="1491004" y="5400005"/>
            <a:ext cx="1651680" cy="507831"/>
          </a:xfrm>
          <a:prstGeom prst="rect">
            <a:avLst/>
          </a:prstGeom>
          <a:noFill/>
        </p:spPr>
        <p:txBody>
          <a:bodyPr wrap="square" rtlCol="0">
            <a:spAutoFit/>
          </a:bodyPr>
          <a:lstStyle/>
          <a:p>
            <a:pPr algn="ct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environmental</a:t>
            </a:r>
            <a:b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b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risk mediator</a:t>
            </a:r>
            <a:r>
              <a:rPr lang="en-US" sz="13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78" name="Block Arc 77"/>
          <p:cNvSpPr>
            <a:spLocks noChangeAspect="1"/>
          </p:cNvSpPr>
          <p:nvPr/>
        </p:nvSpPr>
        <p:spPr>
          <a:xfrm rot="4652821">
            <a:off x="5752150" y="993241"/>
            <a:ext cx="1670387" cy="1705246"/>
          </a:xfrm>
          <a:prstGeom prst="blockArc">
            <a:avLst>
              <a:gd name="adj1" fmla="val 10764518"/>
              <a:gd name="adj2" fmla="val 12377438"/>
              <a:gd name="adj3" fmla="val 19899"/>
            </a:avLst>
          </a:prstGeom>
          <a:solidFill>
            <a:srgbClr val="B7B7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79" name="Block Arc 78"/>
          <p:cNvSpPr>
            <a:spLocks noChangeAspect="1"/>
          </p:cNvSpPr>
          <p:nvPr/>
        </p:nvSpPr>
        <p:spPr>
          <a:xfrm rot="5400000">
            <a:off x="6059494" y="1201552"/>
            <a:ext cx="1573990" cy="1606837"/>
          </a:xfrm>
          <a:prstGeom prst="blockArc">
            <a:avLst>
              <a:gd name="adj1" fmla="val 10764518"/>
              <a:gd name="adj2" fmla="val 12377438"/>
              <a:gd name="adj3" fmla="val 19899"/>
            </a:avLst>
          </a:prstGeom>
          <a:solidFill>
            <a:srgbClr val="7D7D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0" name="Block Arc 79"/>
          <p:cNvSpPr>
            <a:spLocks noChangeAspect="1"/>
          </p:cNvSpPr>
          <p:nvPr/>
        </p:nvSpPr>
        <p:spPr>
          <a:xfrm rot="3727217">
            <a:off x="5532412" y="1207503"/>
            <a:ext cx="1616065" cy="1649790"/>
          </a:xfrm>
          <a:prstGeom prst="blockArc">
            <a:avLst>
              <a:gd name="adj1" fmla="val 10764518"/>
              <a:gd name="adj2" fmla="val 12377438"/>
              <a:gd name="adj3" fmla="val 19899"/>
            </a:avLst>
          </a:prstGeom>
          <a:solidFill>
            <a:srgbClr val="4DFC24"/>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1" name="Block Arc 80"/>
          <p:cNvSpPr>
            <a:spLocks noChangeAspect="1"/>
          </p:cNvSpPr>
          <p:nvPr/>
        </p:nvSpPr>
        <p:spPr>
          <a:xfrm rot="6246246">
            <a:off x="6310345" y="1220602"/>
            <a:ext cx="1602816" cy="1636265"/>
          </a:xfrm>
          <a:prstGeom prst="blockArc">
            <a:avLst>
              <a:gd name="adj1" fmla="val 10764518"/>
              <a:gd name="adj2" fmla="val 12377438"/>
              <a:gd name="adj3" fmla="val 19899"/>
            </a:avLst>
          </a:prstGeom>
          <a:solidFill>
            <a:srgbClr val="CBA9E5"/>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2" name="Block Arc 81"/>
          <p:cNvSpPr>
            <a:spLocks noChangeAspect="1"/>
          </p:cNvSpPr>
          <p:nvPr/>
        </p:nvSpPr>
        <p:spPr>
          <a:xfrm rot="2850849">
            <a:off x="5255526" y="1183525"/>
            <a:ext cx="1614268" cy="1647956"/>
          </a:xfrm>
          <a:prstGeom prst="blockArc">
            <a:avLst>
              <a:gd name="adj1" fmla="val 10764518"/>
              <a:gd name="adj2" fmla="val 12377438"/>
              <a:gd name="adj3" fmla="val 19899"/>
            </a:avLst>
          </a:prstGeom>
          <a:solidFill>
            <a:schemeClr val="accent1">
              <a:lumMod val="20000"/>
              <a:lumOff val="80000"/>
            </a:schemeClr>
          </a:solidFill>
          <a:ln w="3175"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3" name="Block Arc 82"/>
          <p:cNvSpPr>
            <a:spLocks noChangeAspect="1"/>
          </p:cNvSpPr>
          <p:nvPr/>
        </p:nvSpPr>
        <p:spPr>
          <a:xfrm rot="7362359">
            <a:off x="6373785" y="1464822"/>
            <a:ext cx="1635208" cy="1669333"/>
          </a:xfrm>
          <a:prstGeom prst="blockArc">
            <a:avLst>
              <a:gd name="adj1" fmla="val 10764518"/>
              <a:gd name="adj2" fmla="val 12377438"/>
              <a:gd name="adj3" fmla="val 19899"/>
            </a:avLst>
          </a:prstGeom>
          <a:solidFill>
            <a:srgbClr val="9A57CD"/>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4" name="Block Arc 83"/>
          <p:cNvSpPr>
            <a:spLocks noChangeAspect="1"/>
          </p:cNvSpPr>
          <p:nvPr/>
        </p:nvSpPr>
        <p:spPr>
          <a:xfrm rot="2130608">
            <a:off x="5133822" y="1459426"/>
            <a:ext cx="1661472" cy="1696145"/>
          </a:xfrm>
          <a:prstGeom prst="blockArc">
            <a:avLst>
              <a:gd name="adj1" fmla="val 10764518"/>
              <a:gd name="adj2" fmla="val 12377438"/>
              <a:gd name="adj3" fmla="val 19899"/>
            </a:avLst>
          </a:prstGeom>
          <a:solidFill>
            <a:srgbClr val="FF00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5" name="TextBox 84"/>
          <p:cNvSpPr txBox="1"/>
          <p:nvPr/>
        </p:nvSpPr>
        <p:spPr>
          <a:xfrm rot="16200000">
            <a:off x="1715777" y="1107922"/>
            <a:ext cx="1416281" cy="707886"/>
          </a:xfrm>
          <a:prstGeom prst="rect">
            <a:avLst/>
          </a:prstGeom>
          <a:noFill/>
        </p:spPr>
        <p:txBody>
          <a:bodyPr wrap="square" rtlCol="0">
            <a:spAutoFit/>
          </a:bodyPr>
          <a:lstStyle/>
          <a:p>
            <a:pPr algn="ctr"/>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multifactorial genetic</a:t>
            </a:r>
            <a:b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burden  </a:t>
            </a:r>
            <a:r>
              <a:rPr lang="en-US" sz="13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a:defRPr/>
            </a:pPr>
            <a:fld id="{993D126B-FE58-41BD-B064-FF5E64C7CD59}" type="slidenum">
              <a:rPr lang="en-US" smtClean="0"/>
              <a:pPr>
                <a:defRPr/>
              </a:pPr>
              <a:t>5</a:t>
            </a:fld>
            <a:endParaRPr lang="en-US"/>
          </a:p>
        </p:txBody>
      </p:sp>
    </p:spTree>
    <p:extLst>
      <p:ext uri="{BB962C8B-B14F-4D97-AF65-F5344CB8AC3E}">
        <p14:creationId xmlns:p14="http://schemas.microsoft.com/office/powerpoint/2010/main" val="15142141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1+#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1+#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1+#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1+#ppt_w/2"/>
                                          </p:val>
                                        </p:tav>
                                        <p:tav tm="100000">
                                          <p:val>
                                            <p:strVal val="#ppt_x"/>
                                          </p:val>
                                        </p:tav>
                                      </p:tavLst>
                                    </p:anim>
                                    <p:anim calcmode="lin" valueType="num">
                                      <p:cBhvr additive="base">
                                        <p:cTn id="60"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66"/>
                                        </p:tgtEl>
                                        <p:attrNameLst>
                                          <p:attrName>style.visibility</p:attrName>
                                        </p:attrNameLst>
                                      </p:cBhvr>
                                      <p:to>
                                        <p:strVal val="visible"/>
                                      </p:to>
                                    </p:set>
                                    <p:anim calcmode="lin" valueType="num">
                                      <p:cBhvr additive="base">
                                        <p:cTn id="65" dur="500" fill="hold"/>
                                        <p:tgtEl>
                                          <p:spTgt spid="66"/>
                                        </p:tgtEl>
                                        <p:attrNameLst>
                                          <p:attrName>ppt_x</p:attrName>
                                        </p:attrNameLst>
                                      </p:cBhvr>
                                      <p:tavLst>
                                        <p:tav tm="0">
                                          <p:val>
                                            <p:strVal val="1+#ppt_w/2"/>
                                          </p:val>
                                        </p:tav>
                                        <p:tav tm="100000">
                                          <p:val>
                                            <p:strVal val="#ppt_x"/>
                                          </p:val>
                                        </p:tav>
                                      </p:tavLst>
                                    </p:anim>
                                    <p:anim calcmode="lin" valueType="num">
                                      <p:cBhvr additive="base">
                                        <p:cTn id="66" dur="500" fill="hold"/>
                                        <p:tgtEl>
                                          <p:spTgt spid="6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anim calcmode="lin" valueType="num">
                                      <p:cBhvr additive="base">
                                        <p:cTn id="69" dur="500" fill="hold"/>
                                        <p:tgtEl>
                                          <p:spTgt spid="101"/>
                                        </p:tgtEl>
                                        <p:attrNameLst>
                                          <p:attrName>ppt_x</p:attrName>
                                        </p:attrNameLst>
                                      </p:cBhvr>
                                      <p:tavLst>
                                        <p:tav tm="0">
                                          <p:val>
                                            <p:strVal val="1+#ppt_w/2"/>
                                          </p:val>
                                        </p:tav>
                                        <p:tav tm="100000">
                                          <p:val>
                                            <p:strVal val="#ppt_x"/>
                                          </p:val>
                                        </p:tav>
                                      </p:tavLst>
                                    </p:anim>
                                    <p:anim calcmode="lin" valueType="num">
                                      <p:cBhvr additive="base">
                                        <p:cTn id="70" dur="500" fill="hold"/>
                                        <p:tgtEl>
                                          <p:spTgt spid="101"/>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1"/>
                                        </p:tgtEl>
                                        <p:attrNameLst>
                                          <p:attrName>style.visibility</p:attrName>
                                        </p:attrNameLst>
                                      </p:cBhvr>
                                      <p:to>
                                        <p:strVal val="visible"/>
                                      </p:to>
                                    </p:set>
                                    <p:anim calcmode="lin" valueType="num">
                                      <p:cBhvr additive="base">
                                        <p:cTn id="73" dur="500" fill="hold"/>
                                        <p:tgtEl>
                                          <p:spTgt spid="71"/>
                                        </p:tgtEl>
                                        <p:attrNameLst>
                                          <p:attrName>ppt_x</p:attrName>
                                        </p:attrNameLst>
                                      </p:cBhvr>
                                      <p:tavLst>
                                        <p:tav tm="0">
                                          <p:val>
                                            <p:strVal val="1+#ppt_w/2"/>
                                          </p:val>
                                        </p:tav>
                                        <p:tav tm="100000">
                                          <p:val>
                                            <p:strVal val="#ppt_x"/>
                                          </p:val>
                                        </p:tav>
                                      </p:tavLst>
                                    </p:anim>
                                    <p:anim calcmode="lin" valueType="num">
                                      <p:cBhvr additive="base">
                                        <p:cTn id="74" dur="500" fill="hold"/>
                                        <p:tgtEl>
                                          <p:spTgt spid="71"/>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1+#ppt_w/2"/>
                                          </p:val>
                                        </p:tav>
                                        <p:tav tm="100000">
                                          <p:val>
                                            <p:strVal val="#ppt_x"/>
                                          </p:val>
                                        </p:tav>
                                      </p:tavLst>
                                    </p:anim>
                                    <p:anim calcmode="lin" valueType="num">
                                      <p:cBhvr additive="base">
                                        <p:cTn id="78" dur="500" fill="hold"/>
                                        <p:tgtEl>
                                          <p:spTgt spid="16"/>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12"/>
                                        </p:tgtEl>
                                        <p:attrNameLst>
                                          <p:attrName>style.visibility</p:attrName>
                                        </p:attrNameLst>
                                      </p:cBhvr>
                                      <p:to>
                                        <p:strVal val="visible"/>
                                      </p:to>
                                    </p:set>
                                    <p:anim calcmode="lin" valueType="num">
                                      <p:cBhvr additive="base">
                                        <p:cTn id="81" dur="500" fill="hold"/>
                                        <p:tgtEl>
                                          <p:spTgt spid="12"/>
                                        </p:tgtEl>
                                        <p:attrNameLst>
                                          <p:attrName>ppt_x</p:attrName>
                                        </p:attrNameLst>
                                      </p:cBhvr>
                                      <p:tavLst>
                                        <p:tav tm="0">
                                          <p:val>
                                            <p:strVal val="1+#ppt_w/2"/>
                                          </p:val>
                                        </p:tav>
                                        <p:tav tm="100000">
                                          <p:val>
                                            <p:strVal val="#ppt_x"/>
                                          </p:val>
                                        </p:tav>
                                      </p:tavLst>
                                    </p:anim>
                                    <p:anim calcmode="lin" valueType="num">
                                      <p:cBhvr additive="base">
                                        <p:cTn id="82" dur="500" fill="hold"/>
                                        <p:tgtEl>
                                          <p:spTgt spid="12"/>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1+#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1+#ppt_w/2"/>
                                          </p:val>
                                        </p:tav>
                                        <p:tav tm="100000">
                                          <p:val>
                                            <p:strVal val="#ppt_x"/>
                                          </p:val>
                                        </p:tav>
                                      </p:tavLst>
                                    </p:anim>
                                    <p:anim calcmode="lin" valueType="num">
                                      <p:cBhvr additive="base">
                                        <p:cTn id="94" dur="500" fill="hold"/>
                                        <p:tgtEl>
                                          <p:spTgt spid="41"/>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1+#ppt_w/2"/>
                                          </p:val>
                                        </p:tav>
                                        <p:tav tm="100000">
                                          <p:val>
                                            <p:strVal val="#ppt_x"/>
                                          </p:val>
                                        </p:tav>
                                      </p:tavLst>
                                    </p:anim>
                                    <p:anim calcmode="lin" valueType="num">
                                      <p:cBhvr additive="base">
                                        <p:cTn id="98" dur="500" fill="hold"/>
                                        <p:tgtEl>
                                          <p:spTgt spid="30"/>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1+#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102"/>
                                        </p:tgtEl>
                                        <p:attrNameLst>
                                          <p:attrName>style.visibility</p:attrName>
                                        </p:attrNameLst>
                                      </p:cBhvr>
                                      <p:to>
                                        <p:strVal val="visible"/>
                                      </p:to>
                                    </p:set>
                                    <p:anim calcmode="lin" valueType="num">
                                      <p:cBhvr additive="base">
                                        <p:cTn id="107" dur="500" fill="hold"/>
                                        <p:tgtEl>
                                          <p:spTgt spid="102"/>
                                        </p:tgtEl>
                                        <p:attrNameLst>
                                          <p:attrName>ppt_x</p:attrName>
                                        </p:attrNameLst>
                                      </p:cBhvr>
                                      <p:tavLst>
                                        <p:tav tm="0">
                                          <p:val>
                                            <p:strVal val="1+#ppt_w/2"/>
                                          </p:val>
                                        </p:tav>
                                        <p:tav tm="100000">
                                          <p:val>
                                            <p:strVal val="#ppt_x"/>
                                          </p:val>
                                        </p:tav>
                                      </p:tavLst>
                                    </p:anim>
                                    <p:anim calcmode="lin" valueType="num">
                                      <p:cBhvr additive="base">
                                        <p:cTn id="108" dur="500" fill="hold"/>
                                        <p:tgtEl>
                                          <p:spTgt spid="102"/>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80"/>
                                        </p:tgtEl>
                                        <p:attrNameLst>
                                          <p:attrName>style.visibility</p:attrName>
                                        </p:attrNameLst>
                                      </p:cBhvr>
                                      <p:to>
                                        <p:strVal val="visible"/>
                                      </p:to>
                                    </p:set>
                                    <p:anim calcmode="lin" valueType="num">
                                      <p:cBhvr additive="base">
                                        <p:cTn id="121" dur="500" fill="hold"/>
                                        <p:tgtEl>
                                          <p:spTgt spid="80"/>
                                        </p:tgtEl>
                                        <p:attrNameLst>
                                          <p:attrName>ppt_x</p:attrName>
                                        </p:attrNameLst>
                                      </p:cBhvr>
                                      <p:tavLst>
                                        <p:tav tm="0">
                                          <p:val>
                                            <p:strVal val="#ppt_x"/>
                                          </p:val>
                                        </p:tav>
                                        <p:tav tm="100000">
                                          <p:val>
                                            <p:strVal val="#ppt_x"/>
                                          </p:val>
                                        </p:tav>
                                      </p:tavLst>
                                    </p:anim>
                                    <p:anim calcmode="lin" valueType="num">
                                      <p:cBhvr additive="base">
                                        <p:cTn id="122" dur="500" fill="hold"/>
                                        <p:tgtEl>
                                          <p:spTgt spid="80"/>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78"/>
                                        </p:tgtEl>
                                        <p:attrNameLst>
                                          <p:attrName>style.visibility</p:attrName>
                                        </p:attrNameLst>
                                      </p:cBhvr>
                                      <p:to>
                                        <p:strVal val="visible"/>
                                      </p:to>
                                    </p:set>
                                    <p:anim calcmode="lin" valueType="num">
                                      <p:cBhvr additive="base">
                                        <p:cTn id="125" dur="500" fill="hold"/>
                                        <p:tgtEl>
                                          <p:spTgt spid="78"/>
                                        </p:tgtEl>
                                        <p:attrNameLst>
                                          <p:attrName>ppt_x</p:attrName>
                                        </p:attrNameLst>
                                      </p:cBhvr>
                                      <p:tavLst>
                                        <p:tav tm="0">
                                          <p:val>
                                            <p:strVal val="#ppt_x"/>
                                          </p:val>
                                        </p:tav>
                                        <p:tav tm="100000">
                                          <p:val>
                                            <p:strVal val="#ppt_x"/>
                                          </p:val>
                                        </p:tav>
                                      </p:tavLst>
                                    </p:anim>
                                    <p:anim calcmode="lin" valueType="num">
                                      <p:cBhvr additive="base">
                                        <p:cTn id="126" dur="500" fill="hold"/>
                                        <p:tgtEl>
                                          <p:spTgt spid="78"/>
                                        </p:tgtEl>
                                        <p:attrNameLst>
                                          <p:attrName>ppt_y</p:attrName>
                                        </p:attrNameLst>
                                      </p:cBhvr>
                                      <p:tavLst>
                                        <p:tav tm="0">
                                          <p:val>
                                            <p:strVal val="0-#ppt_h/2"/>
                                          </p:val>
                                        </p:tav>
                                        <p:tav tm="100000">
                                          <p:val>
                                            <p:strVal val="#ppt_y"/>
                                          </p:val>
                                        </p:tav>
                                      </p:tavLst>
                                    </p:anim>
                                  </p:childTnLst>
                                </p:cTn>
                              </p:par>
                              <p:par>
                                <p:cTn id="127" presetID="2" presetClass="entr" presetSubtype="1" fill="hold" grpId="0" nodeType="withEffect">
                                  <p:stCondLst>
                                    <p:cond delay="0"/>
                                  </p:stCondLst>
                                  <p:childTnLst>
                                    <p:set>
                                      <p:cBhvr>
                                        <p:cTn id="128" dur="1" fill="hold">
                                          <p:stCondLst>
                                            <p:cond delay="0"/>
                                          </p:stCondLst>
                                        </p:cTn>
                                        <p:tgtEl>
                                          <p:spTgt spid="79"/>
                                        </p:tgtEl>
                                        <p:attrNameLst>
                                          <p:attrName>style.visibility</p:attrName>
                                        </p:attrNameLst>
                                      </p:cBhvr>
                                      <p:to>
                                        <p:strVal val="visible"/>
                                      </p:to>
                                    </p:set>
                                    <p:anim calcmode="lin" valueType="num">
                                      <p:cBhvr additive="base">
                                        <p:cTn id="129" dur="500" fill="hold"/>
                                        <p:tgtEl>
                                          <p:spTgt spid="79"/>
                                        </p:tgtEl>
                                        <p:attrNameLst>
                                          <p:attrName>ppt_x</p:attrName>
                                        </p:attrNameLst>
                                      </p:cBhvr>
                                      <p:tavLst>
                                        <p:tav tm="0">
                                          <p:val>
                                            <p:strVal val="#ppt_x"/>
                                          </p:val>
                                        </p:tav>
                                        <p:tav tm="100000">
                                          <p:val>
                                            <p:strVal val="#ppt_x"/>
                                          </p:val>
                                        </p:tav>
                                      </p:tavLst>
                                    </p:anim>
                                    <p:anim calcmode="lin" valueType="num">
                                      <p:cBhvr additive="base">
                                        <p:cTn id="130" dur="500" fill="hold"/>
                                        <p:tgtEl>
                                          <p:spTgt spid="79"/>
                                        </p:tgtEl>
                                        <p:attrNameLst>
                                          <p:attrName>ppt_y</p:attrName>
                                        </p:attrNameLst>
                                      </p:cBhvr>
                                      <p:tavLst>
                                        <p:tav tm="0">
                                          <p:val>
                                            <p:strVal val="0-#ppt_h/2"/>
                                          </p:val>
                                        </p:tav>
                                        <p:tav tm="100000">
                                          <p:val>
                                            <p:strVal val="#ppt_y"/>
                                          </p:val>
                                        </p:tav>
                                      </p:tavLst>
                                    </p:anim>
                                  </p:childTnLst>
                                </p:cTn>
                              </p:par>
                              <p:par>
                                <p:cTn id="131" presetID="2" presetClass="entr" presetSubtype="1" fill="hold" nodeType="withEffect">
                                  <p:stCondLst>
                                    <p:cond delay="0"/>
                                  </p:stCondLst>
                                  <p:childTnLst>
                                    <p:set>
                                      <p:cBhvr>
                                        <p:cTn id="132" dur="1" fill="hold">
                                          <p:stCondLst>
                                            <p:cond delay="0"/>
                                          </p:stCondLst>
                                        </p:cTn>
                                        <p:tgtEl>
                                          <p:spTgt spid="87"/>
                                        </p:tgtEl>
                                        <p:attrNameLst>
                                          <p:attrName>style.visibility</p:attrName>
                                        </p:attrNameLst>
                                      </p:cBhvr>
                                      <p:to>
                                        <p:strVal val="visible"/>
                                      </p:to>
                                    </p:set>
                                    <p:anim calcmode="lin" valueType="num">
                                      <p:cBhvr additive="base">
                                        <p:cTn id="133" dur="500" fill="hold"/>
                                        <p:tgtEl>
                                          <p:spTgt spid="87"/>
                                        </p:tgtEl>
                                        <p:attrNameLst>
                                          <p:attrName>ppt_x</p:attrName>
                                        </p:attrNameLst>
                                      </p:cBhvr>
                                      <p:tavLst>
                                        <p:tav tm="0">
                                          <p:val>
                                            <p:strVal val="#ppt_x"/>
                                          </p:val>
                                        </p:tav>
                                        <p:tav tm="100000">
                                          <p:val>
                                            <p:strVal val="#ppt_x"/>
                                          </p:val>
                                        </p:tav>
                                      </p:tavLst>
                                    </p:anim>
                                    <p:anim calcmode="lin" valueType="num">
                                      <p:cBhvr additive="base">
                                        <p:cTn id="134" dur="500" fill="hold"/>
                                        <p:tgtEl>
                                          <p:spTgt spid="87"/>
                                        </p:tgtEl>
                                        <p:attrNameLst>
                                          <p:attrName>ppt_y</p:attrName>
                                        </p:attrNameLst>
                                      </p:cBhvr>
                                      <p:tavLst>
                                        <p:tav tm="0">
                                          <p:val>
                                            <p:strVal val="0-#ppt_h/2"/>
                                          </p:val>
                                        </p:tav>
                                        <p:tav tm="100000">
                                          <p:val>
                                            <p:strVal val="#ppt_y"/>
                                          </p:val>
                                        </p:tav>
                                      </p:tavLst>
                                    </p:anim>
                                  </p:childTnLst>
                                </p:cTn>
                              </p:par>
                              <p:par>
                                <p:cTn id="135" presetID="2" presetClass="entr" presetSubtype="1" fill="hold" nodeType="withEffect">
                                  <p:stCondLst>
                                    <p:cond delay="0"/>
                                  </p:stCondLst>
                                  <p:childTnLst>
                                    <p:set>
                                      <p:cBhvr>
                                        <p:cTn id="136" dur="1" fill="hold">
                                          <p:stCondLst>
                                            <p:cond delay="0"/>
                                          </p:stCondLst>
                                        </p:cTn>
                                        <p:tgtEl>
                                          <p:spTgt spid="88"/>
                                        </p:tgtEl>
                                        <p:attrNameLst>
                                          <p:attrName>style.visibility</p:attrName>
                                        </p:attrNameLst>
                                      </p:cBhvr>
                                      <p:to>
                                        <p:strVal val="visible"/>
                                      </p:to>
                                    </p:set>
                                    <p:anim calcmode="lin" valueType="num">
                                      <p:cBhvr additive="base">
                                        <p:cTn id="137" dur="500" fill="hold"/>
                                        <p:tgtEl>
                                          <p:spTgt spid="88"/>
                                        </p:tgtEl>
                                        <p:attrNameLst>
                                          <p:attrName>ppt_x</p:attrName>
                                        </p:attrNameLst>
                                      </p:cBhvr>
                                      <p:tavLst>
                                        <p:tav tm="0">
                                          <p:val>
                                            <p:strVal val="#ppt_x"/>
                                          </p:val>
                                        </p:tav>
                                        <p:tav tm="100000">
                                          <p:val>
                                            <p:strVal val="#ppt_x"/>
                                          </p:val>
                                        </p:tav>
                                      </p:tavLst>
                                    </p:anim>
                                    <p:anim calcmode="lin" valueType="num">
                                      <p:cBhvr additive="base">
                                        <p:cTn id="138" dur="500" fill="hold"/>
                                        <p:tgtEl>
                                          <p:spTgt spid="88"/>
                                        </p:tgtEl>
                                        <p:attrNameLst>
                                          <p:attrName>ppt_y</p:attrName>
                                        </p:attrNameLst>
                                      </p:cBhvr>
                                      <p:tavLst>
                                        <p:tav tm="0">
                                          <p:val>
                                            <p:strVal val="0-#ppt_h/2"/>
                                          </p:val>
                                        </p:tav>
                                        <p:tav tm="100000">
                                          <p:val>
                                            <p:strVal val="#ppt_y"/>
                                          </p:val>
                                        </p:tav>
                                      </p:tavLst>
                                    </p:anim>
                                  </p:childTnLst>
                                </p:cTn>
                              </p:par>
                              <p:par>
                                <p:cTn id="139" presetID="2" presetClass="entr" presetSubtype="1" fill="hold" nodeType="withEffect">
                                  <p:stCondLst>
                                    <p:cond delay="0"/>
                                  </p:stCondLst>
                                  <p:childTnLst>
                                    <p:set>
                                      <p:cBhvr>
                                        <p:cTn id="140" dur="1" fill="hold">
                                          <p:stCondLst>
                                            <p:cond delay="0"/>
                                          </p:stCondLst>
                                        </p:cTn>
                                        <p:tgtEl>
                                          <p:spTgt spid="89"/>
                                        </p:tgtEl>
                                        <p:attrNameLst>
                                          <p:attrName>style.visibility</p:attrName>
                                        </p:attrNameLst>
                                      </p:cBhvr>
                                      <p:to>
                                        <p:strVal val="visible"/>
                                      </p:to>
                                    </p:set>
                                    <p:anim calcmode="lin" valueType="num">
                                      <p:cBhvr additive="base">
                                        <p:cTn id="141" dur="500" fill="hold"/>
                                        <p:tgtEl>
                                          <p:spTgt spid="89"/>
                                        </p:tgtEl>
                                        <p:attrNameLst>
                                          <p:attrName>ppt_x</p:attrName>
                                        </p:attrNameLst>
                                      </p:cBhvr>
                                      <p:tavLst>
                                        <p:tav tm="0">
                                          <p:val>
                                            <p:strVal val="#ppt_x"/>
                                          </p:val>
                                        </p:tav>
                                        <p:tav tm="100000">
                                          <p:val>
                                            <p:strVal val="#ppt_x"/>
                                          </p:val>
                                        </p:tav>
                                      </p:tavLst>
                                    </p:anim>
                                    <p:anim calcmode="lin" valueType="num">
                                      <p:cBhvr additive="base">
                                        <p:cTn id="142" dur="500" fill="hold"/>
                                        <p:tgtEl>
                                          <p:spTgt spid="89"/>
                                        </p:tgtEl>
                                        <p:attrNameLst>
                                          <p:attrName>ppt_y</p:attrName>
                                        </p:attrNameLst>
                                      </p:cBhvr>
                                      <p:tavLst>
                                        <p:tav tm="0">
                                          <p:val>
                                            <p:strVal val="0-#ppt_h/2"/>
                                          </p:val>
                                        </p:tav>
                                        <p:tav tm="100000">
                                          <p:val>
                                            <p:strVal val="#ppt_y"/>
                                          </p:val>
                                        </p:tav>
                                      </p:tavLst>
                                    </p:anim>
                                  </p:childTnLst>
                                </p:cTn>
                              </p:par>
                              <p:par>
                                <p:cTn id="143" presetID="2" presetClass="entr" presetSubtype="3" fill="hold" grpId="0" nodeType="with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additive="base">
                                        <p:cTn id="145" dur="500" fill="hold"/>
                                        <p:tgtEl>
                                          <p:spTgt spid="83"/>
                                        </p:tgtEl>
                                        <p:attrNameLst>
                                          <p:attrName>ppt_x</p:attrName>
                                        </p:attrNameLst>
                                      </p:cBhvr>
                                      <p:tavLst>
                                        <p:tav tm="0">
                                          <p:val>
                                            <p:strVal val="1+#ppt_w/2"/>
                                          </p:val>
                                        </p:tav>
                                        <p:tav tm="100000">
                                          <p:val>
                                            <p:strVal val="#ppt_x"/>
                                          </p:val>
                                        </p:tav>
                                      </p:tavLst>
                                    </p:anim>
                                    <p:anim calcmode="lin" valueType="num">
                                      <p:cBhvr additive="base">
                                        <p:cTn id="146" dur="500" fill="hold"/>
                                        <p:tgtEl>
                                          <p:spTgt spid="83"/>
                                        </p:tgtEl>
                                        <p:attrNameLst>
                                          <p:attrName>ppt_y</p:attrName>
                                        </p:attrNameLst>
                                      </p:cBhvr>
                                      <p:tavLst>
                                        <p:tav tm="0">
                                          <p:val>
                                            <p:strVal val="0-#ppt_h/2"/>
                                          </p:val>
                                        </p:tav>
                                        <p:tav tm="100000">
                                          <p:val>
                                            <p:strVal val="#ppt_y"/>
                                          </p:val>
                                        </p:tav>
                                      </p:tavLst>
                                    </p:anim>
                                  </p:childTnLst>
                                </p:cTn>
                              </p:par>
                              <p:par>
                                <p:cTn id="147" presetID="2" presetClass="entr" presetSubtype="3" fill="hold" grpId="0" nodeType="withEffect">
                                  <p:stCondLst>
                                    <p:cond delay="0"/>
                                  </p:stCondLst>
                                  <p:childTnLst>
                                    <p:set>
                                      <p:cBhvr>
                                        <p:cTn id="148" dur="1" fill="hold">
                                          <p:stCondLst>
                                            <p:cond delay="0"/>
                                          </p:stCondLst>
                                        </p:cTn>
                                        <p:tgtEl>
                                          <p:spTgt spid="81"/>
                                        </p:tgtEl>
                                        <p:attrNameLst>
                                          <p:attrName>style.visibility</p:attrName>
                                        </p:attrNameLst>
                                      </p:cBhvr>
                                      <p:to>
                                        <p:strVal val="visible"/>
                                      </p:to>
                                    </p:set>
                                    <p:anim calcmode="lin" valueType="num">
                                      <p:cBhvr additive="base">
                                        <p:cTn id="149" dur="500" fill="hold"/>
                                        <p:tgtEl>
                                          <p:spTgt spid="81"/>
                                        </p:tgtEl>
                                        <p:attrNameLst>
                                          <p:attrName>ppt_x</p:attrName>
                                        </p:attrNameLst>
                                      </p:cBhvr>
                                      <p:tavLst>
                                        <p:tav tm="0">
                                          <p:val>
                                            <p:strVal val="1+#ppt_w/2"/>
                                          </p:val>
                                        </p:tav>
                                        <p:tav tm="100000">
                                          <p:val>
                                            <p:strVal val="#ppt_x"/>
                                          </p:val>
                                        </p:tav>
                                      </p:tavLst>
                                    </p:anim>
                                    <p:anim calcmode="lin" valueType="num">
                                      <p:cBhvr additive="base">
                                        <p:cTn id="150" dur="500" fill="hold"/>
                                        <p:tgtEl>
                                          <p:spTgt spid="81"/>
                                        </p:tgtEl>
                                        <p:attrNameLst>
                                          <p:attrName>ppt_y</p:attrName>
                                        </p:attrNameLst>
                                      </p:cBhvr>
                                      <p:tavLst>
                                        <p:tav tm="0">
                                          <p:val>
                                            <p:strVal val="0-#ppt_h/2"/>
                                          </p:val>
                                        </p:tav>
                                        <p:tav tm="100000">
                                          <p:val>
                                            <p:strVal val="#ppt_y"/>
                                          </p:val>
                                        </p:tav>
                                      </p:tavLst>
                                    </p:anim>
                                  </p:childTnLst>
                                </p:cTn>
                              </p:par>
                              <p:par>
                                <p:cTn id="151" presetID="2" presetClass="entr" presetSubtype="3" fill="hold" nodeType="withEffect">
                                  <p:stCondLst>
                                    <p:cond delay="0"/>
                                  </p:stCondLst>
                                  <p:childTnLst>
                                    <p:set>
                                      <p:cBhvr>
                                        <p:cTn id="152" dur="1" fill="hold">
                                          <p:stCondLst>
                                            <p:cond delay="0"/>
                                          </p:stCondLst>
                                        </p:cTn>
                                        <p:tgtEl>
                                          <p:spTgt spid="90"/>
                                        </p:tgtEl>
                                        <p:attrNameLst>
                                          <p:attrName>style.visibility</p:attrName>
                                        </p:attrNameLst>
                                      </p:cBhvr>
                                      <p:to>
                                        <p:strVal val="visible"/>
                                      </p:to>
                                    </p:set>
                                    <p:anim calcmode="lin" valueType="num">
                                      <p:cBhvr additive="base">
                                        <p:cTn id="153" dur="500" fill="hold"/>
                                        <p:tgtEl>
                                          <p:spTgt spid="90"/>
                                        </p:tgtEl>
                                        <p:attrNameLst>
                                          <p:attrName>ppt_x</p:attrName>
                                        </p:attrNameLst>
                                      </p:cBhvr>
                                      <p:tavLst>
                                        <p:tav tm="0">
                                          <p:val>
                                            <p:strVal val="1+#ppt_w/2"/>
                                          </p:val>
                                        </p:tav>
                                        <p:tav tm="100000">
                                          <p:val>
                                            <p:strVal val="#ppt_x"/>
                                          </p:val>
                                        </p:tav>
                                      </p:tavLst>
                                    </p:anim>
                                    <p:anim calcmode="lin" valueType="num">
                                      <p:cBhvr additive="base">
                                        <p:cTn id="154" dur="500" fill="hold"/>
                                        <p:tgtEl>
                                          <p:spTgt spid="90"/>
                                        </p:tgtEl>
                                        <p:attrNameLst>
                                          <p:attrName>ppt_y</p:attrName>
                                        </p:attrNameLst>
                                      </p:cBhvr>
                                      <p:tavLst>
                                        <p:tav tm="0">
                                          <p:val>
                                            <p:strVal val="0-#ppt_h/2"/>
                                          </p:val>
                                        </p:tav>
                                        <p:tav tm="100000">
                                          <p:val>
                                            <p:strVal val="#ppt_y"/>
                                          </p:val>
                                        </p:tav>
                                      </p:tavLst>
                                    </p:anim>
                                  </p:childTnLst>
                                </p:cTn>
                              </p:par>
                              <p:par>
                                <p:cTn id="155" presetID="2" presetClass="entr" presetSubtype="3" fill="hold" nodeType="withEffect">
                                  <p:stCondLst>
                                    <p:cond delay="0"/>
                                  </p:stCondLst>
                                  <p:childTnLst>
                                    <p:set>
                                      <p:cBhvr>
                                        <p:cTn id="156" dur="1" fill="hold">
                                          <p:stCondLst>
                                            <p:cond delay="0"/>
                                          </p:stCondLst>
                                        </p:cTn>
                                        <p:tgtEl>
                                          <p:spTgt spid="91"/>
                                        </p:tgtEl>
                                        <p:attrNameLst>
                                          <p:attrName>style.visibility</p:attrName>
                                        </p:attrNameLst>
                                      </p:cBhvr>
                                      <p:to>
                                        <p:strVal val="visible"/>
                                      </p:to>
                                    </p:set>
                                    <p:anim calcmode="lin" valueType="num">
                                      <p:cBhvr additive="base">
                                        <p:cTn id="157" dur="500" fill="hold"/>
                                        <p:tgtEl>
                                          <p:spTgt spid="91"/>
                                        </p:tgtEl>
                                        <p:attrNameLst>
                                          <p:attrName>ppt_x</p:attrName>
                                        </p:attrNameLst>
                                      </p:cBhvr>
                                      <p:tavLst>
                                        <p:tav tm="0">
                                          <p:val>
                                            <p:strVal val="1+#ppt_w/2"/>
                                          </p:val>
                                        </p:tav>
                                        <p:tav tm="100000">
                                          <p:val>
                                            <p:strVal val="#ppt_x"/>
                                          </p:val>
                                        </p:tav>
                                      </p:tavLst>
                                    </p:anim>
                                    <p:anim calcmode="lin" valueType="num">
                                      <p:cBhvr additive="base">
                                        <p:cTn id="158" dur="500" fill="hold"/>
                                        <p:tgtEl>
                                          <p:spTgt spid="91"/>
                                        </p:tgtEl>
                                        <p:attrNameLst>
                                          <p:attrName>ppt_y</p:attrName>
                                        </p:attrNameLst>
                                      </p:cBhvr>
                                      <p:tavLst>
                                        <p:tav tm="0">
                                          <p:val>
                                            <p:strVal val="0-#ppt_h/2"/>
                                          </p:val>
                                        </p:tav>
                                        <p:tav tm="100000">
                                          <p:val>
                                            <p:strVal val="#ppt_y"/>
                                          </p:val>
                                        </p:tav>
                                      </p:tavLst>
                                    </p:anim>
                                  </p:childTnLst>
                                </p:cTn>
                              </p:par>
                              <p:par>
                                <p:cTn id="159" presetID="2" presetClass="entr" presetSubtype="9" fill="hold" grpId="0" nodeType="withEffect">
                                  <p:stCondLst>
                                    <p:cond delay="0"/>
                                  </p:stCondLst>
                                  <p:childTnLst>
                                    <p:set>
                                      <p:cBhvr>
                                        <p:cTn id="160" dur="1" fill="hold">
                                          <p:stCondLst>
                                            <p:cond delay="0"/>
                                          </p:stCondLst>
                                        </p:cTn>
                                        <p:tgtEl>
                                          <p:spTgt spid="82"/>
                                        </p:tgtEl>
                                        <p:attrNameLst>
                                          <p:attrName>style.visibility</p:attrName>
                                        </p:attrNameLst>
                                      </p:cBhvr>
                                      <p:to>
                                        <p:strVal val="visible"/>
                                      </p:to>
                                    </p:set>
                                    <p:anim calcmode="lin" valueType="num">
                                      <p:cBhvr additive="base">
                                        <p:cTn id="161" dur="500" fill="hold"/>
                                        <p:tgtEl>
                                          <p:spTgt spid="82"/>
                                        </p:tgtEl>
                                        <p:attrNameLst>
                                          <p:attrName>ppt_x</p:attrName>
                                        </p:attrNameLst>
                                      </p:cBhvr>
                                      <p:tavLst>
                                        <p:tav tm="0">
                                          <p:val>
                                            <p:strVal val="0-#ppt_w/2"/>
                                          </p:val>
                                        </p:tav>
                                        <p:tav tm="100000">
                                          <p:val>
                                            <p:strVal val="#ppt_x"/>
                                          </p:val>
                                        </p:tav>
                                      </p:tavLst>
                                    </p:anim>
                                    <p:anim calcmode="lin" valueType="num">
                                      <p:cBhvr additive="base">
                                        <p:cTn id="162" dur="500" fill="hold"/>
                                        <p:tgtEl>
                                          <p:spTgt spid="82"/>
                                        </p:tgtEl>
                                        <p:attrNameLst>
                                          <p:attrName>ppt_y</p:attrName>
                                        </p:attrNameLst>
                                      </p:cBhvr>
                                      <p:tavLst>
                                        <p:tav tm="0">
                                          <p:val>
                                            <p:strVal val="0-#ppt_h/2"/>
                                          </p:val>
                                        </p:tav>
                                        <p:tav tm="100000">
                                          <p:val>
                                            <p:strVal val="#ppt_y"/>
                                          </p:val>
                                        </p:tav>
                                      </p:tavLst>
                                    </p:anim>
                                  </p:childTnLst>
                                </p:cTn>
                              </p:par>
                              <p:par>
                                <p:cTn id="163" presetID="2" presetClass="entr" presetSubtype="9" fill="hold" grpId="0" nodeType="withEffect">
                                  <p:stCondLst>
                                    <p:cond delay="0"/>
                                  </p:stCondLst>
                                  <p:childTnLst>
                                    <p:set>
                                      <p:cBhvr>
                                        <p:cTn id="164" dur="1" fill="hold">
                                          <p:stCondLst>
                                            <p:cond delay="0"/>
                                          </p:stCondLst>
                                        </p:cTn>
                                        <p:tgtEl>
                                          <p:spTgt spid="84"/>
                                        </p:tgtEl>
                                        <p:attrNameLst>
                                          <p:attrName>style.visibility</p:attrName>
                                        </p:attrNameLst>
                                      </p:cBhvr>
                                      <p:to>
                                        <p:strVal val="visible"/>
                                      </p:to>
                                    </p:set>
                                    <p:anim calcmode="lin" valueType="num">
                                      <p:cBhvr additive="base">
                                        <p:cTn id="165" dur="500" fill="hold"/>
                                        <p:tgtEl>
                                          <p:spTgt spid="84"/>
                                        </p:tgtEl>
                                        <p:attrNameLst>
                                          <p:attrName>ppt_x</p:attrName>
                                        </p:attrNameLst>
                                      </p:cBhvr>
                                      <p:tavLst>
                                        <p:tav tm="0">
                                          <p:val>
                                            <p:strVal val="0-#ppt_w/2"/>
                                          </p:val>
                                        </p:tav>
                                        <p:tav tm="100000">
                                          <p:val>
                                            <p:strVal val="#ppt_x"/>
                                          </p:val>
                                        </p:tav>
                                      </p:tavLst>
                                    </p:anim>
                                    <p:anim calcmode="lin" valueType="num">
                                      <p:cBhvr additive="base">
                                        <p:cTn id="166" dur="500" fill="hold"/>
                                        <p:tgtEl>
                                          <p:spTgt spid="84"/>
                                        </p:tgtEl>
                                        <p:attrNameLst>
                                          <p:attrName>ppt_y</p:attrName>
                                        </p:attrNameLst>
                                      </p:cBhvr>
                                      <p:tavLst>
                                        <p:tav tm="0">
                                          <p:val>
                                            <p:strVal val="0-#ppt_h/2"/>
                                          </p:val>
                                        </p:tav>
                                        <p:tav tm="100000">
                                          <p:val>
                                            <p:strVal val="#ppt_y"/>
                                          </p:val>
                                        </p:tav>
                                      </p:tavLst>
                                    </p:anim>
                                  </p:childTnLst>
                                </p:cTn>
                              </p:par>
                              <p:par>
                                <p:cTn id="167" presetID="2" presetClass="entr" presetSubtype="9" fill="hold" nodeType="withEffect">
                                  <p:stCondLst>
                                    <p:cond delay="0"/>
                                  </p:stCondLst>
                                  <p:childTnLst>
                                    <p:set>
                                      <p:cBhvr>
                                        <p:cTn id="168" dur="1" fill="hold">
                                          <p:stCondLst>
                                            <p:cond delay="0"/>
                                          </p:stCondLst>
                                        </p:cTn>
                                        <p:tgtEl>
                                          <p:spTgt spid="4"/>
                                        </p:tgtEl>
                                        <p:attrNameLst>
                                          <p:attrName>style.visibility</p:attrName>
                                        </p:attrNameLst>
                                      </p:cBhvr>
                                      <p:to>
                                        <p:strVal val="visible"/>
                                      </p:to>
                                    </p:set>
                                    <p:anim calcmode="lin" valueType="num">
                                      <p:cBhvr additive="base">
                                        <p:cTn id="169" dur="500" fill="hold"/>
                                        <p:tgtEl>
                                          <p:spTgt spid="4"/>
                                        </p:tgtEl>
                                        <p:attrNameLst>
                                          <p:attrName>ppt_x</p:attrName>
                                        </p:attrNameLst>
                                      </p:cBhvr>
                                      <p:tavLst>
                                        <p:tav tm="0">
                                          <p:val>
                                            <p:strVal val="0-#ppt_w/2"/>
                                          </p:val>
                                        </p:tav>
                                        <p:tav tm="100000">
                                          <p:val>
                                            <p:strVal val="#ppt_x"/>
                                          </p:val>
                                        </p:tav>
                                      </p:tavLst>
                                    </p:anim>
                                    <p:anim calcmode="lin" valueType="num">
                                      <p:cBhvr additive="base">
                                        <p:cTn id="170" dur="500" fill="hold"/>
                                        <p:tgtEl>
                                          <p:spTgt spid="4"/>
                                        </p:tgtEl>
                                        <p:attrNameLst>
                                          <p:attrName>ppt_y</p:attrName>
                                        </p:attrNameLst>
                                      </p:cBhvr>
                                      <p:tavLst>
                                        <p:tav tm="0">
                                          <p:val>
                                            <p:strVal val="0-#ppt_h/2"/>
                                          </p:val>
                                        </p:tav>
                                        <p:tav tm="100000">
                                          <p:val>
                                            <p:strVal val="#ppt_y"/>
                                          </p:val>
                                        </p:tav>
                                      </p:tavLst>
                                    </p:anim>
                                  </p:childTnLst>
                                </p:cTn>
                              </p:par>
                              <p:par>
                                <p:cTn id="171" presetID="2" presetClass="entr" presetSubtype="9" fill="hold"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additive="base">
                                        <p:cTn id="173" dur="500" fill="hold"/>
                                        <p:tgtEl>
                                          <p:spTgt spid="86"/>
                                        </p:tgtEl>
                                        <p:attrNameLst>
                                          <p:attrName>ppt_x</p:attrName>
                                        </p:attrNameLst>
                                      </p:cBhvr>
                                      <p:tavLst>
                                        <p:tav tm="0">
                                          <p:val>
                                            <p:strVal val="0-#ppt_w/2"/>
                                          </p:val>
                                        </p:tav>
                                        <p:tav tm="100000">
                                          <p:val>
                                            <p:strVal val="#ppt_x"/>
                                          </p:val>
                                        </p:tav>
                                      </p:tavLst>
                                    </p:anim>
                                    <p:anim calcmode="lin" valueType="num">
                                      <p:cBhvr additive="base">
                                        <p:cTn id="174" dur="500" fill="hold"/>
                                        <p:tgtEl>
                                          <p:spTgt spid="86"/>
                                        </p:tgtEl>
                                        <p:attrNameLst>
                                          <p:attrName>ppt_y</p:attrName>
                                        </p:attrNameLst>
                                      </p:cBhvr>
                                      <p:tavLst>
                                        <p:tav tm="0">
                                          <p:val>
                                            <p:strVal val="0-#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2" fill="hold" grpId="0" nodeType="clickEffect">
                                  <p:stCondLst>
                                    <p:cond delay="0"/>
                                  </p:stCondLst>
                                  <p:childTnLst>
                                    <p:set>
                                      <p:cBhvr>
                                        <p:cTn id="178" dur="1" fill="hold">
                                          <p:stCondLst>
                                            <p:cond delay="0"/>
                                          </p:stCondLst>
                                        </p:cTn>
                                        <p:tgtEl>
                                          <p:spTgt spid="103"/>
                                        </p:tgtEl>
                                        <p:attrNameLst>
                                          <p:attrName>style.visibility</p:attrName>
                                        </p:attrNameLst>
                                      </p:cBhvr>
                                      <p:to>
                                        <p:strVal val="visible"/>
                                      </p:to>
                                    </p:set>
                                    <p:anim calcmode="lin" valueType="num">
                                      <p:cBhvr additive="base">
                                        <p:cTn id="179" dur="500" fill="hold"/>
                                        <p:tgtEl>
                                          <p:spTgt spid="103"/>
                                        </p:tgtEl>
                                        <p:attrNameLst>
                                          <p:attrName>ppt_x</p:attrName>
                                        </p:attrNameLst>
                                      </p:cBhvr>
                                      <p:tavLst>
                                        <p:tav tm="0">
                                          <p:val>
                                            <p:strVal val="1+#ppt_w/2"/>
                                          </p:val>
                                        </p:tav>
                                        <p:tav tm="100000">
                                          <p:val>
                                            <p:strVal val="#ppt_x"/>
                                          </p:val>
                                        </p:tav>
                                      </p:tavLst>
                                    </p:anim>
                                    <p:anim calcmode="lin" valueType="num">
                                      <p:cBhvr additive="base">
                                        <p:cTn id="180" dur="500" fill="hold"/>
                                        <p:tgtEl>
                                          <p:spTgt spid="10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70"/>
                                        </p:tgtEl>
                                        <p:attrNameLst>
                                          <p:attrName>style.visibility</p:attrName>
                                        </p:attrNameLst>
                                      </p:cBhvr>
                                      <p:to>
                                        <p:strVal val="visible"/>
                                      </p:to>
                                    </p:set>
                                    <p:anim calcmode="lin" valueType="num">
                                      <p:cBhvr additive="base">
                                        <p:cTn id="183" dur="500" fill="hold"/>
                                        <p:tgtEl>
                                          <p:spTgt spid="70"/>
                                        </p:tgtEl>
                                        <p:attrNameLst>
                                          <p:attrName>ppt_x</p:attrName>
                                        </p:attrNameLst>
                                      </p:cBhvr>
                                      <p:tavLst>
                                        <p:tav tm="0">
                                          <p:val>
                                            <p:strVal val="1+#ppt_w/2"/>
                                          </p:val>
                                        </p:tav>
                                        <p:tav tm="100000">
                                          <p:val>
                                            <p:strVal val="#ppt_x"/>
                                          </p:val>
                                        </p:tav>
                                      </p:tavLst>
                                    </p:anim>
                                    <p:anim calcmode="lin" valueType="num">
                                      <p:cBhvr additive="base">
                                        <p:cTn id="184" dur="500" fill="hold"/>
                                        <p:tgtEl>
                                          <p:spTgt spid="7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2"/>
                                        </p:tgtEl>
                                        <p:attrNameLst>
                                          <p:attrName>style.visibility</p:attrName>
                                        </p:attrNameLst>
                                      </p:cBhvr>
                                      <p:to>
                                        <p:strVal val="visible"/>
                                      </p:to>
                                    </p:set>
                                    <p:anim calcmode="lin" valueType="num">
                                      <p:cBhvr additive="base">
                                        <p:cTn id="187" dur="500" fill="hold"/>
                                        <p:tgtEl>
                                          <p:spTgt spid="72"/>
                                        </p:tgtEl>
                                        <p:attrNameLst>
                                          <p:attrName>ppt_x</p:attrName>
                                        </p:attrNameLst>
                                      </p:cBhvr>
                                      <p:tavLst>
                                        <p:tav tm="0">
                                          <p:val>
                                            <p:strVal val="1+#ppt_w/2"/>
                                          </p:val>
                                        </p:tav>
                                        <p:tav tm="100000">
                                          <p:val>
                                            <p:strVal val="#ppt_x"/>
                                          </p:val>
                                        </p:tav>
                                      </p:tavLst>
                                    </p:anim>
                                    <p:anim calcmode="lin" valueType="num">
                                      <p:cBhvr additive="base">
                                        <p:cTn id="188"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53"/>
                                        </p:tgtEl>
                                        <p:attrNameLst>
                                          <p:attrName>style.visibility</p:attrName>
                                        </p:attrNameLst>
                                      </p:cBhvr>
                                      <p:to>
                                        <p:strVal val="visible"/>
                                      </p:to>
                                    </p:set>
                                    <p:anim calcmode="lin" valueType="num">
                                      <p:cBhvr additive="base">
                                        <p:cTn id="193" dur="500" fill="hold"/>
                                        <p:tgtEl>
                                          <p:spTgt spid="53"/>
                                        </p:tgtEl>
                                        <p:attrNameLst>
                                          <p:attrName>ppt_x</p:attrName>
                                        </p:attrNameLst>
                                      </p:cBhvr>
                                      <p:tavLst>
                                        <p:tav tm="0">
                                          <p:val>
                                            <p:strVal val="#ppt_x"/>
                                          </p:val>
                                        </p:tav>
                                        <p:tav tm="100000">
                                          <p:val>
                                            <p:strVal val="#ppt_x"/>
                                          </p:val>
                                        </p:tav>
                                      </p:tavLst>
                                    </p:anim>
                                    <p:anim calcmode="lin" valueType="num">
                                      <p:cBhvr additive="base">
                                        <p:cTn id="194" dur="500" fill="hold"/>
                                        <p:tgtEl>
                                          <p:spTgt spid="53"/>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61"/>
                                        </p:tgtEl>
                                        <p:attrNameLst>
                                          <p:attrName>style.visibility</p:attrName>
                                        </p:attrNameLst>
                                      </p:cBhvr>
                                      <p:to>
                                        <p:strVal val="visible"/>
                                      </p:to>
                                    </p:set>
                                    <p:anim calcmode="lin" valueType="num">
                                      <p:cBhvr additive="base">
                                        <p:cTn id="197" dur="500" fill="hold"/>
                                        <p:tgtEl>
                                          <p:spTgt spid="61"/>
                                        </p:tgtEl>
                                        <p:attrNameLst>
                                          <p:attrName>ppt_x</p:attrName>
                                        </p:attrNameLst>
                                      </p:cBhvr>
                                      <p:tavLst>
                                        <p:tav tm="0">
                                          <p:val>
                                            <p:strVal val="#ppt_x"/>
                                          </p:val>
                                        </p:tav>
                                        <p:tav tm="100000">
                                          <p:val>
                                            <p:strVal val="#ppt_x"/>
                                          </p:val>
                                        </p:tav>
                                      </p:tavLst>
                                    </p:anim>
                                    <p:anim calcmode="lin" valueType="num">
                                      <p:cBhvr additive="base">
                                        <p:cTn id="198" dur="500" fill="hold"/>
                                        <p:tgtEl>
                                          <p:spTgt spid="61"/>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7"/>
                                        </p:tgtEl>
                                        <p:attrNameLst>
                                          <p:attrName>style.visibility</p:attrName>
                                        </p:attrNameLst>
                                      </p:cBhvr>
                                      <p:to>
                                        <p:strVal val="visible"/>
                                      </p:to>
                                    </p:set>
                                    <p:anim calcmode="lin" valueType="num">
                                      <p:cBhvr additive="base">
                                        <p:cTn id="201" dur="500" fill="hold"/>
                                        <p:tgtEl>
                                          <p:spTgt spid="7"/>
                                        </p:tgtEl>
                                        <p:attrNameLst>
                                          <p:attrName>ppt_x</p:attrName>
                                        </p:attrNameLst>
                                      </p:cBhvr>
                                      <p:tavLst>
                                        <p:tav tm="0">
                                          <p:val>
                                            <p:strVal val="#ppt_x"/>
                                          </p:val>
                                        </p:tav>
                                        <p:tav tm="100000">
                                          <p:val>
                                            <p:strVal val="#ppt_x"/>
                                          </p:val>
                                        </p:tav>
                                      </p:tavLst>
                                    </p:anim>
                                    <p:anim calcmode="lin" valueType="num">
                                      <p:cBhvr additive="base">
                                        <p:cTn id="202" dur="500" fill="hold"/>
                                        <p:tgtEl>
                                          <p:spTgt spid="7"/>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54"/>
                                        </p:tgtEl>
                                        <p:attrNameLst>
                                          <p:attrName>style.visibility</p:attrName>
                                        </p:attrNameLst>
                                      </p:cBhvr>
                                      <p:to>
                                        <p:strVal val="visible"/>
                                      </p:to>
                                    </p:set>
                                    <p:anim calcmode="lin" valueType="num">
                                      <p:cBhvr additive="base">
                                        <p:cTn id="205" dur="500" fill="hold"/>
                                        <p:tgtEl>
                                          <p:spTgt spid="54"/>
                                        </p:tgtEl>
                                        <p:attrNameLst>
                                          <p:attrName>ppt_x</p:attrName>
                                        </p:attrNameLst>
                                      </p:cBhvr>
                                      <p:tavLst>
                                        <p:tav tm="0">
                                          <p:val>
                                            <p:strVal val="#ppt_x"/>
                                          </p:val>
                                        </p:tav>
                                        <p:tav tm="100000">
                                          <p:val>
                                            <p:strVal val="#ppt_x"/>
                                          </p:val>
                                        </p:tav>
                                      </p:tavLst>
                                    </p:anim>
                                    <p:anim calcmode="lin" valueType="num">
                                      <p:cBhvr additive="base">
                                        <p:cTn id="206" dur="500" fill="hold"/>
                                        <p:tgtEl>
                                          <p:spTgt spid="54"/>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additive="base">
                                        <p:cTn id="209" dur="500" fill="hold"/>
                                        <p:tgtEl>
                                          <p:spTgt spid="47"/>
                                        </p:tgtEl>
                                        <p:attrNameLst>
                                          <p:attrName>ppt_x</p:attrName>
                                        </p:attrNameLst>
                                      </p:cBhvr>
                                      <p:tavLst>
                                        <p:tav tm="0">
                                          <p:val>
                                            <p:strVal val="#ppt_x"/>
                                          </p:val>
                                        </p:tav>
                                        <p:tav tm="100000">
                                          <p:val>
                                            <p:strVal val="#ppt_x"/>
                                          </p:val>
                                        </p:tav>
                                      </p:tavLst>
                                    </p:anim>
                                    <p:anim calcmode="lin" valueType="num">
                                      <p:cBhvr additive="base">
                                        <p:cTn id="210" dur="500" fill="hold"/>
                                        <p:tgtEl>
                                          <p:spTgt spid="47"/>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62"/>
                                        </p:tgtEl>
                                        <p:attrNameLst>
                                          <p:attrName>style.visibility</p:attrName>
                                        </p:attrNameLst>
                                      </p:cBhvr>
                                      <p:to>
                                        <p:strVal val="visible"/>
                                      </p:to>
                                    </p:set>
                                    <p:anim calcmode="lin" valueType="num">
                                      <p:cBhvr additive="base">
                                        <p:cTn id="213" dur="500" fill="hold"/>
                                        <p:tgtEl>
                                          <p:spTgt spid="62"/>
                                        </p:tgtEl>
                                        <p:attrNameLst>
                                          <p:attrName>ppt_x</p:attrName>
                                        </p:attrNameLst>
                                      </p:cBhvr>
                                      <p:tavLst>
                                        <p:tav tm="0">
                                          <p:val>
                                            <p:strVal val="#ppt_x"/>
                                          </p:val>
                                        </p:tav>
                                        <p:tav tm="100000">
                                          <p:val>
                                            <p:strVal val="#ppt_x"/>
                                          </p:val>
                                        </p:tav>
                                      </p:tavLst>
                                    </p:anim>
                                    <p:anim calcmode="lin" valueType="num">
                                      <p:cBhvr additive="base">
                                        <p:cTn id="214" dur="500" fill="hold"/>
                                        <p:tgtEl>
                                          <p:spTgt spid="62"/>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55"/>
                                        </p:tgtEl>
                                        <p:attrNameLst>
                                          <p:attrName>style.visibility</p:attrName>
                                        </p:attrNameLst>
                                      </p:cBhvr>
                                      <p:to>
                                        <p:strVal val="visible"/>
                                      </p:to>
                                    </p:set>
                                    <p:anim calcmode="lin" valueType="num">
                                      <p:cBhvr additive="base">
                                        <p:cTn id="217" dur="500" fill="hold"/>
                                        <p:tgtEl>
                                          <p:spTgt spid="55"/>
                                        </p:tgtEl>
                                        <p:attrNameLst>
                                          <p:attrName>ppt_x</p:attrName>
                                        </p:attrNameLst>
                                      </p:cBhvr>
                                      <p:tavLst>
                                        <p:tav tm="0">
                                          <p:val>
                                            <p:strVal val="#ppt_x"/>
                                          </p:val>
                                        </p:tav>
                                        <p:tav tm="100000">
                                          <p:val>
                                            <p:strVal val="#ppt_x"/>
                                          </p:val>
                                        </p:tav>
                                      </p:tavLst>
                                    </p:anim>
                                    <p:anim calcmode="lin" valueType="num">
                                      <p:cBhvr additive="base">
                                        <p:cTn id="218" dur="500" fill="hold"/>
                                        <p:tgtEl>
                                          <p:spTgt spid="55"/>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48"/>
                                        </p:tgtEl>
                                        <p:attrNameLst>
                                          <p:attrName>style.visibility</p:attrName>
                                        </p:attrNameLst>
                                      </p:cBhvr>
                                      <p:to>
                                        <p:strVal val="visible"/>
                                      </p:to>
                                    </p:set>
                                    <p:anim calcmode="lin" valueType="num">
                                      <p:cBhvr additive="base">
                                        <p:cTn id="221" dur="500" fill="hold"/>
                                        <p:tgtEl>
                                          <p:spTgt spid="48"/>
                                        </p:tgtEl>
                                        <p:attrNameLst>
                                          <p:attrName>ppt_x</p:attrName>
                                        </p:attrNameLst>
                                      </p:cBhvr>
                                      <p:tavLst>
                                        <p:tav tm="0">
                                          <p:val>
                                            <p:strVal val="#ppt_x"/>
                                          </p:val>
                                        </p:tav>
                                        <p:tav tm="100000">
                                          <p:val>
                                            <p:strVal val="#ppt_x"/>
                                          </p:val>
                                        </p:tav>
                                      </p:tavLst>
                                    </p:anim>
                                    <p:anim calcmode="lin" valueType="num">
                                      <p:cBhvr additive="base">
                                        <p:cTn id="222" dur="500" fill="hold"/>
                                        <p:tgtEl>
                                          <p:spTgt spid="48"/>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63"/>
                                        </p:tgtEl>
                                        <p:attrNameLst>
                                          <p:attrName>style.visibility</p:attrName>
                                        </p:attrNameLst>
                                      </p:cBhvr>
                                      <p:to>
                                        <p:strVal val="visible"/>
                                      </p:to>
                                    </p:set>
                                    <p:anim calcmode="lin" valueType="num">
                                      <p:cBhvr additive="base">
                                        <p:cTn id="225" dur="500" fill="hold"/>
                                        <p:tgtEl>
                                          <p:spTgt spid="63"/>
                                        </p:tgtEl>
                                        <p:attrNameLst>
                                          <p:attrName>ppt_x</p:attrName>
                                        </p:attrNameLst>
                                      </p:cBhvr>
                                      <p:tavLst>
                                        <p:tav tm="0">
                                          <p:val>
                                            <p:strVal val="#ppt_x"/>
                                          </p:val>
                                        </p:tav>
                                        <p:tav tm="100000">
                                          <p:val>
                                            <p:strVal val="#ppt_x"/>
                                          </p:val>
                                        </p:tav>
                                      </p:tavLst>
                                    </p:anim>
                                    <p:anim calcmode="lin" valueType="num">
                                      <p:cBhvr additive="base">
                                        <p:cTn id="226" dur="500" fill="hold"/>
                                        <p:tgtEl>
                                          <p:spTgt spid="63"/>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56"/>
                                        </p:tgtEl>
                                        <p:attrNameLst>
                                          <p:attrName>style.visibility</p:attrName>
                                        </p:attrNameLst>
                                      </p:cBhvr>
                                      <p:to>
                                        <p:strVal val="visible"/>
                                      </p:to>
                                    </p:set>
                                    <p:anim calcmode="lin" valueType="num">
                                      <p:cBhvr additive="base">
                                        <p:cTn id="229" dur="500" fill="hold"/>
                                        <p:tgtEl>
                                          <p:spTgt spid="56"/>
                                        </p:tgtEl>
                                        <p:attrNameLst>
                                          <p:attrName>ppt_x</p:attrName>
                                        </p:attrNameLst>
                                      </p:cBhvr>
                                      <p:tavLst>
                                        <p:tav tm="0">
                                          <p:val>
                                            <p:strVal val="#ppt_x"/>
                                          </p:val>
                                        </p:tav>
                                        <p:tav tm="100000">
                                          <p:val>
                                            <p:strVal val="#ppt_x"/>
                                          </p:val>
                                        </p:tav>
                                      </p:tavLst>
                                    </p:anim>
                                    <p:anim calcmode="lin" valueType="num">
                                      <p:cBhvr additive="base">
                                        <p:cTn id="230" dur="500" fill="hold"/>
                                        <p:tgtEl>
                                          <p:spTgt spid="56"/>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49"/>
                                        </p:tgtEl>
                                        <p:attrNameLst>
                                          <p:attrName>style.visibility</p:attrName>
                                        </p:attrNameLst>
                                      </p:cBhvr>
                                      <p:to>
                                        <p:strVal val="visible"/>
                                      </p:to>
                                    </p:set>
                                    <p:anim calcmode="lin" valueType="num">
                                      <p:cBhvr additive="base">
                                        <p:cTn id="233" dur="500" fill="hold"/>
                                        <p:tgtEl>
                                          <p:spTgt spid="49"/>
                                        </p:tgtEl>
                                        <p:attrNameLst>
                                          <p:attrName>ppt_x</p:attrName>
                                        </p:attrNameLst>
                                      </p:cBhvr>
                                      <p:tavLst>
                                        <p:tav tm="0">
                                          <p:val>
                                            <p:strVal val="#ppt_x"/>
                                          </p:val>
                                        </p:tav>
                                        <p:tav tm="100000">
                                          <p:val>
                                            <p:strVal val="#ppt_x"/>
                                          </p:val>
                                        </p:tav>
                                      </p:tavLst>
                                    </p:anim>
                                    <p:anim calcmode="lin" valueType="num">
                                      <p:cBhvr additive="base">
                                        <p:cTn id="234" dur="500" fill="hold"/>
                                        <p:tgtEl>
                                          <p:spTgt spid="49"/>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64"/>
                                        </p:tgtEl>
                                        <p:attrNameLst>
                                          <p:attrName>style.visibility</p:attrName>
                                        </p:attrNameLst>
                                      </p:cBhvr>
                                      <p:to>
                                        <p:strVal val="visible"/>
                                      </p:to>
                                    </p:set>
                                    <p:anim calcmode="lin" valueType="num">
                                      <p:cBhvr additive="base">
                                        <p:cTn id="237" dur="500" fill="hold"/>
                                        <p:tgtEl>
                                          <p:spTgt spid="64"/>
                                        </p:tgtEl>
                                        <p:attrNameLst>
                                          <p:attrName>ppt_x</p:attrName>
                                        </p:attrNameLst>
                                      </p:cBhvr>
                                      <p:tavLst>
                                        <p:tav tm="0">
                                          <p:val>
                                            <p:strVal val="#ppt_x"/>
                                          </p:val>
                                        </p:tav>
                                        <p:tav tm="100000">
                                          <p:val>
                                            <p:strVal val="#ppt_x"/>
                                          </p:val>
                                        </p:tav>
                                      </p:tavLst>
                                    </p:anim>
                                    <p:anim calcmode="lin" valueType="num">
                                      <p:cBhvr additive="base">
                                        <p:cTn id="238" dur="500" fill="hold"/>
                                        <p:tgtEl>
                                          <p:spTgt spid="64"/>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57"/>
                                        </p:tgtEl>
                                        <p:attrNameLst>
                                          <p:attrName>style.visibility</p:attrName>
                                        </p:attrNameLst>
                                      </p:cBhvr>
                                      <p:to>
                                        <p:strVal val="visible"/>
                                      </p:to>
                                    </p:set>
                                    <p:anim calcmode="lin" valueType="num">
                                      <p:cBhvr additive="base">
                                        <p:cTn id="241" dur="500" fill="hold"/>
                                        <p:tgtEl>
                                          <p:spTgt spid="57"/>
                                        </p:tgtEl>
                                        <p:attrNameLst>
                                          <p:attrName>ppt_x</p:attrName>
                                        </p:attrNameLst>
                                      </p:cBhvr>
                                      <p:tavLst>
                                        <p:tav tm="0">
                                          <p:val>
                                            <p:strVal val="#ppt_x"/>
                                          </p:val>
                                        </p:tav>
                                        <p:tav tm="100000">
                                          <p:val>
                                            <p:strVal val="#ppt_x"/>
                                          </p:val>
                                        </p:tav>
                                      </p:tavLst>
                                    </p:anim>
                                    <p:anim calcmode="lin" valueType="num">
                                      <p:cBhvr additive="base">
                                        <p:cTn id="242" dur="500" fill="hold"/>
                                        <p:tgtEl>
                                          <p:spTgt spid="57"/>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58"/>
                                        </p:tgtEl>
                                        <p:attrNameLst>
                                          <p:attrName>style.visibility</p:attrName>
                                        </p:attrNameLst>
                                      </p:cBhvr>
                                      <p:to>
                                        <p:strVal val="visible"/>
                                      </p:to>
                                    </p:set>
                                    <p:anim calcmode="lin" valueType="num">
                                      <p:cBhvr additive="base">
                                        <p:cTn id="245" dur="500" fill="hold"/>
                                        <p:tgtEl>
                                          <p:spTgt spid="58"/>
                                        </p:tgtEl>
                                        <p:attrNameLst>
                                          <p:attrName>ppt_x</p:attrName>
                                        </p:attrNameLst>
                                      </p:cBhvr>
                                      <p:tavLst>
                                        <p:tav tm="0">
                                          <p:val>
                                            <p:strVal val="#ppt_x"/>
                                          </p:val>
                                        </p:tav>
                                        <p:tav tm="100000">
                                          <p:val>
                                            <p:strVal val="#ppt_x"/>
                                          </p:val>
                                        </p:tav>
                                      </p:tavLst>
                                    </p:anim>
                                    <p:anim calcmode="lin" valueType="num">
                                      <p:cBhvr additive="base">
                                        <p:cTn id="246" dur="500" fill="hold"/>
                                        <p:tgtEl>
                                          <p:spTgt spid="58"/>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59"/>
                                        </p:tgtEl>
                                        <p:attrNameLst>
                                          <p:attrName>style.visibility</p:attrName>
                                        </p:attrNameLst>
                                      </p:cBhvr>
                                      <p:to>
                                        <p:strVal val="visible"/>
                                      </p:to>
                                    </p:set>
                                    <p:anim calcmode="lin" valueType="num">
                                      <p:cBhvr additive="base">
                                        <p:cTn id="249" dur="500" fill="hold"/>
                                        <p:tgtEl>
                                          <p:spTgt spid="59"/>
                                        </p:tgtEl>
                                        <p:attrNameLst>
                                          <p:attrName>ppt_x</p:attrName>
                                        </p:attrNameLst>
                                      </p:cBhvr>
                                      <p:tavLst>
                                        <p:tav tm="0">
                                          <p:val>
                                            <p:strVal val="#ppt_x"/>
                                          </p:val>
                                        </p:tav>
                                        <p:tav tm="100000">
                                          <p:val>
                                            <p:strVal val="#ppt_x"/>
                                          </p:val>
                                        </p:tav>
                                      </p:tavLst>
                                    </p:anim>
                                    <p:anim calcmode="lin" valueType="num">
                                      <p:cBhvr additive="base">
                                        <p:cTn id="250" dur="500" fill="hold"/>
                                        <p:tgtEl>
                                          <p:spTgt spid="59"/>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60"/>
                                        </p:tgtEl>
                                        <p:attrNameLst>
                                          <p:attrName>style.visibility</p:attrName>
                                        </p:attrNameLst>
                                      </p:cBhvr>
                                      <p:to>
                                        <p:strVal val="visible"/>
                                      </p:to>
                                    </p:set>
                                    <p:anim calcmode="lin" valueType="num">
                                      <p:cBhvr additive="base">
                                        <p:cTn id="253" dur="500" fill="hold"/>
                                        <p:tgtEl>
                                          <p:spTgt spid="60"/>
                                        </p:tgtEl>
                                        <p:attrNameLst>
                                          <p:attrName>ppt_x</p:attrName>
                                        </p:attrNameLst>
                                      </p:cBhvr>
                                      <p:tavLst>
                                        <p:tav tm="0">
                                          <p:val>
                                            <p:strVal val="#ppt_x"/>
                                          </p:val>
                                        </p:tav>
                                        <p:tav tm="100000">
                                          <p:val>
                                            <p:strVal val="#ppt_x"/>
                                          </p:val>
                                        </p:tav>
                                      </p:tavLst>
                                    </p:anim>
                                    <p:anim calcmode="lin" valueType="num">
                                      <p:cBhvr additive="base">
                                        <p:cTn id="25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102" grpId="0" animBg="1"/>
      <p:bldP spid="101" grpId="0" animBg="1"/>
      <p:bldP spid="65" grpId="0" animBg="1"/>
      <p:bldP spid="72" grpId="0" animBg="1"/>
      <p:bldP spid="71" grpId="0" animBg="1"/>
      <p:bldP spid="54" grpId="0" animBg="1"/>
      <p:bldP spid="67" grpId="0" animBg="1"/>
      <p:bldP spid="68" grpId="0" animBg="1"/>
      <p:bldP spid="69" grpId="0" animBg="1"/>
      <p:bldP spid="5" grpId="0" animBg="1"/>
      <p:bldP spid="31" grpId="0" animBg="1"/>
      <p:bldP spid="30" grpId="0" animBg="1"/>
      <p:bldP spid="41" grpId="0" animBg="1"/>
      <p:bldP spid="29" grpId="0" animBg="1"/>
      <p:bldP spid="28" grpId="0" animBg="1"/>
      <p:bldP spid="12" grpId="0" animBg="1"/>
      <p:bldP spid="16" grpId="0"/>
      <p:bldP spid="24" grpId="0" animBg="1"/>
      <p:bldP spid="25" grpId="0" animBg="1"/>
      <p:bldP spid="27" grpId="0" animBg="1"/>
      <p:bldP spid="33" grpId="0"/>
      <p:bldP spid="34" grpId="0"/>
      <p:bldP spid="35" grpId="0"/>
      <p:bldP spid="42" grpId="0" animBg="1"/>
      <p:bldP spid="43" grpId="0"/>
      <p:bldP spid="7" grpId="0" animBg="1"/>
      <p:bldP spid="47" grpId="0" animBg="1"/>
      <p:bldP spid="48" grpId="0" animBg="1"/>
      <p:bldP spid="49" grpId="0" animBg="1"/>
      <p:bldP spid="53" grpId="0" animBg="1"/>
      <p:bldP spid="55" grpId="0" animBg="1"/>
      <p:bldP spid="56" grpId="0" animBg="1"/>
      <p:bldP spid="57" grpId="0" animBg="1"/>
      <p:bldP spid="58" grpId="0" animBg="1"/>
      <p:bldP spid="59" grpId="0" animBg="1"/>
      <p:bldP spid="60" grpId="0" animBg="1"/>
      <p:bldP spid="61" grpId="0"/>
      <p:bldP spid="62" grpId="0"/>
      <p:bldP spid="63" grpId="0"/>
      <p:bldP spid="64" grpId="0"/>
      <p:bldP spid="66" grpId="0"/>
      <p:bldP spid="26" grpId="0" animBg="1"/>
      <p:bldP spid="32" grpId="0"/>
      <p:bldP spid="70" grpId="0"/>
      <p:bldP spid="78" grpId="0" animBg="1"/>
      <p:bldP spid="79" grpId="0" animBg="1"/>
      <p:bldP spid="80" grpId="0" animBg="1"/>
      <p:bldP spid="81" grpId="0" animBg="1"/>
      <p:bldP spid="82" grpId="0" animBg="1"/>
      <p:bldP spid="83" grpId="0" animBg="1"/>
      <p:bldP spid="84" grpId="0" animBg="1"/>
      <p:bldP spid="85"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 name="Rectangle 94"/>
          <p:cNvSpPr/>
          <p:nvPr/>
        </p:nvSpPr>
        <p:spPr>
          <a:xfrm>
            <a:off x="2049809" y="780208"/>
            <a:ext cx="8537083" cy="1231615"/>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2055131" y="2003816"/>
            <a:ext cx="8512968" cy="1390847"/>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p:cNvSpPr/>
          <p:nvPr/>
        </p:nvSpPr>
        <p:spPr>
          <a:xfrm>
            <a:off x="2055131" y="3386444"/>
            <a:ext cx="8527716" cy="1394647"/>
          </a:xfrm>
          <a:prstGeom prst="rect">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2049583" y="2002447"/>
            <a:ext cx="8532802" cy="139693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2048715" y="777152"/>
            <a:ext cx="8537083" cy="1231615"/>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a:off x="5768345" y="1338634"/>
            <a:ext cx="459960" cy="934150"/>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6210032" y="1338634"/>
            <a:ext cx="197187" cy="892636"/>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579498" y="1045913"/>
            <a:ext cx="16583" cy="1169282"/>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H="1">
            <a:off x="6768359" y="1319417"/>
            <a:ext cx="206384" cy="910984"/>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H="1">
            <a:off x="6963514" y="1331262"/>
            <a:ext cx="405281" cy="941523"/>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H="1">
            <a:off x="7122742" y="1710484"/>
            <a:ext cx="477264" cy="635712"/>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5546310" y="1696948"/>
            <a:ext cx="534467" cy="663537"/>
          </a:xfrm>
          <a:prstGeom prst="straightConnector1">
            <a:avLst/>
          </a:prstGeom>
          <a:ln>
            <a:solidFill>
              <a:schemeClr val="bg2"/>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2049809" y="4760186"/>
            <a:ext cx="8527718" cy="1425494"/>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p:cNvSpPr/>
          <p:nvPr/>
        </p:nvSpPr>
        <p:spPr>
          <a:xfrm>
            <a:off x="2049584" y="3392073"/>
            <a:ext cx="8533262" cy="1394647"/>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ine 34"/>
          <p:cNvSpPr>
            <a:spLocks noChangeShapeType="1"/>
          </p:cNvSpPr>
          <p:nvPr/>
        </p:nvSpPr>
        <p:spPr bwMode="auto">
          <a:xfrm>
            <a:off x="3720233" y="4437227"/>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7" name="Line 34"/>
          <p:cNvSpPr>
            <a:spLocks noChangeShapeType="1"/>
          </p:cNvSpPr>
          <p:nvPr/>
        </p:nvSpPr>
        <p:spPr bwMode="auto">
          <a:xfrm flipV="1">
            <a:off x="4402109" y="4544612"/>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4" name="Line 34"/>
          <p:cNvSpPr>
            <a:spLocks noChangeShapeType="1"/>
          </p:cNvSpPr>
          <p:nvPr/>
        </p:nvSpPr>
        <p:spPr bwMode="auto">
          <a:xfrm>
            <a:off x="5296435" y="4435825"/>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9" name="Line 34"/>
          <p:cNvSpPr>
            <a:spLocks noChangeShapeType="1"/>
          </p:cNvSpPr>
          <p:nvPr/>
        </p:nvSpPr>
        <p:spPr bwMode="auto">
          <a:xfrm flipV="1">
            <a:off x="7662145" y="4544612"/>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60" name="Line 34"/>
          <p:cNvSpPr>
            <a:spLocks noChangeShapeType="1"/>
          </p:cNvSpPr>
          <p:nvPr/>
        </p:nvSpPr>
        <p:spPr bwMode="auto">
          <a:xfrm flipV="1">
            <a:off x="9233845" y="4544335"/>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8" name="Line 34"/>
          <p:cNvSpPr>
            <a:spLocks noChangeShapeType="1"/>
          </p:cNvSpPr>
          <p:nvPr/>
        </p:nvSpPr>
        <p:spPr bwMode="auto">
          <a:xfrm flipV="1">
            <a:off x="6013828" y="4544612"/>
            <a:ext cx="200287" cy="543157"/>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5" name="Line 34"/>
          <p:cNvSpPr>
            <a:spLocks noChangeShapeType="1"/>
          </p:cNvSpPr>
          <p:nvPr/>
        </p:nvSpPr>
        <p:spPr bwMode="auto">
          <a:xfrm>
            <a:off x="6952022" y="4442573"/>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56" name="Line 34"/>
          <p:cNvSpPr>
            <a:spLocks noChangeShapeType="1"/>
          </p:cNvSpPr>
          <p:nvPr/>
        </p:nvSpPr>
        <p:spPr bwMode="auto">
          <a:xfrm>
            <a:off x="8595410" y="4437227"/>
            <a:ext cx="249875" cy="527102"/>
          </a:xfrm>
          <a:prstGeom prst="line">
            <a:avLst/>
          </a:prstGeom>
          <a:noFill/>
          <a:ln w="25400">
            <a:solidFill>
              <a:srgbClr val="0033CC"/>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67" name="Right Arrow 66"/>
          <p:cNvSpPr/>
          <p:nvPr/>
        </p:nvSpPr>
        <p:spPr>
          <a:xfrm>
            <a:off x="5665789" y="3964643"/>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ight Arrow 67"/>
          <p:cNvSpPr/>
          <p:nvPr/>
        </p:nvSpPr>
        <p:spPr>
          <a:xfrm>
            <a:off x="7330819" y="3972195"/>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a:off x="8886434" y="3970694"/>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4053947" y="3956867"/>
            <a:ext cx="214389" cy="27660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Line 24"/>
          <p:cNvSpPr>
            <a:spLocks noChangeShapeType="1"/>
          </p:cNvSpPr>
          <p:nvPr/>
        </p:nvSpPr>
        <p:spPr bwMode="auto">
          <a:xfrm>
            <a:off x="7124395" y="2701386"/>
            <a:ext cx="2265038" cy="980323"/>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30" name="Line 23"/>
          <p:cNvSpPr>
            <a:spLocks noChangeShapeType="1"/>
          </p:cNvSpPr>
          <p:nvPr/>
        </p:nvSpPr>
        <p:spPr bwMode="auto">
          <a:xfrm>
            <a:off x="6731086" y="2819409"/>
            <a:ext cx="1251699" cy="806336"/>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41" name="Line 34"/>
          <p:cNvSpPr>
            <a:spLocks noChangeShapeType="1"/>
          </p:cNvSpPr>
          <p:nvPr/>
        </p:nvSpPr>
        <p:spPr bwMode="auto">
          <a:xfrm>
            <a:off x="6603031" y="2819409"/>
            <a:ext cx="0" cy="762000"/>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29" name="Line 22"/>
          <p:cNvSpPr>
            <a:spLocks noChangeShapeType="1"/>
          </p:cNvSpPr>
          <p:nvPr/>
        </p:nvSpPr>
        <p:spPr bwMode="auto">
          <a:xfrm flipH="1">
            <a:off x="5380778" y="2900228"/>
            <a:ext cx="986975" cy="770487"/>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28" name="Line 21"/>
          <p:cNvSpPr>
            <a:spLocks noChangeShapeType="1"/>
          </p:cNvSpPr>
          <p:nvPr/>
        </p:nvSpPr>
        <p:spPr bwMode="auto">
          <a:xfrm flipH="1">
            <a:off x="3847959" y="2664317"/>
            <a:ext cx="2362073" cy="1031783"/>
          </a:xfrm>
          <a:prstGeom prst="line">
            <a:avLst/>
          </a:prstGeom>
          <a:noFill/>
          <a:ln w="19050">
            <a:solidFill>
              <a:srgbClr val="000000"/>
            </a:solidFill>
            <a:round/>
            <a:headEnd/>
            <a:tailEnd type="triangle" w="med" len="med"/>
          </a:ln>
        </p:spPr>
        <p:txBody>
          <a:bodyPr/>
          <a:lstStyle/>
          <a:p>
            <a:pPr fontAlgn="auto">
              <a:spcBef>
                <a:spcPts val="0"/>
              </a:spcBef>
              <a:spcAft>
                <a:spcPts val="0"/>
              </a:spcAft>
              <a:defRPr/>
            </a:pPr>
            <a:endParaRPr lang="en-US" kern="0">
              <a:solidFill>
                <a:srgbClr val="FFFFFF"/>
              </a:solidFill>
            </a:endParaRPr>
          </a:p>
        </p:txBody>
      </p:sp>
      <p:sp>
        <p:nvSpPr>
          <p:cNvPr id="8" name="Title 6"/>
          <p:cNvSpPr txBox="1">
            <a:spLocks/>
          </p:cNvSpPr>
          <p:nvPr/>
        </p:nvSpPr>
        <p:spPr>
          <a:xfrm>
            <a:off x="1295400" y="-12703"/>
            <a:ext cx="96012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Ontogenesis of Externalizing Behavior</a:t>
            </a:r>
          </a:p>
        </p:txBody>
      </p:sp>
      <p:sp>
        <p:nvSpPr>
          <p:cNvPr id="12" name="Oval 5"/>
          <p:cNvSpPr>
            <a:spLocks noChangeArrowheads="1"/>
          </p:cNvSpPr>
          <p:nvPr/>
        </p:nvSpPr>
        <p:spPr bwMode="auto">
          <a:xfrm>
            <a:off x="5843696" y="2231378"/>
            <a:ext cx="1525098" cy="973087"/>
          </a:xfrm>
          <a:prstGeom prst="ellipse">
            <a:avLst/>
          </a:prstGeom>
          <a:solidFill>
            <a:srgbClr val="FFBDBD"/>
          </a:solidFill>
          <a:ln w="25400">
            <a:solidFill>
              <a:srgbClr val="FF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16" name="Text Box 9"/>
          <p:cNvSpPr txBox="1">
            <a:spLocks noChangeArrowheads="1"/>
          </p:cNvSpPr>
          <p:nvPr/>
        </p:nvSpPr>
        <p:spPr bwMode="auto">
          <a:xfrm>
            <a:off x="5442457" y="2105170"/>
            <a:ext cx="2362200" cy="1015663"/>
          </a:xfrm>
          <a:prstGeom prst="rect">
            <a:avLst/>
          </a:prstGeom>
          <a:noFill/>
          <a:ln w="9525">
            <a:noFill/>
            <a:miter lim="800000"/>
            <a:headEnd/>
            <a:tailEnd/>
          </a:ln>
        </p:spPr>
        <p:txBody>
          <a:bodyPr>
            <a:spAutoFit/>
          </a:bodyPr>
          <a:lstStyle/>
          <a:p>
            <a:pPr algn="ctr" eaLnBrk="0" hangingPunct="0">
              <a:spcBef>
                <a:spcPct val="50000"/>
              </a:spcBef>
            </a:pPr>
            <a:br>
              <a:rPr lang="en-US" sz="1500" dirty="0">
                <a:solidFill>
                  <a:srgbClr val="FF0000"/>
                </a:solidFill>
                <a:latin typeface="Arial"/>
              </a:rPr>
            </a:br>
            <a:r>
              <a:rPr lang="en-US" sz="1500" dirty="0">
                <a:solidFill>
                  <a:srgbClr val="FF0000"/>
                </a:solidFill>
                <a:latin typeface="Arial"/>
              </a:rPr>
              <a:t>heritable trait </a:t>
            </a:r>
            <a:br>
              <a:rPr lang="en-US" sz="1500" dirty="0">
                <a:solidFill>
                  <a:srgbClr val="FF0000"/>
                </a:solidFill>
                <a:latin typeface="Arial"/>
              </a:rPr>
            </a:br>
            <a:r>
              <a:rPr lang="en-US" sz="1500" dirty="0">
                <a:solidFill>
                  <a:srgbClr val="FF0000"/>
                </a:solidFill>
                <a:latin typeface="Arial"/>
              </a:rPr>
              <a:t>impulsivity</a:t>
            </a:r>
            <a:br>
              <a:rPr lang="en-US" sz="1500" dirty="0">
                <a:solidFill>
                  <a:srgbClr val="FF0000"/>
                </a:solidFill>
                <a:latin typeface="Arial"/>
              </a:rPr>
            </a:br>
            <a:r>
              <a:rPr lang="en-US" sz="1500" dirty="0">
                <a:solidFill>
                  <a:srgbClr val="FF0000"/>
                </a:solidFill>
                <a:latin typeface="Arial"/>
              </a:rPr>
              <a:t>(</a:t>
            </a:r>
            <a:r>
              <a:rPr lang="en-US" sz="1500" i="1" dirty="0">
                <a:solidFill>
                  <a:srgbClr val="FF0000"/>
                </a:solidFill>
                <a:latin typeface="Arial"/>
              </a:rPr>
              <a:t>h</a:t>
            </a:r>
            <a:r>
              <a:rPr lang="en-US" sz="1500" baseline="30000" dirty="0">
                <a:solidFill>
                  <a:srgbClr val="FF0000"/>
                </a:solidFill>
                <a:latin typeface="Arial"/>
              </a:rPr>
              <a:t>2  </a:t>
            </a:r>
            <a:r>
              <a:rPr lang="en-US" sz="1500" dirty="0">
                <a:solidFill>
                  <a:srgbClr val="FF0000"/>
                </a:solidFill>
                <a:latin typeface="Arial"/>
              </a:rPr>
              <a:t>.̃8)</a:t>
            </a:r>
          </a:p>
        </p:txBody>
      </p:sp>
      <p:sp>
        <p:nvSpPr>
          <p:cNvPr id="20" name="Text Box 13"/>
          <p:cNvSpPr txBox="1">
            <a:spLocks noChangeArrowheads="1"/>
          </p:cNvSpPr>
          <p:nvPr/>
        </p:nvSpPr>
        <p:spPr bwMode="auto">
          <a:xfrm>
            <a:off x="4350592" y="1387087"/>
            <a:ext cx="609600" cy="228600"/>
          </a:xfrm>
          <a:prstGeom prst="rect">
            <a:avLst/>
          </a:prstGeom>
          <a:noFill/>
          <a:ln w="9525">
            <a:noFill/>
            <a:miter lim="800000"/>
            <a:headEnd/>
            <a:tailEnd/>
          </a:ln>
        </p:spPr>
        <p:txBody>
          <a:bodyPr>
            <a:spAutoFit/>
          </a:bodyPr>
          <a:lstStyle/>
          <a:p>
            <a:pPr eaLnBrk="0" hangingPunct="0">
              <a:spcBef>
                <a:spcPct val="50000"/>
              </a:spcBef>
            </a:pPr>
            <a:endParaRPr lang="en-US" sz="900">
              <a:solidFill>
                <a:srgbClr val="FFFFFF"/>
              </a:solidFill>
              <a:latin typeface="Times New Roman" pitchFamily="18" charset="0"/>
            </a:endParaRPr>
          </a:p>
        </p:txBody>
      </p:sp>
      <p:sp>
        <p:nvSpPr>
          <p:cNvPr id="24" name="Oval 17"/>
          <p:cNvSpPr>
            <a:spLocks noChangeArrowheads="1"/>
          </p:cNvSpPr>
          <p:nvPr/>
        </p:nvSpPr>
        <p:spPr bwMode="auto">
          <a:xfrm>
            <a:off x="5895354" y="3586765"/>
            <a:ext cx="1458118" cy="1036687"/>
          </a:xfrm>
          <a:prstGeom prst="ellipse">
            <a:avLst/>
          </a:prstGeom>
          <a:solidFill>
            <a:srgbClr val="F9AD6F"/>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25" name="Oval 18"/>
          <p:cNvSpPr>
            <a:spLocks noChangeArrowheads="1"/>
          </p:cNvSpPr>
          <p:nvPr/>
        </p:nvSpPr>
        <p:spPr bwMode="auto">
          <a:xfrm>
            <a:off x="9113884" y="3586765"/>
            <a:ext cx="1386764" cy="1036687"/>
          </a:xfrm>
          <a:prstGeom prst="ellipse">
            <a:avLst/>
          </a:prstGeom>
          <a:solidFill>
            <a:srgbClr val="F68222"/>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27" name="Oval 20"/>
          <p:cNvSpPr>
            <a:spLocks noChangeArrowheads="1"/>
          </p:cNvSpPr>
          <p:nvPr/>
        </p:nvSpPr>
        <p:spPr bwMode="auto">
          <a:xfrm>
            <a:off x="7557931" y="3604848"/>
            <a:ext cx="1365410" cy="1028436"/>
          </a:xfrm>
          <a:prstGeom prst="ellipse">
            <a:avLst/>
          </a:prstGeom>
          <a:solidFill>
            <a:srgbClr val="F8994A"/>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34" name="Text Box 27"/>
          <p:cNvSpPr txBox="1">
            <a:spLocks noChangeArrowheads="1"/>
          </p:cNvSpPr>
          <p:nvPr/>
        </p:nvSpPr>
        <p:spPr bwMode="auto">
          <a:xfrm>
            <a:off x="7506594" y="3868386"/>
            <a:ext cx="1505803" cy="553998"/>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substance use, dependence</a:t>
            </a:r>
          </a:p>
        </p:txBody>
      </p:sp>
      <p:sp>
        <p:nvSpPr>
          <p:cNvPr id="35" name="Text Box 28"/>
          <p:cNvSpPr txBox="1">
            <a:spLocks noChangeArrowheads="1"/>
          </p:cNvSpPr>
          <p:nvPr/>
        </p:nvSpPr>
        <p:spPr bwMode="auto">
          <a:xfrm>
            <a:off x="9043894" y="3699923"/>
            <a:ext cx="1538953" cy="784830"/>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ASPD, incarceration, recidivism</a:t>
            </a:r>
          </a:p>
        </p:txBody>
      </p:sp>
      <p:sp>
        <p:nvSpPr>
          <p:cNvPr id="42" name="Oval 35"/>
          <p:cNvSpPr>
            <a:spLocks noChangeArrowheads="1"/>
          </p:cNvSpPr>
          <p:nvPr/>
        </p:nvSpPr>
        <p:spPr bwMode="auto">
          <a:xfrm>
            <a:off x="4280798" y="3586138"/>
            <a:ext cx="1417726" cy="1028436"/>
          </a:xfrm>
          <a:prstGeom prst="ellipse">
            <a:avLst/>
          </a:prstGeom>
          <a:solidFill>
            <a:srgbClr val="FAC090"/>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43" name="Text Box 36"/>
          <p:cNvSpPr txBox="1">
            <a:spLocks noChangeArrowheads="1"/>
          </p:cNvSpPr>
          <p:nvPr/>
        </p:nvSpPr>
        <p:spPr bwMode="auto">
          <a:xfrm>
            <a:off x="4272637" y="3702762"/>
            <a:ext cx="1415990" cy="784830"/>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oppositional defiant </a:t>
            </a:r>
            <a:br>
              <a:rPr lang="en-US" sz="1500" dirty="0">
                <a:solidFill>
                  <a:srgbClr val="000000"/>
                </a:solidFill>
                <a:latin typeface="Microsoft Sans Serif" pitchFamily="34" charset="0"/>
              </a:rPr>
            </a:br>
            <a:r>
              <a:rPr lang="en-US" sz="1500" dirty="0">
                <a:solidFill>
                  <a:srgbClr val="000000"/>
                </a:solidFill>
                <a:latin typeface="Microsoft Sans Serif" pitchFamily="34" charset="0"/>
              </a:rPr>
              <a:t>disorder</a:t>
            </a:r>
          </a:p>
        </p:txBody>
      </p:sp>
      <p:sp>
        <p:nvSpPr>
          <p:cNvPr id="7" name="Rectangle 6"/>
          <p:cNvSpPr/>
          <p:nvPr/>
        </p:nvSpPr>
        <p:spPr>
          <a:xfrm>
            <a:off x="3496859" y="4973969"/>
            <a:ext cx="1347910" cy="888274"/>
          </a:xfrm>
          <a:prstGeom prst="rect">
            <a:avLst/>
          </a:prstGeom>
          <a:solidFill>
            <a:srgbClr val="D9E2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074960" y="4973969"/>
            <a:ext cx="1395920" cy="888274"/>
          </a:xfrm>
          <a:prstGeom prst="rect">
            <a:avLst/>
          </a:prstGeom>
          <a:solidFill>
            <a:srgbClr val="BDCD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716250" y="4973969"/>
            <a:ext cx="1429961" cy="888274"/>
          </a:xfrm>
          <a:prstGeom prst="rect">
            <a:avLst/>
          </a:prstGeom>
          <a:solidFill>
            <a:srgbClr val="8BA7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8373526" y="4973969"/>
            <a:ext cx="1373862" cy="888274"/>
          </a:xfrm>
          <a:prstGeom prst="rect">
            <a:avLst/>
          </a:prstGeom>
          <a:solidFill>
            <a:srgbClr val="577FFF"/>
          </a:solidFill>
          <a:ln w="25400">
            <a:solidFill>
              <a:srgbClr val="0033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3579" y="6626908"/>
            <a:ext cx="7441461" cy="246221"/>
          </a:xfrm>
          <a:prstGeom prst="rect">
            <a:avLst/>
          </a:prstGeom>
        </p:spPr>
        <p:txBody>
          <a:bodyPr wrap="none">
            <a:spAutoFit/>
          </a:bodyPr>
          <a:lstStyle/>
          <a:p>
            <a:r>
              <a:rPr lang="en-US" sz="1000" dirty="0">
                <a:solidFill>
                  <a:schemeClr val="bg2"/>
                </a:solidFill>
                <a:latin typeface="Arial" panose="020B0604020202020204" pitchFamily="34" charset="0"/>
                <a:cs typeface="Arial" panose="020B0604020202020204" pitchFamily="34" charset="0"/>
              </a:rPr>
              <a:t>Beauchaine, Hinshaw, &amp; Pang, 2010; Beauchaine, Shader, &amp; Hinshaw, 2017; Beauchaine et al., 2017; Moffitt, 1993; Robins, 1966</a:t>
            </a:r>
          </a:p>
        </p:txBody>
      </p:sp>
      <p:sp>
        <p:nvSpPr>
          <p:cNvPr id="61" name="Text Box 25"/>
          <p:cNvSpPr txBox="1">
            <a:spLocks noChangeArrowheads="1"/>
          </p:cNvSpPr>
          <p:nvPr/>
        </p:nvSpPr>
        <p:spPr bwMode="auto">
          <a:xfrm>
            <a:off x="3445421" y="4739283"/>
            <a:ext cx="1461325" cy="1077218"/>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coercive family processes</a:t>
            </a:r>
            <a:endParaRPr lang="en-US" sz="1600" dirty="0">
              <a:solidFill>
                <a:srgbClr val="FF0000"/>
              </a:solidFill>
              <a:latin typeface="Microsoft Sans Serif" pitchFamily="34" charset="0"/>
            </a:endParaRPr>
          </a:p>
        </p:txBody>
      </p:sp>
      <p:sp>
        <p:nvSpPr>
          <p:cNvPr id="62" name="Text Box 25"/>
          <p:cNvSpPr txBox="1">
            <a:spLocks noChangeArrowheads="1"/>
          </p:cNvSpPr>
          <p:nvPr/>
        </p:nvSpPr>
        <p:spPr bwMode="auto">
          <a:xfrm>
            <a:off x="5015294" y="4751211"/>
            <a:ext cx="1461325" cy="1077218"/>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deviant peer group affiliations</a:t>
            </a:r>
            <a:endParaRPr lang="en-US" sz="1600" dirty="0">
              <a:solidFill>
                <a:srgbClr val="FF0000"/>
              </a:solidFill>
              <a:latin typeface="Microsoft Sans Serif" pitchFamily="34" charset="0"/>
            </a:endParaRPr>
          </a:p>
        </p:txBody>
      </p:sp>
      <p:sp>
        <p:nvSpPr>
          <p:cNvPr id="63" name="Text Box 25"/>
          <p:cNvSpPr txBox="1">
            <a:spLocks noChangeArrowheads="1"/>
          </p:cNvSpPr>
          <p:nvPr/>
        </p:nvSpPr>
        <p:spPr bwMode="auto">
          <a:xfrm>
            <a:off x="6704629" y="4751390"/>
            <a:ext cx="1461325" cy="1077218"/>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availability, opportunity, exposure</a:t>
            </a:r>
            <a:endParaRPr lang="en-US" sz="1600" dirty="0">
              <a:solidFill>
                <a:srgbClr val="FF0000"/>
              </a:solidFill>
              <a:latin typeface="Microsoft Sans Serif" pitchFamily="34" charset="0"/>
            </a:endParaRPr>
          </a:p>
        </p:txBody>
      </p:sp>
      <p:sp>
        <p:nvSpPr>
          <p:cNvPr id="64" name="Text Box 25"/>
          <p:cNvSpPr txBox="1">
            <a:spLocks noChangeArrowheads="1"/>
          </p:cNvSpPr>
          <p:nvPr/>
        </p:nvSpPr>
        <p:spPr bwMode="auto">
          <a:xfrm>
            <a:off x="8351327" y="4754487"/>
            <a:ext cx="1461325" cy="1077218"/>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600" dirty="0">
                <a:solidFill>
                  <a:srgbClr val="000000"/>
                </a:solidFill>
                <a:latin typeface="Microsoft Sans Serif" pitchFamily="34" charset="0"/>
              </a:rPr>
              <a:t>neighborhood violence, criminality</a:t>
            </a:r>
            <a:endParaRPr lang="en-US" sz="1600" dirty="0">
              <a:solidFill>
                <a:srgbClr val="FF0000"/>
              </a:solidFill>
              <a:latin typeface="Microsoft Sans Serif" pitchFamily="34" charset="0"/>
            </a:endParaRPr>
          </a:p>
        </p:txBody>
      </p:sp>
      <p:sp>
        <p:nvSpPr>
          <p:cNvPr id="3" name="TextBox 2"/>
          <p:cNvSpPr txBox="1"/>
          <p:nvPr/>
        </p:nvSpPr>
        <p:spPr>
          <a:xfrm rot="16200000">
            <a:off x="138828" y="3100629"/>
            <a:ext cx="3258986" cy="400110"/>
          </a:xfrm>
          <a:prstGeom prst="rect">
            <a:avLst/>
          </a:prstGeom>
          <a:noFill/>
        </p:spPr>
        <p:txBody>
          <a:bodyPr wrap="square" rtlCol="0">
            <a:spAutoFit/>
          </a:bodyPr>
          <a:lstStyle/>
          <a:p>
            <a:r>
              <a:rPr lang="en-US" sz="2000" dirty="0">
                <a:solidFill>
                  <a:schemeClr val="bg2"/>
                </a:solidFill>
                <a:latin typeface="Verdana" panose="020B0604030504040204" pitchFamily="34" charset="0"/>
                <a:ea typeface="Verdana" panose="020B0604030504040204" pitchFamily="34" charset="0"/>
                <a:cs typeface="Verdana" panose="020B0604030504040204" pitchFamily="34" charset="0"/>
              </a:rPr>
              <a:t>Level of Analysis</a:t>
            </a:r>
          </a:p>
        </p:txBody>
      </p:sp>
      <p:cxnSp>
        <p:nvCxnSpPr>
          <p:cNvPr id="15" name="Straight Arrow Connector 14"/>
          <p:cNvCxnSpPr>
            <a:cxnSpLocks/>
          </p:cNvCxnSpPr>
          <p:nvPr/>
        </p:nvCxnSpPr>
        <p:spPr>
          <a:xfrm>
            <a:off x="2050211" y="6185680"/>
            <a:ext cx="8546922" cy="0"/>
          </a:xfrm>
          <a:prstGeom prst="straightConnector1">
            <a:avLst/>
          </a:prstGeom>
          <a:ln w="50800">
            <a:solidFill>
              <a:schemeClr val="bg2"/>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Oval 19"/>
          <p:cNvSpPr>
            <a:spLocks noChangeArrowheads="1"/>
          </p:cNvSpPr>
          <p:nvPr/>
        </p:nvSpPr>
        <p:spPr bwMode="auto">
          <a:xfrm>
            <a:off x="2677403" y="3584578"/>
            <a:ext cx="1421030" cy="1028436"/>
          </a:xfrm>
          <a:prstGeom prst="ellipse">
            <a:avLst/>
          </a:prstGeom>
          <a:solidFill>
            <a:schemeClr val="accent4">
              <a:lumMod val="20000"/>
              <a:lumOff val="80000"/>
            </a:schemeClr>
          </a:solidFill>
          <a:ln w="25400">
            <a:solidFill>
              <a:srgbClr val="000000"/>
            </a:solidFill>
            <a:round/>
            <a:headEnd/>
            <a:tailEnd/>
          </a:ln>
        </p:spPr>
        <p:txBody>
          <a:bodyPr wrap="none" anchor="ctr"/>
          <a:lstStyle/>
          <a:p>
            <a:pPr fontAlgn="auto">
              <a:spcBef>
                <a:spcPts val="0"/>
              </a:spcBef>
              <a:spcAft>
                <a:spcPts val="0"/>
              </a:spcAft>
              <a:defRPr/>
            </a:pPr>
            <a:endParaRPr lang="en-US" kern="0">
              <a:solidFill>
                <a:srgbClr val="FFFFFF"/>
              </a:solidFill>
            </a:endParaRPr>
          </a:p>
        </p:txBody>
      </p:sp>
      <p:sp>
        <p:nvSpPr>
          <p:cNvPr id="32" name="Text Box 25"/>
          <p:cNvSpPr txBox="1">
            <a:spLocks noChangeArrowheads="1"/>
          </p:cNvSpPr>
          <p:nvPr/>
        </p:nvSpPr>
        <p:spPr bwMode="auto">
          <a:xfrm>
            <a:off x="2615379" y="3551201"/>
            <a:ext cx="1542047" cy="800219"/>
          </a:xfrm>
          <a:prstGeom prst="rect">
            <a:avLst/>
          </a:prstGeom>
          <a:noFill/>
          <a:ln w="9525">
            <a:noFill/>
            <a:miter lim="800000"/>
            <a:headEnd/>
            <a:tailEnd/>
          </a:ln>
        </p:spPr>
        <p:txBody>
          <a:bodyPr wrap="square">
            <a:spAutoFit/>
          </a:bodyPr>
          <a:lstStyle/>
          <a:p>
            <a:pPr algn="ctr" eaLnBrk="0" hangingPunct="0">
              <a:spcBef>
                <a:spcPct val="50000"/>
              </a:spcBef>
            </a:pPr>
            <a:br>
              <a:rPr lang="en-US" sz="1600" dirty="0">
                <a:solidFill>
                  <a:srgbClr val="000000"/>
                </a:solidFill>
                <a:latin typeface="Microsoft Sans Serif" pitchFamily="34" charset="0"/>
              </a:rPr>
            </a:br>
            <a:r>
              <a:rPr lang="en-US" sz="1500" dirty="0">
                <a:solidFill>
                  <a:srgbClr val="000000"/>
                </a:solidFill>
                <a:latin typeface="Microsoft Sans Serif" pitchFamily="34" charset="0"/>
              </a:rPr>
              <a:t>ADHD</a:t>
            </a:r>
            <a:br>
              <a:rPr lang="en-US" sz="1500" dirty="0">
                <a:solidFill>
                  <a:srgbClr val="000000"/>
                </a:solidFill>
                <a:latin typeface="Microsoft Sans Serif" pitchFamily="34" charset="0"/>
              </a:rPr>
            </a:br>
            <a:r>
              <a:rPr lang="en-US" sz="1500" dirty="0">
                <a:solidFill>
                  <a:srgbClr val="000000"/>
                </a:solidFill>
                <a:latin typeface="Microsoft Sans Serif" pitchFamily="34" charset="0"/>
              </a:rPr>
              <a:t>(HI/combined)</a:t>
            </a:r>
            <a:endParaRPr lang="en-US" sz="1500" dirty="0">
              <a:solidFill>
                <a:srgbClr val="FF0000"/>
              </a:solidFill>
              <a:latin typeface="Microsoft Sans Serif" pitchFamily="34" charset="0"/>
            </a:endParaRPr>
          </a:p>
        </p:txBody>
      </p:sp>
      <p:sp>
        <p:nvSpPr>
          <p:cNvPr id="51" name="TextBox 50"/>
          <p:cNvSpPr txBox="1"/>
          <p:nvPr/>
        </p:nvSpPr>
        <p:spPr>
          <a:xfrm>
            <a:off x="2752666" y="6215107"/>
            <a:ext cx="7998091" cy="323165"/>
          </a:xfrm>
          <a:prstGeom prst="rect">
            <a:avLst/>
          </a:prstGeom>
          <a:noFill/>
        </p:spPr>
        <p:txBody>
          <a:bodyPr wrap="square" rtlCol="0">
            <a:spAutoFit/>
          </a:bodyPr>
          <a:lstStyle/>
          <a:p>
            <a:r>
              <a:rPr lang="en-US" sz="1500" dirty="0">
                <a:solidFill>
                  <a:schemeClr val="bg2"/>
                </a:solidFill>
                <a:latin typeface="Calibri" panose="020F0502020204030204" pitchFamily="34" charset="0"/>
                <a:cs typeface="Lucida Sans" panose="020B0602040502020204" pitchFamily="34" charset="0"/>
              </a:rPr>
              <a:t>preschool       elementary school       middle school               adolescence                     adulthood</a:t>
            </a:r>
          </a:p>
        </p:txBody>
      </p:sp>
      <p:sp>
        <p:nvSpPr>
          <p:cNvPr id="52" name="TextBox 51"/>
          <p:cNvSpPr txBox="1"/>
          <p:nvPr/>
        </p:nvSpPr>
        <p:spPr>
          <a:xfrm>
            <a:off x="3323236" y="5897889"/>
            <a:ext cx="1989366" cy="246221"/>
          </a:xfrm>
          <a:prstGeom prst="rect">
            <a:avLst/>
          </a:prstGeom>
          <a:noFill/>
        </p:spPr>
        <p:txBody>
          <a:bodyPr wrap="square" rtlCol="0">
            <a:spAutoFit/>
          </a:bodyPr>
          <a:lstStyle/>
          <a:p>
            <a:r>
              <a:rPr lang="en-US" sz="1000" dirty="0">
                <a:solidFill>
                  <a:srgbClr val="0000FF"/>
                </a:solidFill>
                <a:latin typeface="+mj-lt"/>
                <a:cs typeface="Lucida Sans" panose="020B0602040502020204" pitchFamily="34" charset="0"/>
              </a:rPr>
              <a:t>e.g., Patterson et al., 2000</a:t>
            </a:r>
          </a:p>
        </p:txBody>
      </p:sp>
      <p:sp>
        <p:nvSpPr>
          <p:cNvPr id="70" name="TextBox 69"/>
          <p:cNvSpPr txBox="1"/>
          <p:nvPr/>
        </p:nvSpPr>
        <p:spPr>
          <a:xfrm>
            <a:off x="4999023" y="5897573"/>
            <a:ext cx="1560287" cy="246221"/>
          </a:xfrm>
          <a:prstGeom prst="rect">
            <a:avLst/>
          </a:prstGeom>
          <a:noFill/>
        </p:spPr>
        <p:txBody>
          <a:bodyPr wrap="square" rtlCol="0">
            <a:spAutoFit/>
          </a:bodyPr>
          <a:lstStyle/>
          <a:p>
            <a:r>
              <a:rPr lang="en-US" sz="1000" dirty="0">
                <a:solidFill>
                  <a:srgbClr val="0000FF"/>
                </a:solidFill>
                <a:latin typeface="+mj-lt"/>
                <a:cs typeface="Lucida Sans" panose="020B0602040502020204" pitchFamily="34" charset="0"/>
              </a:rPr>
              <a:t>e.g., </a:t>
            </a:r>
            <a:r>
              <a:rPr lang="en-US" sz="1000" dirty="0" err="1">
                <a:solidFill>
                  <a:srgbClr val="0000FF"/>
                </a:solidFill>
                <a:latin typeface="+mj-lt"/>
                <a:cs typeface="Lucida Sans" panose="020B0602040502020204" pitchFamily="34" charset="0"/>
              </a:rPr>
              <a:t>Dishion</a:t>
            </a:r>
            <a:r>
              <a:rPr lang="en-US" sz="1000" dirty="0">
                <a:solidFill>
                  <a:srgbClr val="0000FF"/>
                </a:solidFill>
                <a:latin typeface="+mj-lt"/>
                <a:cs typeface="Lucida Sans" panose="020B0602040502020204" pitchFamily="34" charset="0"/>
              </a:rPr>
              <a:t> et al., 1999</a:t>
            </a:r>
          </a:p>
        </p:txBody>
      </p:sp>
      <p:sp>
        <p:nvSpPr>
          <p:cNvPr id="71" name="TextBox 70"/>
          <p:cNvSpPr txBox="1"/>
          <p:nvPr/>
        </p:nvSpPr>
        <p:spPr>
          <a:xfrm>
            <a:off x="8343646" y="5882096"/>
            <a:ext cx="1560287" cy="246221"/>
          </a:xfrm>
          <a:prstGeom prst="rect">
            <a:avLst/>
          </a:prstGeom>
          <a:noFill/>
        </p:spPr>
        <p:txBody>
          <a:bodyPr wrap="square" rtlCol="0">
            <a:spAutoFit/>
          </a:bodyPr>
          <a:lstStyle/>
          <a:p>
            <a:r>
              <a:rPr lang="en-US" sz="1000" dirty="0">
                <a:solidFill>
                  <a:srgbClr val="0000FF"/>
                </a:solidFill>
                <a:latin typeface="+mj-lt"/>
                <a:cs typeface="Lucida Sans" panose="020B0602040502020204" pitchFamily="34" charset="0"/>
              </a:rPr>
              <a:t>e.g., Meier et al., 2008</a:t>
            </a:r>
          </a:p>
        </p:txBody>
      </p:sp>
      <p:sp>
        <p:nvSpPr>
          <p:cNvPr id="72" name="TextBox 71"/>
          <p:cNvSpPr txBox="1"/>
          <p:nvPr/>
        </p:nvSpPr>
        <p:spPr>
          <a:xfrm>
            <a:off x="6720399" y="5887969"/>
            <a:ext cx="1560287" cy="246221"/>
          </a:xfrm>
          <a:prstGeom prst="rect">
            <a:avLst/>
          </a:prstGeom>
          <a:noFill/>
        </p:spPr>
        <p:txBody>
          <a:bodyPr wrap="square" rtlCol="0">
            <a:spAutoFit/>
          </a:bodyPr>
          <a:lstStyle/>
          <a:p>
            <a:r>
              <a:rPr lang="en-US" sz="1000" dirty="0">
                <a:solidFill>
                  <a:srgbClr val="0000FF"/>
                </a:solidFill>
                <a:latin typeface="+mj-lt"/>
                <a:cs typeface="Lucida Sans" panose="020B0602040502020204" pitchFamily="34" charset="0"/>
              </a:rPr>
              <a:t>e.g., Sibley et al., 2014</a:t>
            </a:r>
          </a:p>
        </p:txBody>
      </p:sp>
      <p:sp>
        <p:nvSpPr>
          <p:cNvPr id="74" name="TextBox 73"/>
          <p:cNvSpPr txBox="1"/>
          <p:nvPr/>
        </p:nvSpPr>
        <p:spPr>
          <a:xfrm rot="16200000">
            <a:off x="1679274" y="2326902"/>
            <a:ext cx="1486917" cy="707886"/>
          </a:xfrm>
          <a:prstGeom prst="rect">
            <a:avLst/>
          </a:prstGeom>
          <a:noFill/>
        </p:spPr>
        <p:txBody>
          <a:bodyPr wrap="square" rtlCol="0">
            <a:spAutoFit/>
          </a:bodyPr>
          <a:lstStyle/>
          <a:p>
            <a:pPr algn="ct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behavioral genetic (latent)</a:t>
            </a:r>
          </a:p>
          <a:p>
            <a:pPr algn="ct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vulnerability</a:t>
            </a:r>
            <a:r>
              <a:rPr lang="en-US" sz="13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75" name="TextBox 74"/>
          <p:cNvSpPr txBox="1"/>
          <p:nvPr/>
        </p:nvSpPr>
        <p:spPr>
          <a:xfrm rot="16200000">
            <a:off x="1607690" y="3704461"/>
            <a:ext cx="1416281" cy="523220"/>
          </a:xfrm>
          <a:prstGeom prst="rect">
            <a:avLst/>
          </a:prstGeom>
          <a:noFill/>
        </p:spPr>
        <p:txBody>
          <a:bodyPr wrap="square" rtlCol="0">
            <a:spAutoFit/>
          </a:bodyPr>
          <a:lstStyle/>
          <a:p>
            <a:r>
              <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rPr>
              <a:t>  </a:t>
            </a:r>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syndrome</a:t>
            </a:r>
          </a:p>
          <a:p>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(phenotype)</a:t>
            </a:r>
            <a:r>
              <a:rPr lang="en-US" sz="1300" dirty="0">
                <a:solidFill>
                  <a:schemeClr val="bg2"/>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76" name="TextBox 75"/>
          <p:cNvSpPr txBox="1"/>
          <p:nvPr/>
        </p:nvSpPr>
        <p:spPr>
          <a:xfrm rot="16200000">
            <a:off x="1491004" y="5227043"/>
            <a:ext cx="1651680" cy="492443"/>
          </a:xfrm>
          <a:prstGeom prst="rect">
            <a:avLst/>
          </a:prstGeom>
          <a:noFill/>
        </p:spPr>
        <p:txBody>
          <a:bodyPr wrap="square" rtlCol="0">
            <a:spAutoFit/>
          </a:bodyPr>
          <a:lstStyle/>
          <a:p>
            <a:pPr algn="ct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environmental</a:t>
            </a:r>
            <a:b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br>
            <a:r>
              <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rPr>
              <a:t>risk mediator</a:t>
            </a:r>
            <a:r>
              <a:rPr lang="en-US" sz="13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3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33" name="Text Box 26"/>
          <p:cNvSpPr txBox="1">
            <a:spLocks noChangeArrowheads="1"/>
          </p:cNvSpPr>
          <p:nvPr/>
        </p:nvSpPr>
        <p:spPr bwMode="auto">
          <a:xfrm>
            <a:off x="5937415" y="3694491"/>
            <a:ext cx="1382745" cy="784830"/>
          </a:xfrm>
          <a:prstGeom prst="rect">
            <a:avLst/>
          </a:prstGeom>
          <a:noFill/>
          <a:ln w="9525">
            <a:noFill/>
            <a:miter lim="800000"/>
            <a:headEnd/>
            <a:tailEnd/>
          </a:ln>
        </p:spPr>
        <p:txBody>
          <a:bodyPr wrap="square">
            <a:spAutoFit/>
          </a:bodyPr>
          <a:lstStyle/>
          <a:p>
            <a:pPr algn="ctr" eaLnBrk="0" hangingPunct="0">
              <a:spcBef>
                <a:spcPct val="50000"/>
              </a:spcBef>
            </a:pPr>
            <a:r>
              <a:rPr lang="en-US" sz="1500" dirty="0">
                <a:solidFill>
                  <a:srgbClr val="000000"/>
                </a:solidFill>
                <a:latin typeface="Microsoft Sans Serif" pitchFamily="34" charset="0"/>
              </a:rPr>
              <a:t>conduct disorder/</a:t>
            </a:r>
            <a:br>
              <a:rPr lang="en-US" sz="1500" dirty="0">
                <a:solidFill>
                  <a:srgbClr val="000000"/>
                </a:solidFill>
                <a:latin typeface="Microsoft Sans Serif" pitchFamily="34" charset="0"/>
              </a:rPr>
            </a:br>
            <a:r>
              <a:rPr lang="en-US" sz="1500" dirty="0">
                <a:solidFill>
                  <a:srgbClr val="000000"/>
                </a:solidFill>
                <a:latin typeface="Microsoft Sans Serif" pitchFamily="34" charset="0"/>
              </a:rPr>
              <a:t>delinquency</a:t>
            </a:r>
          </a:p>
        </p:txBody>
      </p:sp>
      <p:sp>
        <p:nvSpPr>
          <p:cNvPr id="77" name="Block Arc 76"/>
          <p:cNvSpPr>
            <a:spLocks noChangeAspect="1"/>
          </p:cNvSpPr>
          <p:nvPr/>
        </p:nvSpPr>
        <p:spPr>
          <a:xfrm rot="4652821">
            <a:off x="5752150" y="921801"/>
            <a:ext cx="1670387" cy="1705246"/>
          </a:xfrm>
          <a:prstGeom prst="blockArc">
            <a:avLst>
              <a:gd name="adj1" fmla="val 10764518"/>
              <a:gd name="adj2" fmla="val 12377438"/>
              <a:gd name="adj3" fmla="val 19899"/>
            </a:avLst>
          </a:prstGeom>
          <a:solidFill>
            <a:srgbClr val="B7B7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78" name="Block Arc 77"/>
          <p:cNvSpPr>
            <a:spLocks noChangeAspect="1"/>
          </p:cNvSpPr>
          <p:nvPr/>
        </p:nvSpPr>
        <p:spPr>
          <a:xfrm rot="5400000">
            <a:off x="6059494" y="1058672"/>
            <a:ext cx="1573990" cy="1606837"/>
          </a:xfrm>
          <a:prstGeom prst="blockArc">
            <a:avLst>
              <a:gd name="adj1" fmla="val 10764518"/>
              <a:gd name="adj2" fmla="val 12377438"/>
              <a:gd name="adj3" fmla="val 19899"/>
            </a:avLst>
          </a:prstGeom>
          <a:solidFill>
            <a:srgbClr val="7D7D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79" name="Block Arc 78"/>
          <p:cNvSpPr>
            <a:spLocks noChangeAspect="1"/>
          </p:cNvSpPr>
          <p:nvPr/>
        </p:nvSpPr>
        <p:spPr>
          <a:xfrm rot="3727217">
            <a:off x="5532412" y="1064623"/>
            <a:ext cx="1616065" cy="1649790"/>
          </a:xfrm>
          <a:prstGeom prst="blockArc">
            <a:avLst>
              <a:gd name="adj1" fmla="val 10764518"/>
              <a:gd name="adj2" fmla="val 12377438"/>
              <a:gd name="adj3" fmla="val 19899"/>
            </a:avLst>
          </a:prstGeom>
          <a:solidFill>
            <a:srgbClr val="4DFC24"/>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0" name="Block Arc 79"/>
          <p:cNvSpPr>
            <a:spLocks noChangeAspect="1"/>
          </p:cNvSpPr>
          <p:nvPr/>
        </p:nvSpPr>
        <p:spPr>
          <a:xfrm rot="6246246">
            <a:off x="6310345" y="1048226"/>
            <a:ext cx="1602816" cy="1636265"/>
          </a:xfrm>
          <a:prstGeom prst="blockArc">
            <a:avLst>
              <a:gd name="adj1" fmla="val 10764518"/>
              <a:gd name="adj2" fmla="val 12377438"/>
              <a:gd name="adj3" fmla="val 19899"/>
            </a:avLst>
          </a:prstGeom>
          <a:solidFill>
            <a:srgbClr val="CBA9E5"/>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1" name="Block Arc 80"/>
          <p:cNvSpPr>
            <a:spLocks noChangeAspect="1"/>
          </p:cNvSpPr>
          <p:nvPr/>
        </p:nvSpPr>
        <p:spPr>
          <a:xfrm rot="2850849">
            <a:off x="5270274" y="1040645"/>
            <a:ext cx="1614268" cy="1647956"/>
          </a:xfrm>
          <a:prstGeom prst="blockArc">
            <a:avLst>
              <a:gd name="adj1" fmla="val 10764518"/>
              <a:gd name="adj2" fmla="val 12377438"/>
              <a:gd name="adj3" fmla="val 19899"/>
            </a:avLst>
          </a:prstGeom>
          <a:solidFill>
            <a:schemeClr val="accent1">
              <a:lumMod val="40000"/>
              <a:lumOff val="60000"/>
            </a:schemeClr>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2" name="Block Arc 81"/>
          <p:cNvSpPr>
            <a:spLocks noChangeAspect="1"/>
          </p:cNvSpPr>
          <p:nvPr/>
        </p:nvSpPr>
        <p:spPr>
          <a:xfrm rot="6970362">
            <a:off x="6430937" y="1336230"/>
            <a:ext cx="1635208" cy="1669333"/>
          </a:xfrm>
          <a:prstGeom prst="blockArc">
            <a:avLst>
              <a:gd name="adj1" fmla="val 10764518"/>
              <a:gd name="adj2" fmla="val 12377438"/>
              <a:gd name="adj3" fmla="val 19899"/>
            </a:avLst>
          </a:prstGeom>
          <a:solidFill>
            <a:srgbClr val="9A57CD"/>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3" name="Block Arc 82"/>
          <p:cNvSpPr>
            <a:spLocks noChangeAspect="1"/>
          </p:cNvSpPr>
          <p:nvPr/>
        </p:nvSpPr>
        <p:spPr>
          <a:xfrm rot="2130608">
            <a:off x="5133822" y="1316546"/>
            <a:ext cx="1661472" cy="1696145"/>
          </a:xfrm>
          <a:prstGeom prst="blockArc">
            <a:avLst>
              <a:gd name="adj1" fmla="val 10764518"/>
              <a:gd name="adj2" fmla="val 12377438"/>
              <a:gd name="adj3" fmla="val 19899"/>
            </a:avLst>
          </a:prstGeom>
          <a:solidFill>
            <a:srgbClr val="FF00FF"/>
          </a:solidFill>
          <a:ln w="12700" cap="flat" cmpd="sng" algn="ctr">
            <a:noFill/>
            <a:prstDash val="solid"/>
            <a:miter lim="800000"/>
          </a:ln>
          <a:effectLst/>
        </p:spPr>
        <p:txBody>
          <a:bodyPr rtlCol="0" anchor="ctr"/>
          <a:lstStyle/>
          <a:p>
            <a:pPr algn="ctr" defTabSz="685800" fontAlgn="auto">
              <a:spcBef>
                <a:spcPts val="0"/>
              </a:spcBef>
              <a:spcAft>
                <a:spcPts val="0"/>
              </a:spcAft>
              <a:defRPr/>
            </a:pPr>
            <a:endParaRPr lang="en-US" sz="1350" kern="0">
              <a:solidFill>
                <a:prstClr val="black"/>
              </a:solidFill>
              <a:latin typeface="Calibri"/>
            </a:endParaRPr>
          </a:p>
        </p:txBody>
      </p:sp>
      <p:sp>
        <p:nvSpPr>
          <p:cNvPr id="84" name="TextBox 83"/>
          <p:cNvSpPr txBox="1"/>
          <p:nvPr/>
        </p:nvSpPr>
        <p:spPr>
          <a:xfrm rot="16200000">
            <a:off x="1701489" y="1050770"/>
            <a:ext cx="1416281" cy="707886"/>
          </a:xfrm>
          <a:prstGeom prst="rect">
            <a:avLst/>
          </a:prstGeom>
          <a:noFill/>
        </p:spPr>
        <p:txBody>
          <a:bodyPr wrap="square" rtlCol="0">
            <a:spAutoFit/>
          </a:bodyPr>
          <a:lstStyle/>
          <a:p>
            <a:pPr algn="ctr"/>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molecular genetic</a:t>
            </a:r>
            <a:b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br>
            <a:r>
              <a:rPr lang="en-US" sz="1300" dirty="0">
                <a:solidFill>
                  <a:srgbClr val="FF0000"/>
                </a:solidFill>
                <a:latin typeface="Verdana" panose="020B0604030504040204" pitchFamily="34" charset="0"/>
                <a:ea typeface="Verdana" panose="020B0604030504040204" pitchFamily="34" charset="0"/>
                <a:cs typeface="Verdana" panose="020B0604030504040204" pitchFamily="34" charset="0"/>
              </a:rPr>
              <a:t>burden  </a:t>
            </a:r>
            <a:r>
              <a:rPr lang="en-US" sz="1300" dirty="0">
                <a:solidFill>
                  <a:srgbClr val="C00000"/>
                </a:solidFill>
                <a:latin typeface="Verdana" panose="020B0604030504040204" pitchFamily="34" charset="0"/>
                <a:ea typeface="Verdana" panose="020B0604030504040204" pitchFamily="34" charset="0"/>
                <a:cs typeface="Verdana" panose="020B0604030504040204" pitchFamily="34" charset="0"/>
              </a:rPr>
              <a:t>  </a:t>
            </a:r>
            <a:r>
              <a:rPr lang="en-US" sz="1400" dirty="0">
                <a:solidFill>
                  <a:srgbClr val="C00000"/>
                </a:solidFill>
                <a:latin typeface="Verdana" panose="020B0604030504040204" pitchFamily="34" charset="0"/>
                <a:ea typeface="Verdana" panose="020B0604030504040204" pitchFamily="34" charset="0"/>
                <a:cs typeface="Verdana" panose="020B0604030504040204" pitchFamily="34" charset="0"/>
              </a:rPr>
              <a:t>                      </a:t>
            </a:r>
            <a:endParaRPr lang="en-US" sz="14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2" name="Slide Number Placeholder 1"/>
          <p:cNvSpPr>
            <a:spLocks noGrp="1"/>
          </p:cNvSpPr>
          <p:nvPr>
            <p:ph type="sldNum" sz="quarter" idx="12"/>
          </p:nvPr>
        </p:nvSpPr>
        <p:spPr/>
        <p:txBody>
          <a:bodyPr/>
          <a:lstStyle/>
          <a:p>
            <a:pPr>
              <a:defRPr/>
            </a:pPr>
            <a:fld id="{993D126B-FE58-41BD-B064-FF5E64C7CD59}" type="slidenum">
              <a:rPr lang="en-US" smtClean="0"/>
              <a:pPr>
                <a:defRPr/>
              </a:pPr>
              <a:t>6</a:t>
            </a:fld>
            <a:endParaRPr lang="en-US"/>
          </a:p>
        </p:txBody>
      </p:sp>
    </p:spTree>
    <p:extLst>
      <p:ext uri="{BB962C8B-B14F-4D97-AF65-F5344CB8AC3E}">
        <p14:creationId xmlns:p14="http://schemas.microsoft.com/office/powerpoint/2010/main" val="42896715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1+#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1+#ppt_w/2"/>
                                          </p:val>
                                        </p:tav>
                                        <p:tav tm="100000">
                                          <p:val>
                                            <p:strVal val="#ppt_x"/>
                                          </p:val>
                                        </p:tav>
                                      </p:tavLst>
                                    </p:anim>
                                    <p:anim calcmode="lin" valueType="num">
                                      <p:cBhvr additive="base">
                                        <p:cTn id="16" dur="500" fill="hold"/>
                                        <p:tgtEl>
                                          <p:spTgt spid="43"/>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500" fill="hold"/>
                                        <p:tgtEl>
                                          <p:spTgt spid="42"/>
                                        </p:tgtEl>
                                        <p:attrNameLst>
                                          <p:attrName>ppt_x</p:attrName>
                                        </p:attrNameLst>
                                      </p:cBhvr>
                                      <p:tavLst>
                                        <p:tav tm="0">
                                          <p:val>
                                            <p:strVal val="1+#ppt_w/2"/>
                                          </p:val>
                                        </p:tav>
                                        <p:tav tm="100000">
                                          <p:val>
                                            <p:strVal val="#ppt_x"/>
                                          </p:val>
                                        </p:tav>
                                      </p:tavLst>
                                    </p:anim>
                                    <p:anim calcmode="lin" valueType="num">
                                      <p:cBhvr additive="base">
                                        <p:cTn id="20" dur="50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1+#ppt_w/2"/>
                                          </p:val>
                                        </p:tav>
                                        <p:tav tm="100000">
                                          <p:val>
                                            <p:strVal val="#ppt_x"/>
                                          </p:val>
                                        </p:tav>
                                      </p:tavLst>
                                    </p:anim>
                                    <p:anim calcmode="lin" valueType="num">
                                      <p:cBhvr additive="base">
                                        <p:cTn id="24" dur="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1+#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fill="hold"/>
                                        <p:tgtEl>
                                          <p:spTgt spid="24"/>
                                        </p:tgtEl>
                                        <p:attrNameLst>
                                          <p:attrName>ppt_x</p:attrName>
                                        </p:attrNameLst>
                                      </p:cBhvr>
                                      <p:tavLst>
                                        <p:tav tm="0">
                                          <p:val>
                                            <p:strVal val="1+#ppt_w/2"/>
                                          </p:val>
                                        </p:tav>
                                        <p:tav tm="100000">
                                          <p:val>
                                            <p:strVal val="#ppt_x"/>
                                          </p:val>
                                        </p:tav>
                                      </p:tavLst>
                                    </p:anim>
                                    <p:anim calcmode="lin" valueType="num">
                                      <p:cBhvr additive="base">
                                        <p:cTn id="32" dur="500" fill="hold"/>
                                        <p:tgtEl>
                                          <p:spTgt spid="24"/>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additive="base">
                                        <p:cTn id="35" dur="500" fill="hold"/>
                                        <p:tgtEl>
                                          <p:spTgt spid="33"/>
                                        </p:tgtEl>
                                        <p:attrNameLst>
                                          <p:attrName>ppt_x</p:attrName>
                                        </p:attrNameLst>
                                      </p:cBhvr>
                                      <p:tavLst>
                                        <p:tav tm="0">
                                          <p:val>
                                            <p:strVal val="1+#ppt_w/2"/>
                                          </p:val>
                                        </p:tav>
                                        <p:tav tm="100000">
                                          <p:val>
                                            <p:strVal val="#ppt_x"/>
                                          </p:val>
                                        </p:tav>
                                      </p:tavLst>
                                    </p:anim>
                                    <p:anim calcmode="lin" valueType="num">
                                      <p:cBhvr additive="base">
                                        <p:cTn id="36" dur="500" fill="hold"/>
                                        <p:tgtEl>
                                          <p:spTgt spid="3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1+#ppt_w/2"/>
                                          </p:val>
                                        </p:tav>
                                        <p:tav tm="100000">
                                          <p:val>
                                            <p:strVal val="#ppt_x"/>
                                          </p:val>
                                        </p:tav>
                                      </p:tavLst>
                                    </p:anim>
                                    <p:anim calcmode="lin" valueType="num">
                                      <p:cBhvr additive="base">
                                        <p:cTn id="40" dur="500" fill="hold"/>
                                        <p:tgtEl>
                                          <p:spTgt spid="27"/>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fill="hold"/>
                                        <p:tgtEl>
                                          <p:spTgt spid="34"/>
                                        </p:tgtEl>
                                        <p:attrNameLst>
                                          <p:attrName>ppt_x</p:attrName>
                                        </p:attrNameLst>
                                      </p:cBhvr>
                                      <p:tavLst>
                                        <p:tav tm="0">
                                          <p:val>
                                            <p:strVal val="1+#ppt_w/2"/>
                                          </p:val>
                                        </p:tav>
                                        <p:tav tm="100000">
                                          <p:val>
                                            <p:strVal val="#ppt_x"/>
                                          </p:val>
                                        </p:tav>
                                      </p:tavLst>
                                    </p:anim>
                                    <p:anim calcmode="lin" valueType="num">
                                      <p:cBhvr additive="base">
                                        <p:cTn id="44" dur="500" fill="hold"/>
                                        <p:tgtEl>
                                          <p:spTgt spid="34"/>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 calcmode="lin" valueType="num">
                                      <p:cBhvr additive="base">
                                        <p:cTn id="47" dur="500" fill="hold"/>
                                        <p:tgtEl>
                                          <p:spTgt spid="68"/>
                                        </p:tgtEl>
                                        <p:attrNameLst>
                                          <p:attrName>ppt_x</p:attrName>
                                        </p:attrNameLst>
                                      </p:cBhvr>
                                      <p:tavLst>
                                        <p:tav tm="0">
                                          <p:val>
                                            <p:strVal val="1+#ppt_w/2"/>
                                          </p:val>
                                        </p:tav>
                                        <p:tav tm="100000">
                                          <p:val>
                                            <p:strVal val="#ppt_x"/>
                                          </p:val>
                                        </p:tav>
                                      </p:tavLst>
                                    </p:anim>
                                    <p:anim calcmode="lin" valueType="num">
                                      <p:cBhvr additive="base">
                                        <p:cTn id="48" dur="500" fill="hold"/>
                                        <p:tgtEl>
                                          <p:spTgt spid="68"/>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additive="base">
                                        <p:cTn id="51" dur="500" fill="hold"/>
                                        <p:tgtEl>
                                          <p:spTgt spid="25"/>
                                        </p:tgtEl>
                                        <p:attrNameLst>
                                          <p:attrName>ppt_x</p:attrName>
                                        </p:attrNameLst>
                                      </p:cBhvr>
                                      <p:tavLst>
                                        <p:tav tm="0">
                                          <p:val>
                                            <p:strVal val="1+#ppt_w/2"/>
                                          </p:val>
                                        </p:tav>
                                        <p:tav tm="100000">
                                          <p:val>
                                            <p:strVal val="#ppt_x"/>
                                          </p:val>
                                        </p:tav>
                                      </p:tavLst>
                                    </p:anim>
                                    <p:anim calcmode="lin" valueType="num">
                                      <p:cBhvr additive="base">
                                        <p:cTn id="52" dur="500" fill="hold"/>
                                        <p:tgtEl>
                                          <p:spTgt spid="25"/>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 calcmode="lin" valueType="num">
                                      <p:cBhvr additive="base">
                                        <p:cTn id="55" dur="500" fill="hold"/>
                                        <p:tgtEl>
                                          <p:spTgt spid="35"/>
                                        </p:tgtEl>
                                        <p:attrNameLst>
                                          <p:attrName>ppt_x</p:attrName>
                                        </p:attrNameLst>
                                      </p:cBhvr>
                                      <p:tavLst>
                                        <p:tav tm="0">
                                          <p:val>
                                            <p:strVal val="1+#ppt_w/2"/>
                                          </p:val>
                                        </p:tav>
                                        <p:tav tm="100000">
                                          <p:val>
                                            <p:strVal val="#ppt_x"/>
                                          </p:val>
                                        </p:tav>
                                      </p:tavLst>
                                    </p:anim>
                                    <p:anim calcmode="lin" valueType="num">
                                      <p:cBhvr additive="base">
                                        <p:cTn id="56" dur="500" fill="hold"/>
                                        <p:tgtEl>
                                          <p:spTgt spid="35"/>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69"/>
                                        </p:tgtEl>
                                        <p:attrNameLst>
                                          <p:attrName>style.visibility</p:attrName>
                                        </p:attrNameLst>
                                      </p:cBhvr>
                                      <p:to>
                                        <p:strVal val="visible"/>
                                      </p:to>
                                    </p:set>
                                    <p:anim calcmode="lin" valueType="num">
                                      <p:cBhvr additive="base">
                                        <p:cTn id="59" dur="500" fill="hold"/>
                                        <p:tgtEl>
                                          <p:spTgt spid="69"/>
                                        </p:tgtEl>
                                        <p:attrNameLst>
                                          <p:attrName>ppt_x</p:attrName>
                                        </p:attrNameLst>
                                      </p:cBhvr>
                                      <p:tavLst>
                                        <p:tav tm="0">
                                          <p:val>
                                            <p:strVal val="1+#ppt_w/2"/>
                                          </p:val>
                                        </p:tav>
                                        <p:tav tm="100000">
                                          <p:val>
                                            <p:strVal val="#ppt_x"/>
                                          </p:val>
                                        </p:tav>
                                      </p:tavLst>
                                    </p:anim>
                                    <p:anim calcmode="lin" valueType="num">
                                      <p:cBhvr additive="base">
                                        <p:cTn id="60" dur="500" fill="hold"/>
                                        <p:tgtEl>
                                          <p:spTgt spid="69"/>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500" fill="hold"/>
                                        <p:tgtEl>
                                          <p:spTgt spid="16"/>
                                        </p:tgtEl>
                                        <p:attrNameLst>
                                          <p:attrName>ppt_x</p:attrName>
                                        </p:attrNameLst>
                                      </p:cBhvr>
                                      <p:tavLst>
                                        <p:tav tm="0">
                                          <p:val>
                                            <p:strVal val="1+#ppt_w/2"/>
                                          </p:val>
                                        </p:tav>
                                        <p:tav tm="100000">
                                          <p:val>
                                            <p:strVal val="#ppt_x"/>
                                          </p:val>
                                        </p:tav>
                                      </p:tavLst>
                                    </p:anim>
                                    <p:anim calcmode="lin" valueType="num">
                                      <p:cBhvr additive="base">
                                        <p:cTn id="66" dur="500" fill="hold"/>
                                        <p:tgtEl>
                                          <p:spTgt spid="16"/>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 calcmode="lin" valueType="num">
                                      <p:cBhvr additive="base">
                                        <p:cTn id="69" dur="500" fill="hold"/>
                                        <p:tgtEl>
                                          <p:spTgt spid="74"/>
                                        </p:tgtEl>
                                        <p:attrNameLst>
                                          <p:attrName>ppt_x</p:attrName>
                                        </p:attrNameLst>
                                      </p:cBhvr>
                                      <p:tavLst>
                                        <p:tav tm="0">
                                          <p:val>
                                            <p:strVal val="1+#ppt_w/2"/>
                                          </p:val>
                                        </p:tav>
                                        <p:tav tm="100000">
                                          <p:val>
                                            <p:strVal val="#ppt_x"/>
                                          </p:val>
                                        </p:tav>
                                      </p:tavLst>
                                    </p:anim>
                                    <p:anim calcmode="lin" valueType="num">
                                      <p:cBhvr additive="base">
                                        <p:cTn id="70" dur="500" fill="hold"/>
                                        <p:tgtEl>
                                          <p:spTgt spid="74"/>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1+#ppt_w/2"/>
                                          </p:val>
                                        </p:tav>
                                        <p:tav tm="100000">
                                          <p:val>
                                            <p:strVal val="#ppt_x"/>
                                          </p:val>
                                        </p:tav>
                                      </p:tavLst>
                                    </p:anim>
                                    <p:anim calcmode="lin" valueType="num">
                                      <p:cBhvr additive="base">
                                        <p:cTn id="74" dur="500" fill="hold"/>
                                        <p:tgtEl>
                                          <p:spTgt spid="12"/>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 calcmode="lin" valueType="num">
                                      <p:cBhvr additive="base">
                                        <p:cTn id="77" dur="500" fill="hold"/>
                                        <p:tgtEl>
                                          <p:spTgt spid="94"/>
                                        </p:tgtEl>
                                        <p:attrNameLst>
                                          <p:attrName>ppt_x</p:attrName>
                                        </p:attrNameLst>
                                      </p:cBhvr>
                                      <p:tavLst>
                                        <p:tav tm="0">
                                          <p:val>
                                            <p:strVal val="1+#ppt_w/2"/>
                                          </p:val>
                                        </p:tav>
                                        <p:tav tm="100000">
                                          <p:val>
                                            <p:strVal val="#ppt_x"/>
                                          </p:val>
                                        </p:tav>
                                      </p:tavLst>
                                    </p:anim>
                                    <p:anim calcmode="lin" valueType="num">
                                      <p:cBhvr additive="base">
                                        <p:cTn id="78" dur="500" fill="hold"/>
                                        <p:tgtEl>
                                          <p:spTgt spid="94"/>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73"/>
                                        </p:tgtEl>
                                        <p:attrNameLst>
                                          <p:attrName>style.visibility</p:attrName>
                                        </p:attrNameLst>
                                      </p:cBhvr>
                                      <p:to>
                                        <p:strVal val="visible"/>
                                      </p:to>
                                    </p:set>
                                    <p:anim calcmode="lin" valueType="num">
                                      <p:cBhvr additive="base">
                                        <p:cTn id="81" dur="500" fill="hold"/>
                                        <p:tgtEl>
                                          <p:spTgt spid="73"/>
                                        </p:tgtEl>
                                        <p:attrNameLst>
                                          <p:attrName>ppt_x</p:attrName>
                                        </p:attrNameLst>
                                      </p:cBhvr>
                                      <p:tavLst>
                                        <p:tav tm="0">
                                          <p:val>
                                            <p:strVal val="1+#ppt_w/2"/>
                                          </p:val>
                                        </p:tav>
                                        <p:tav tm="100000">
                                          <p:val>
                                            <p:strVal val="#ppt_x"/>
                                          </p:val>
                                        </p:tav>
                                      </p:tavLst>
                                    </p:anim>
                                    <p:anim calcmode="lin" valueType="num">
                                      <p:cBhvr additive="base">
                                        <p:cTn id="82" dur="500" fill="hold"/>
                                        <p:tgtEl>
                                          <p:spTgt spid="73"/>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28"/>
                                        </p:tgtEl>
                                        <p:attrNameLst>
                                          <p:attrName>style.visibility</p:attrName>
                                        </p:attrNameLst>
                                      </p:cBhvr>
                                      <p:to>
                                        <p:strVal val="visible"/>
                                      </p:to>
                                    </p:set>
                                    <p:anim calcmode="lin" valueType="num">
                                      <p:cBhvr additive="base">
                                        <p:cTn id="85" dur="500" fill="hold"/>
                                        <p:tgtEl>
                                          <p:spTgt spid="28"/>
                                        </p:tgtEl>
                                        <p:attrNameLst>
                                          <p:attrName>ppt_x</p:attrName>
                                        </p:attrNameLst>
                                      </p:cBhvr>
                                      <p:tavLst>
                                        <p:tav tm="0">
                                          <p:val>
                                            <p:strVal val="1+#ppt_w/2"/>
                                          </p:val>
                                        </p:tav>
                                        <p:tav tm="100000">
                                          <p:val>
                                            <p:strVal val="#ppt_x"/>
                                          </p:val>
                                        </p:tav>
                                      </p:tavLst>
                                    </p:anim>
                                    <p:anim calcmode="lin" valueType="num">
                                      <p:cBhvr additive="base">
                                        <p:cTn id="86" dur="500" fill="hold"/>
                                        <p:tgtEl>
                                          <p:spTgt spid="28"/>
                                        </p:tgtEl>
                                        <p:attrNameLst>
                                          <p:attrName>ppt_y</p:attrName>
                                        </p:attrNameLst>
                                      </p:cBhvr>
                                      <p:tavLst>
                                        <p:tav tm="0">
                                          <p:val>
                                            <p:strVal val="#ppt_y"/>
                                          </p:val>
                                        </p:tav>
                                        <p:tav tm="100000">
                                          <p:val>
                                            <p:strVal val="#ppt_y"/>
                                          </p:val>
                                        </p:tav>
                                      </p:tavLst>
                                    </p:anim>
                                  </p:childTnLst>
                                </p:cTn>
                              </p:par>
                              <p:par>
                                <p:cTn id="87" presetID="2" presetClass="entr" presetSubtype="2" fill="hold" grpId="0" nodeType="withEffect">
                                  <p:stCondLst>
                                    <p:cond delay="0"/>
                                  </p:stCondLst>
                                  <p:childTnLst>
                                    <p:set>
                                      <p:cBhvr>
                                        <p:cTn id="88" dur="1" fill="hold">
                                          <p:stCondLst>
                                            <p:cond delay="0"/>
                                          </p:stCondLst>
                                        </p:cTn>
                                        <p:tgtEl>
                                          <p:spTgt spid="29"/>
                                        </p:tgtEl>
                                        <p:attrNameLst>
                                          <p:attrName>style.visibility</p:attrName>
                                        </p:attrNameLst>
                                      </p:cBhvr>
                                      <p:to>
                                        <p:strVal val="visible"/>
                                      </p:to>
                                    </p:set>
                                    <p:anim calcmode="lin" valueType="num">
                                      <p:cBhvr additive="base">
                                        <p:cTn id="89" dur="500" fill="hold"/>
                                        <p:tgtEl>
                                          <p:spTgt spid="29"/>
                                        </p:tgtEl>
                                        <p:attrNameLst>
                                          <p:attrName>ppt_x</p:attrName>
                                        </p:attrNameLst>
                                      </p:cBhvr>
                                      <p:tavLst>
                                        <p:tav tm="0">
                                          <p:val>
                                            <p:strVal val="1+#ppt_w/2"/>
                                          </p:val>
                                        </p:tav>
                                        <p:tav tm="100000">
                                          <p:val>
                                            <p:strVal val="#ppt_x"/>
                                          </p:val>
                                        </p:tav>
                                      </p:tavLst>
                                    </p:anim>
                                    <p:anim calcmode="lin" valueType="num">
                                      <p:cBhvr additive="base">
                                        <p:cTn id="90" dur="500" fill="hold"/>
                                        <p:tgtEl>
                                          <p:spTgt spid="29"/>
                                        </p:tgtEl>
                                        <p:attrNameLst>
                                          <p:attrName>ppt_y</p:attrName>
                                        </p:attrNameLst>
                                      </p:cBhvr>
                                      <p:tavLst>
                                        <p:tav tm="0">
                                          <p:val>
                                            <p:strVal val="#ppt_y"/>
                                          </p:val>
                                        </p:tav>
                                        <p:tav tm="100000">
                                          <p:val>
                                            <p:strVal val="#ppt_y"/>
                                          </p:val>
                                        </p:tav>
                                      </p:tavLst>
                                    </p:anim>
                                  </p:childTnLst>
                                </p:cTn>
                              </p:par>
                              <p:par>
                                <p:cTn id="91" presetID="2" presetClass="entr" presetSubtype="2"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 calcmode="lin" valueType="num">
                                      <p:cBhvr additive="base">
                                        <p:cTn id="93" dur="500" fill="hold"/>
                                        <p:tgtEl>
                                          <p:spTgt spid="41"/>
                                        </p:tgtEl>
                                        <p:attrNameLst>
                                          <p:attrName>ppt_x</p:attrName>
                                        </p:attrNameLst>
                                      </p:cBhvr>
                                      <p:tavLst>
                                        <p:tav tm="0">
                                          <p:val>
                                            <p:strVal val="1+#ppt_w/2"/>
                                          </p:val>
                                        </p:tav>
                                        <p:tav tm="100000">
                                          <p:val>
                                            <p:strVal val="#ppt_x"/>
                                          </p:val>
                                        </p:tav>
                                      </p:tavLst>
                                    </p:anim>
                                    <p:anim calcmode="lin" valueType="num">
                                      <p:cBhvr additive="base">
                                        <p:cTn id="94" dur="500" fill="hold"/>
                                        <p:tgtEl>
                                          <p:spTgt spid="41"/>
                                        </p:tgtEl>
                                        <p:attrNameLst>
                                          <p:attrName>ppt_y</p:attrName>
                                        </p:attrNameLst>
                                      </p:cBhvr>
                                      <p:tavLst>
                                        <p:tav tm="0">
                                          <p:val>
                                            <p:strVal val="#ppt_y"/>
                                          </p:val>
                                        </p:tav>
                                        <p:tav tm="100000">
                                          <p:val>
                                            <p:strVal val="#ppt_y"/>
                                          </p:val>
                                        </p:tav>
                                      </p:tavLst>
                                    </p:anim>
                                  </p:childTnLst>
                                </p:cTn>
                              </p:par>
                              <p:par>
                                <p:cTn id="95" presetID="2" presetClass="entr" presetSubtype="2"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1+#ppt_w/2"/>
                                          </p:val>
                                        </p:tav>
                                        <p:tav tm="100000">
                                          <p:val>
                                            <p:strVal val="#ppt_x"/>
                                          </p:val>
                                        </p:tav>
                                      </p:tavLst>
                                    </p:anim>
                                    <p:anim calcmode="lin" valueType="num">
                                      <p:cBhvr additive="base">
                                        <p:cTn id="98" dur="500" fill="hold"/>
                                        <p:tgtEl>
                                          <p:spTgt spid="30"/>
                                        </p:tgtEl>
                                        <p:attrNameLst>
                                          <p:attrName>ppt_y</p:attrName>
                                        </p:attrNameLst>
                                      </p:cBhvr>
                                      <p:tavLst>
                                        <p:tav tm="0">
                                          <p:val>
                                            <p:strVal val="#ppt_y"/>
                                          </p:val>
                                        </p:tav>
                                        <p:tav tm="100000">
                                          <p:val>
                                            <p:strVal val="#ppt_y"/>
                                          </p:val>
                                        </p:tav>
                                      </p:tavLst>
                                    </p:anim>
                                  </p:childTnLst>
                                </p:cTn>
                              </p:par>
                              <p:par>
                                <p:cTn id="99" presetID="2" presetClass="entr" presetSubtype="2" fill="hold" grpId="0" nodeType="withEffect">
                                  <p:stCondLst>
                                    <p:cond delay="0"/>
                                  </p:stCondLst>
                                  <p:childTnLst>
                                    <p:set>
                                      <p:cBhvr>
                                        <p:cTn id="100" dur="1" fill="hold">
                                          <p:stCondLst>
                                            <p:cond delay="0"/>
                                          </p:stCondLst>
                                        </p:cTn>
                                        <p:tgtEl>
                                          <p:spTgt spid="31"/>
                                        </p:tgtEl>
                                        <p:attrNameLst>
                                          <p:attrName>style.visibility</p:attrName>
                                        </p:attrNameLst>
                                      </p:cBhvr>
                                      <p:to>
                                        <p:strVal val="visible"/>
                                      </p:to>
                                    </p:set>
                                    <p:anim calcmode="lin" valueType="num">
                                      <p:cBhvr additive="base">
                                        <p:cTn id="101" dur="500" fill="hold"/>
                                        <p:tgtEl>
                                          <p:spTgt spid="31"/>
                                        </p:tgtEl>
                                        <p:attrNameLst>
                                          <p:attrName>ppt_x</p:attrName>
                                        </p:attrNameLst>
                                      </p:cBhvr>
                                      <p:tavLst>
                                        <p:tav tm="0">
                                          <p:val>
                                            <p:strVal val="1+#ppt_w/2"/>
                                          </p:val>
                                        </p:tav>
                                        <p:tav tm="100000">
                                          <p:val>
                                            <p:strVal val="#ppt_x"/>
                                          </p:val>
                                        </p:tav>
                                      </p:tavLst>
                                    </p:anim>
                                    <p:anim calcmode="lin" valueType="num">
                                      <p:cBhvr additive="base">
                                        <p:cTn id="102"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additive="base">
                                        <p:cTn id="107" dur="500" fill="hold"/>
                                        <p:tgtEl>
                                          <p:spTgt spid="65"/>
                                        </p:tgtEl>
                                        <p:attrNameLst>
                                          <p:attrName>ppt_x</p:attrName>
                                        </p:attrNameLst>
                                      </p:cBhvr>
                                      <p:tavLst>
                                        <p:tav tm="0">
                                          <p:val>
                                            <p:strVal val="1+#ppt_w/2"/>
                                          </p:val>
                                        </p:tav>
                                        <p:tav tm="100000">
                                          <p:val>
                                            <p:strVal val="#ppt_x"/>
                                          </p:val>
                                        </p:tav>
                                      </p:tavLst>
                                    </p:anim>
                                    <p:anim calcmode="lin" valueType="num">
                                      <p:cBhvr additive="base">
                                        <p:cTn id="108" dur="500" fill="hold"/>
                                        <p:tgtEl>
                                          <p:spTgt spid="65"/>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95"/>
                                        </p:tgtEl>
                                        <p:attrNameLst>
                                          <p:attrName>style.visibility</p:attrName>
                                        </p:attrNameLst>
                                      </p:cBhvr>
                                      <p:to>
                                        <p:strVal val="visible"/>
                                      </p:to>
                                    </p:set>
                                    <p:anim calcmode="lin" valueType="num">
                                      <p:cBhvr additive="base">
                                        <p:cTn id="111" dur="500" fill="hold"/>
                                        <p:tgtEl>
                                          <p:spTgt spid="95"/>
                                        </p:tgtEl>
                                        <p:attrNameLst>
                                          <p:attrName>ppt_x</p:attrName>
                                        </p:attrNameLst>
                                      </p:cBhvr>
                                      <p:tavLst>
                                        <p:tav tm="0">
                                          <p:val>
                                            <p:strVal val="1+#ppt_w/2"/>
                                          </p:val>
                                        </p:tav>
                                        <p:tav tm="100000">
                                          <p:val>
                                            <p:strVal val="#ppt_x"/>
                                          </p:val>
                                        </p:tav>
                                      </p:tavLst>
                                    </p:anim>
                                    <p:anim calcmode="lin" valueType="num">
                                      <p:cBhvr additive="base">
                                        <p:cTn id="112" dur="500" fill="hold"/>
                                        <p:tgtEl>
                                          <p:spTgt spid="95"/>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84"/>
                                        </p:tgtEl>
                                        <p:attrNameLst>
                                          <p:attrName>style.visibility</p:attrName>
                                        </p:attrNameLst>
                                      </p:cBhvr>
                                      <p:to>
                                        <p:strVal val="visible"/>
                                      </p:to>
                                    </p:set>
                                    <p:anim calcmode="lin" valueType="num">
                                      <p:cBhvr additive="base">
                                        <p:cTn id="115" dur="500" fill="hold"/>
                                        <p:tgtEl>
                                          <p:spTgt spid="84"/>
                                        </p:tgtEl>
                                        <p:attrNameLst>
                                          <p:attrName>ppt_x</p:attrName>
                                        </p:attrNameLst>
                                      </p:cBhvr>
                                      <p:tavLst>
                                        <p:tav tm="0">
                                          <p:val>
                                            <p:strVal val="1+#ppt_w/2"/>
                                          </p:val>
                                        </p:tav>
                                        <p:tav tm="100000">
                                          <p:val>
                                            <p:strVal val="#ppt_x"/>
                                          </p:val>
                                        </p:tav>
                                      </p:tavLst>
                                    </p:anim>
                                    <p:anim calcmode="lin" valueType="num">
                                      <p:cBhvr additive="base">
                                        <p:cTn id="116" dur="500" fill="hold"/>
                                        <p:tgtEl>
                                          <p:spTgt spid="84"/>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1" fill="hold" grpId="0" nodeType="clickEffect">
                                  <p:stCondLst>
                                    <p:cond delay="0"/>
                                  </p:stCondLst>
                                  <p:childTnLst>
                                    <p:set>
                                      <p:cBhvr>
                                        <p:cTn id="120" dur="1" fill="hold">
                                          <p:stCondLst>
                                            <p:cond delay="0"/>
                                          </p:stCondLst>
                                        </p:cTn>
                                        <p:tgtEl>
                                          <p:spTgt spid="79"/>
                                        </p:tgtEl>
                                        <p:attrNameLst>
                                          <p:attrName>style.visibility</p:attrName>
                                        </p:attrNameLst>
                                      </p:cBhvr>
                                      <p:to>
                                        <p:strVal val="visible"/>
                                      </p:to>
                                    </p:set>
                                    <p:anim calcmode="lin" valueType="num">
                                      <p:cBhvr additive="base">
                                        <p:cTn id="121" dur="500" fill="hold"/>
                                        <p:tgtEl>
                                          <p:spTgt spid="79"/>
                                        </p:tgtEl>
                                        <p:attrNameLst>
                                          <p:attrName>ppt_x</p:attrName>
                                        </p:attrNameLst>
                                      </p:cBhvr>
                                      <p:tavLst>
                                        <p:tav tm="0">
                                          <p:val>
                                            <p:strVal val="#ppt_x"/>
                                          </p:val>
                                        </p:tav>
                                        <p:tav tm="100000">
                                          <p:val>
                                            <p:strVal val="#ppt_x"/>
                                          </p:val>
                                        </p:tav>
                                      </p:tavLst>
                                    </p:anim>
                                    <p:anim calcmode="lin" valueType="num">
                                      <p:cBhvr additive="base">
                                        <p:cTn id="122" dur="500" fill="hold"/>
                                        <p:tgtEl>
                                          <p:spTgt spid="79"/>
                                        </p:tgtEl>
                                        <p:attrNameLst>
                                          <p:attrName>ppt_y</p:attrName>
                                        </p:attrNameLst>
                                      </p:cBhvr>
                                      <p:tavLst>
                                        <p:tav tm="0">
                                          <p:val>
                                            <p:strVal val="0-#ppt_h/2"/>
                                          </p:val>
                                        </p:tav>
                                        <p:tav tm="100000">
                                          <p:val>
                                            <p:strVal val="#ppt_y"/>
                                          </p:val>
                                        </p:tav>
                                      </p:tavLst>
                                    </p:anim>
                                  </p:childTnLst>
                                </p:cTn>
                              </p:par>
                              <p:par>
                                <p:cTn id="123" presetID="2" presetClass="entr" presetSubtype="1" fill="hold" grpId="0" nodeType="with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500" fill="hold"/>
                                        <p:tgtEl>
                                          <p:spTgt spid="77"/>
                                        </p:tgtEl>
                                        <p:attrNameLst>
                                          <p:attrName>ppt_x</p:attrName>
                                        </p:attrNameLst>
                                      </p:cBhvr>
                                      <p:tavLst>
                                        <p:tav tm="0">
                                          <p:val>
                                            <p:strVal val="#ppt_x"/>
                                          </p:val>
                                        </p:tav>
                                        <p:tav tm="100000">
                                          <p:val>
                                            <p:strVal val="#ppt_x"/>
                                          </p:val>
                                        </p:tav>
                                      </p:tavLst>
                                    </p:anim>
                                    <p:anim calcmode="lin" valueType="num">
                                      <p:cBhvr additive="base">
                                        <p:cTn id="126" dur="500" fill="hold"/>
                                        <p:tgtEl>
                                          <p:spTgt spid="77"/>
                                        </p:tgtEl>
                                        <p:attrNameLst>
                                          <p:attrName>ppt_y</p:attrName>
                                        </p:attrNameLst>
                                      </p:cBhvr>
                                      <p:tavLst>
                                        <p:tav tm="0">
                                          <p:val>
                                            <p:strVal val="0-#ppt_h/2"/>
                                          </p:val>
                                        </p:tav>
                                        <p:tav tm="100000">
                                          <p:val>
                                            <p:strVal val="#ppt_y"/>
                                          </p:val>
                                        </p:tav>
                                      </p:tavLst>
                                    </p:anim>
                                  </p:childTnLst>
                                </p:cTn>
                              </p:par>
                              <p:par>
                                <p:cTn id="127" presetID="2" presetClass="entr" presetSubtype="1" fill="hold" grpId="0" nodeType="withEffect">
                                  <p:stCondLst>
                                    <p:cond delay="0"/>
                                  </p:stCondLst>
                                  <p:childTnLst>
                                    <p:set>
                                      <p:cBhvr>
                                        <p:cTn id="128" dur="1" fill="hold">
                                          <p:stCondLst>
                                            <p:cond delay="0"/>
                                          </p:stCondLst>
                                        </p:cTn>
                                        <p:tgtEl>
                                          <p:spTgt spid="78"/>
                                        </p:tgtEl>
                                        <p:attrNameLst>
                                          <p:attrName>style.visibility</p:attrName>
                                        </p:attrNameLst>
                                      </p:cBhvr>
                                      <p:to>
                                        <p:strVal val="visible"/>
                                      </p:to>
                                    </p:set>
                                    <p:anim calcmode="lin" valueType="num">
                                      <p:cBhvr additive="base">
                                        <p:cTn id="129" dur="500" fill="hold"/>
                                        <p:tgtEl>
                                          <p:spTgt spid="78"/>
                                        </p:tgtEl>
                                        <p:attrNameLst>
                                          <p:attrName>ppt_x</p:attrName>
                                        </p:attrNameLst>
                                      </p:cBhvr>
                                      <p:tavLst>
                                        <p:tav tm="0">
                                          <p:val>
                                            <p:strVal val="#ppt_x"/>
                                          </p:val>
                                        </p:tav>
                                        <p:tav tm="100000">
                                          <p:val>
                                            <p:strVal val="#ppt_x"/>
                                          </p:val>
                                        </p:tav>
                                      </p:tavLst>
                                    </p:anim>
                                    <p:anim calcmode="lin" valueType="num">
                                      <p:cBhvr additive="base">
                                        <p:cTn id="130" dur="500" fill="hold"/>
                                        <p:tgtEl>
                                          <p:spTgt spid="78"/>
                                        </p:tgtEl>
                                        <p:attrNameLst>
                                          <p:attrName>ppt_y</p:attrName>
                                        </p:attrNameLst>
                                      </p:cBhvr>
                                      <p:tavLst>
                                        <p:tav tm="0">
                                          <p:val>
                                            <p:strVal val="0-#ppt_h/2"/>
                                          </p:val>
                                        </p:tav>
                                        <p:tav tm="100000">
                                          <p:val>
                                            <p:strVal val="#ppt_y"/>
                                          </p:val>
                                        </p:tav>
                                      </p:tavLst>
                                    </p:anim>
                                  </p:childTnLst>
                                </p:cTn>
                              </p:par>
                              <p:par>
                                <p:cTn id="131" presetID="2" presetClass="entr" presetSubtype="3" fill="hold" grpId="0" nodeType="withEffect">
                                  <p:stCondLst>
                                    <p:cond delay="0"/>
                                  </p:stCondLst>
                                  <p:childTnLst>
                                    <p:set>
                                      <p:cBhvr>
                                        <p:cTn id="132" dur="1" fill="hold">
                                          <p:stCondLst>
                                            <p:cond delay="0"/>
                                          </p:stCondLst>
                                        </p:cTn>
                                        <p:tgtEl>
                                          <p:spTgt spid="82"/>
                                        </p:tgtEl>
                                        <p:attrNameLst>
                                          <p:attrName>style.visibility</p:attrName>
                                        </p:attrNameLst>
                                      </p:cBhvr>
                                      <p:to>
                                        <p:strVal val="visible"/>
                                      </p:to>
                                    </p:set>
                                    <p:anim calcmode="lin" valueType="num">
                                      <p:cBhvr additive="base">
                                        <p:cTn id="133" dur="500" fill="hold"/>
                                        <p:tgtEl>
                                          <p:spTgt spid="82"/>
                                        </p:tgtEl>
                                        <p:attrNameLst>
                                          <p:attrName>ppt_x</p:attrName>
                                        </p:attrNameLst>
                                      </p:cBhvr>
                                      <p:tavLst>
                                        <p:tav tm="0">
                                          <p:val>
                                            <p:strVal val="1+#ppt_w/2"/>
                                          </p:val>
                                        </p:tav>
                                        <p:tav tm="100000">
                                          <p:val>
                                            <p:strVal val="#ppt_x"/>
                                          </p:val>
                                        </p:tav>
                                      </p:tavLst>
                                    </p:anim>
                                    <p:anim calcmode="lin" valueType="num">
                                      <p:cBhvr additive="base">
                                        <p:cTn id="134" dur="500" fill="hold"/>
                                        <p:tgtEl>
                                          <p:spTgt spid="82"/>
                                        </p:tgtEl>
                                        <p:attrNameLst>
                                          <p:attrName>ppt_y</p:attrName>
                                        </p:attrNameLst>
                                      </p:cBhvr>
                                      <p:tavLst>
                                        <p:tav tm="0">
                                          <p:val>
                                            <p:strVal val="0-#ppt_h/2"/>
                                          </p:val>
                                        </p:tav>
                                        <p:tav tm="100000">
                                          <p:val>
                                            <p:strVal val="#ppt_y"/>
                                          </p:val>
                                        </p:tav>
                                      </p:tavLst>
                                    </p:anim>
                                  </p:childTnLst>
                                </p:cTn>
                              </p:par>
                              <p:par>
                                <p:cTn id="135" presetID="2" presetClass="entr" presetSubtype="3" fill="hold" grpId="0" nodeType="withEffect">
                                  <p:stCondLst>
                                    <p:cond delay="0"/>
                                  </p:stCondLst>
                                  <p:childTnLst>
                                    <p:set>
                                      <p:cBhvr>
                                        <p:cTn id="136" dur="1" fill="hold">
                                          <p:stCondLst>
                                            <p:cond delay="0"/>
                                          </p:stCondLst>
                                        </p:cTn>
                                        <p:tgtEl>
                                          <p:spTgt spid="80"/>
                                        </p:tgtEl>
                                        <p:attrNameLst>
                                          <p:attrName>style.visibility</p:attrName>
                                        </p:attrNameLst>
                                      </p:cBhvr>
                                      <p:to>
                                        <p:strVal val="visible"/>
                                      </p:to>
                                    </p:set>
                                    <p:anim calcmode="lin" valueType="num">
                                      <p:cBhvr additive="base">
                                        <p:cTn id="137" dur="500" fill="hold"/>
                                        <p:tgtEl>
                                          <p:spTgt spid="80"/>
                                        </p:tgtEl>
                                        <p:attrNameLst>
                                          <p:attrName>ppt_x</p:attrName>
                                        </p:attrNameLst>
                                      </p:cBhvr>
                                      <p:tavLst>
                                        <p:tav tm="0">
                                          <p:val>
                                            <p:strVal val="1+#ppt_w/2"/>
                                          </p:val>
                                        </p:tav>
                                        <p:tav tm="100000">
                                          <p:val>
                                            <p:strVal val="#ppt_x"/>
                                          </p:val>
                                        </p:tav>
                                      </p:tavLst>
                                    </p:anim>
                                    <p:anim calcmode="lin" valueType="num">
                                      <p:cBhvr additive="base">
                                        <p:cTn id="138" dur="500" fill="hold"/>
                                        <p:tgtEl>
                                          <p:spTgt spid="80"/>
                                        </p:tgtEl>
                                        <p:attrNameLst>
                                          <p:attrName>ppt_y</p:attrName>
                                        </p:attrNameLst>
                                      </p:cBhvr>
                                      <p:tavLst>
                                        <p:tav tm="0">
                                          <p:val>
                                            <p:strVal val="0-#ppt_h/2"/>
                                          </p:val>
                                        </p:tav>
                                        <p:tav tm="100000">
                                          <p:val>
                                            <p:strVal val="#ppt_y"/>
                                          </p:val>
                                        </p:tav>
                                      </p:tavLst>
                                    </p:anim>
                                  </p:childTnLst>
                                </p:cTn>
                              </p:par>
                              <p:par>
                                <p:cTn id="139" presetID="2" presetClass="entr" presetSubtype="9" fill="hold" grpId="0" nodeType="withEffect">
                                  <p:stCondLst>
                                    <p:cond delay="0"/>
                                  </p:stCondLst>
                                  <p:childTnLst>
                                    <p:set>
                                      <p:cBhvr>
                                        <p:cTn id="140" dur="1" fill="hold">
                                          <p:stCondLst>
                                            <p:cond delay="0"/>
                                          </p:stCondLst>
                                        </p:cTn>
                                        <p:tgtEl>
                                          <p:spTgt spid="81"/>
                                        </p:tgtEl>
                                        <p:attrNameLst>
                                          <p:attrName>style.visibility</p:attrName>
                                        </p:attrNameLst>
                                      </p:cBhvr>
                                      <p:to>
                                        <p:strVal val="visible"/>
                                      </p:to>
                                    </p:set>
                                    <p:anim calcmode="lin" valueType="num">
                                      <p:cBhvr additive="base">
                                        <p:cTn id="141" dur="500" fill="hold"/>
                                        <p:tgtEl>
                                          <p:spTgt spid="81"/>
                                        </p:tgtEl>
                                        <p:attrNameLst>
                                          <p:attrName>ppt_x</p:attrName>
                                        </p:attrNameLst>
                                      </p:cBhvr>
                                      <p:tavLst>
                                        <p:tav tm="0">
                                          <p:val>
                                            <p:strVal val="0-#ppt_w/2"/>
                                          </p:val>
                                        </p:tav>
                                        <p:tav tm="100000">
                                          <p:val>
                                            <p:strVal val="#ppt_x"/>
                                          </p:val>
                                        </p:tav>
                                      </p:tavLst>
                                    </p:anim>
                                    <p:anim calcmode="lin" valueType="num">
                                      <p:cBhvr additive="base">
                                        <p:cTn id="142" dur="500" fill="hold"/>
                                        <p:tgtEl>
                                          <p:spTgt spid="81"/>
                                        </p:tgtEl>
                                        <p:attrNameLst>
                                          <p:attrName>ppt_y</p:attrName>
                                        </p:attrNameLst>
                                      </p:cBhvr>
                                      <p:tavLst>
                                        <p:tav tm="0">
                                          <p:val>
                                            <p:strVal val="0-#ppt_h/2"/>
                                          </p:val>
                                        </p:tav>
                                        <p:tav tm="100000">
                                          <p:val>
                                            <p:strVal val="#ppt_y"/>
                                          </p:val>
                                        </p:tav>
                                      </p:tavLst>
                                    </p:anim>
                                  </p:childTnLst>
                                </p:cTn>
                              </p:par>
                              <p:par>
                                <p:cTn id="143" presetID="2" presetClass="entr" presetSubtype="9" fill="hold" grpId="0" nodeType="withEffect">
                                  <p:stCondLst>
                                    <p:cond delay="0"/>
                                  </p:stCondLst>
                                  <p:childTnLst>
                                    <p:set>
                                      <p:cBhvr>
                                        <p:cTn id="144" dur="1" fill="hold">
                                          <p:stCondLst>
                                            <p:cond delay="0"/>
                                          </p:stCondLst>
                                        </p:cTn>
                                        <p:tgtEl>
                                          <p:spTgt spid="83"/>
                                        </p:tgtEl>
                                        <p:attrNameLst>
                                          <p:attrName>style.visibility</p:attrName>
                                        </p:attrNameLst>
                                      </p:cBhvr>
                                      <p:to>
                                        <p:strVal val="visible"/>
                                      </p:to>
                                    </p:set>
                                    <p:anim calcmode="lin" valueType="num">
                                      <p:cBhvr additive="base">
                                        <p:cTn id="145" dur="500" fill="hold"/>
                                        <p:tgtEl>
                                          <p:spTgt spid="83"/>
                                        </p:tgtEl>
                                        <p:attrNameLst>
                                          <p:attrName>ppt_x</p:attrName>
                                        </p:attrNameLst>
                                      </p:cBhvr>
                                      <p:tavLst>
                                        <p:tav tm="0">
                                          <p:val>
                                            <p:strVal val="0-#ppt_w/2"/>
                                          </p:val>
                                        </p:tav>
                                        <p:tav tm="100000">
                                          <p:val>
                                            <p:strVal val="#ppt_x"/>
                                          </p:val>
                                        </p:tav>
                                      </p:tavLst>
                                    </p:anim>
                                    <p:anim calcmode="lin" valueType="num">
                                      <p:cBhvr additive="base">
                                        <p:cTn id="146" dur="500" fill="hold"/>
                                        <p:tgtEl>
                                          <p:spTgt spid="83"/>
                                        </p:tgtEl>
                                        <p:attrNameLst>
                                          <p:attrName>ppt_y</p:attrName>
                                        </p:attrNameLst>
                                      </p:cBhvr>
                                      <p:tavLst>
                                        <p:tav tm="0">
                                          <p:val>
                                            <p:strVal val="0-#ppt_h/2"/>
                                          </p:val>
                                        </p:tav>
                                        <p:tav tm="100000">
                                          <p:val>
                                            <p:strVal val="#ppt_y"/>
                                          </p:val>
                                        </p:tav>
                                      </p:tavLst>
                                    </p:anim>
                                  </p:childTnLst>
                                </p:cTn>
                              </p:par>
                              <p:par>
                                <p:cTn id="147" presetID="2" presetClass="entr" presetSubtype="1" fill="hold" nodeType="withEffect">
                                  <p:stCondLst>
                                    <p:cond delay="0"/>
                                  </p:stCondLst>
                                  <p:childTnLst>
                                    <p:set>
                                      <p:cBhvr>
                                        <p:cTn id="148" dur="1" fill="hold">
                                          <p:stCondLst>
                                            <p:cond delay="0"/>
                                          </p:stCondLst>
                                        </p:cTn>
                                        <p:tgtEl>
                                          <p:spTgt spid="86"/>
                                        </p:tgtEl>
                                        <p:attrNameLst>
                                          <p:attrName>style.visibility</p:attrName>
                                        </p:attrNameLst>
                                      </p:cBhvr>
                                      <p:to>
                                        <p:strVal val="visible"/>
                                      </p:to>
                                    </p:set>
                                    <p:anim calcmode="lin" valueType="num">
                                      <p:cBhvr additive="base">
                                        <p:cTn id="149" dur="500" fill="hold"/>
                                        <p:tgtEl>
                                          <p:spTgt spid="86"/>
                                        </p:tgtEl>
                                        <p:attrNameLst>
                                          <p:attrName>ppt_x</p:attrName>
                                        </p:attrNameLst>
                                      </p:cBhvr>
                                      <p:tavLst>
                                        <p:tav tm="0">
                                          <p:val>
                                            <p:strVal val="#ppt_x"/>
                                          </p:val>
                                        </p:tav>
                                        <p:tav tm="100000">
                                          <p:val>
                                            <p:strVal val="#ppt_x"/>
                                          </p:val>
                                        </p:tav>
                                      </p:tavLst>
                                    </p:anim>
                                    <p:anim calcmode="lin" valueType="num">
                                      <p:cBhvr additive="base">
                                        <p:cTn id="150" dur="500" fill="hold"/>
                                        <p:tgtEl>
                                          <p:spTgt spid="86"/>
                                        </p:tgtEl>
                                        <p:attrNameLst>
                                          <p:attrName>ppt_y</p:attrName>
                                        </p:attrNameLst>
                                      </p:cBhvr>
                                      <p:tavLst>
                                        <p:tav tm="0">
                                          <p:val>
                                            <p:strVal val="0-#ppt_h/2"/>
                                          </p:val>
                                        </p:tav>
                                        <p:tav tm="100000">
                                          <p:val>
                                            <p:strVal val="#ppt_y"/>
                                          </p:val>
                                        </p:tav>
                                      </p:tavLst>
                                    </p:anim>
                                  </p:childTnLst>
                                </p:cTn>
                              </p:par>
                              <p:par>
                                <p:cTn id="151" presetID="2" presetClass="entr" presetSubtype="1" fill="hold" nodeType="withEffect">
                                  <p:stCondLst>
                                    <p:cond delay="0"/>
                                  </p:stCondLst>
                                  <p:childTnLst>
                                    <p:set>
                                      <p:cBhvr>
                                        <p:cTn id="152" dur="1" fill="hold">
                                          <p:stCondLst>
                                            <p:cond delay="0"/>
                                          </p:stCondLst>
                                        </p:cTn>
                                        <p:tgtEl>
                                          <p:spTgt spid="87"/>
                                        </p:tgtEl>
                                        <p:attrNameLst>
                                          <p:attrName>style.visibility</p:attrName>
                                        </p:attrNameLst>
                                      </p:cBhvr>
                                      <p:to>
                                        <p:strVal val="visible"/>
                                      </p:to>
                                    </p:set>
                                    <p:anim calcmode="lin" valueType="num">
                                      <p:cBhvr additive="base">
                                        <p:cTn id="153" dur="500" fill="hold"/>
                                        <p:tgtEl>
                                          <p:spTgt spid="87"/>
                                        </p:tgtEl>
                                        <p:attrNameLst>
                                          <p:attrName>ppt_x</p:attrName>
                                        </p:attrNameLst>
                                      </p:cBhvr>
                                      <p:tavLst>
                                        <p:tav tm="0">
                                          <p:val>
                                            <p:strVal val="#ppt_x"/>
                                          </p:val>
                                        </p:tav>
                                        <p:tav tm="100000">
                                          <p:val>
                                            <p:strVal val="#ppt_x"/>
                                          </p:val>
                                        </p:tav>
                                      </p:tavLst>
                                    </p:anim>
                                    <p:anim calcmode="lin" valueType="num">
                                      <p:cBhvr additive="base">
                                        <p:cTn id="154" dur="500" fill="hold"/>
                                        <p:tgtEl>
                                          <p:spTgt spid="87"/>
                                        </p:tgtEl>
                                        <p:attrNameLst>
                                          <p:attrName>ppt_y</p:attrName>
                                        </p:attrNameLst>
                                      </p:cBhvr>
                                      <p:tavLst>
                                        <p:tav tm="0">
                                          <p:val>
                                            <p:strVal val="0-#ppt_h/2"/>
                                          </p:val>
                                        </p:tav>
                                        <p:tav tm="100000">
                                          <p:val>
                                            <p:strVal val="#ppt_y"/>
                                          </p:val>
                                        </p:tav>
                                      </p:tavLst>
                                    </p:anim>
                                  </p:childTnLst>
                                </p:cTn>
                              </p:par>
                              <p:par>
                                <p:cTn id="155" presetID="2" presetClass="entr" presetSubtype="1" fill="hold" nodeType="withEffect">
                                  <p:stCondLst>
                                    <p:cond delay="0"/>
                                  </p:stCondLst>
                                  <p:childTnLst>
                                    <p:set>
                                      <p:cBhvr>
                                        <p:cTn id="156" dur="1" fill="hold">
                                          <p:stCondLst>
                                            <p:cond delay="0"/>
                                          </p:stCondLst>
                                        </p:cTn>
                                        <p:tgtEl>
                                          <p:spTgt spid="88"/>
                                        </p:tgtEl>
                                        <p:attrNameLst>
                                          <p:attrName>style.visibility</p:attrName>
                                        </p:attrNameLst>
                                      </p:cBhvr>
                                      <p:to>
                                        <p:strVal val="visible"/>
                                      </p:to>
                                    </p:set>
                                    <p:anim calcmode="lin" valueType="num">
                                      <p:cBhvr additive="base">
                                        <p:cTn id="157" dur="500" fill="hold"/>
                                        <p:tgtEl>
                                          <p:spTgt spid="88"/>
                                        </p:tgtEl>
                                        <p:attrNameLst>
                                          <p:attrName>ppt_x</p:attrName>
                                        </p:attrNameLst>
                                      </p:cBhvr>
                                      <p:tavLst>
                                        <p:tav tm="0">
                                          <p:val>
                                            <p:strVal val="#ppt_x"/>
                                          </p:val>
                                        </p:tav>
                                        <p:tav tm="100000">
                                          <p:val>
                                            <p:strVal val="#ppt_x"/>
                                          </p:val>
                                        </p:tav>
                                      </p:tavLst>
                                    </p:anim>
                                    <p:anim calcmode="lin" valueType="num">
                                      <p:cBhvr additive="base">
                                        <p:cTn id="158" dur="500" fill="hold"/>
                                        <p:tgtEl>
                                          <p:spTgt spid="88"/>
                                        </p:tgtEl>
                                        <p:attrNameLst>
                                          <p:attrName>ppt_y</p:attrName>
                                        </p:attrNameLst>
                                      </p:cBhvr>
                                      <p:tavLst>
                                        <p:tav tm="0">
                                          <p:val>
                                            <p:strVal val="0-#ppt_h/2"/>
                                          </p:val>
                                        </p:tav>
                                        <p:tav tm="100000">
                                          <p:val>
                                            <p:strVal val="#ppt_y"/>
                                          </p:val>
                                        </p:tav>
                                      </p:tavLst>
                                    </p:anim>
                                  </p:childTnLst>
                                </p:cTn>
                              </p:par>
                              <p:par>
                                <p:cTn id="159" presetID="2" presetClass="entr" presetSubtype="3" fill="hold" nodeType="withEffect">
                                  <p:stCondLst>
                                    <p:cond delay="0"/>
                                  </p:stCondLst>
                                  <p:childTnLst>
                                    <p:set>
                                      <p:cBhvr>
                                        <p:cTn id="160" dur="1" fill="hold">
                                          <p:stCondLst>
                                            <p:cond delay="0"/>
                                          </p:stCondLst>
                                        </p:cTn>
                                        <p:tgtEl>
                                          <p:spTgt spid="89"/>
                                        </p:tgtEl>
                                        <p:attrNameLst>
                                          <p:attrName>style.visibility</p:attrName>
                                        </p:attrNameLst>
                                      </p:cBhvr>
                                      <p:to>
                                        <p:strVal val="visible"/>
                                      </p:to>
                                    </p:set>
                                    <p:anim calcmode="lin" valueType="num">
                                      <p:cBhvr additive="base">
                                        <p:cTn id="161" dur="500" fill="hold"/>
                                        <p:tgtEl>
                                          <p:spTgt spid="89"/>
                                        </p:tgtEl>
                                        <p:attrNameLst>
                                          <p:attrName>ppt_x</p:attrName>
                                        </p:attrNameLst>
                                      </p:cBhvr>
                                      <p:tavLst>
                                        <p:tav tm="0">
                                          <p:val>
                                            <p:strVal val="1+#ppt_w/2"/>
                                          </p:val>
                                        </p:tav>
                                        <p:tav tm="100000">
                                          <p:val>
                                            <p:strVal val="#ppt_x"/>
                                          </p:val>
                                        </p:tav>
                                      </p:tavLst>
                                    </p:anim>
                                    <p:anim calcmode="lin" valueType="num">
                                      <p:cBhvr additive="base">
                                        <p:cTn id="162" dur="500" fill="hold"/>
                                        <p:tgtEl>
                                          <p:spTgt spid="89"/>
                                        </p:tgtEl>
                                        <p:attrNameLst>
                                          <p:attrName>ppt_y</p:attrName>
                                        </p:attrNameLst>
                                      </p:cBhvr>
                                      <p:tavLst>
                                        <p:tav tm="0">
                                          <p:val>
                                            <p:strVal val="0-#ppt_h/2"/>
                                          </p:val>
                                        </p:tav>
                                        <p:tav tm="100000">
                                          <p:val>
                                            <p:strVal val="#ppt_y"/>
                                          </p:val>
                                        </p:tav>
                                      </p:tavLst>
                                    </p:anim>
                                  </p:childTnLst>
                                </p:cTn>
                              </p:par>
                              <p:par>
                                <p:cTn id="163" presetID="2" presetClass="entr" presetSubtype="3" fill="hold" nodeType="with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additive="base">
                                        <p:cTn id="165" dur="500" fill="hold"/>
                                        <p:tgtEl>
                                          <p:spTgt spid="90"/>
                                        </p:tgtEl>
                                        <p:attrNameLst>
                                          <p:attrName>ppt_x</p:attrName>
                                        </p:attrNameLst>
                                      </p:cBhvr>
                                      <p:tavLst>
                                        <p:tav tm="0">
                                          <p:val>
                                            <p:strVal val="1+#ppt_w/2"/>
                                          </p:val>
                                        </p:tav>
                                        <p:tav tm="100000">
                                          <p:val>
                                            <p:strVal val="#ppt_x"/>
                                          </p:val>
                                        </p:tav>
                                      </p:tavLst>
                                    </p:anim>
                                    <p:anim calcmode="lin" valueType="num">
                                      <p:cBhvr additive="base">
                                        <p:cTn id="166" dur="500" fill="hold"/>
                                        <p:tgtEl>
                                          <p:spTgt spid="90"/>
                                        </p:tgtEl>
                                        <p:attrNameLst>
                                          <p:attrName>ppt_y</p:attrName>
                                        </p:attrNameLst>
                                      </p:cBhvr>
                                      <p:tavLst>
                                        <p:tav tm="0">
                                          <p:val>
                                            <p:strVal val="0-#ppt_h/2"/>
                                          </p:val>
                                        </p:tav>
                                        <p:tav tm="100000">
                                          <p:val>
                                            <p:strVal val="#ppt_y"/>
                                          </p:val>
                                        </p:tav>
                                      </p:tavLst>
                                    </p:anim>
                                  </p:childTnLst>
                                </p:cTn>
                              </p:par>
                              <p:par>
                                <p:cTn id="167" presetID="2" presetClass="entr" presetSubtype="9" fill="hold" nodeType="withEffect">
                                  <p:stCondLst>
                                    <p:cond delay="0"/>
                                  </p:stCondLst>
                                  <p:childTnLst>
                                    <p:set>
                                      <p:cBhvr>
                                        <p:cTn id="168" dur="1" fill="hold">
                                          <p:stCondLst>
                                            <p:cond delay="0"/>
                                          </p:stCondLst>
                                        </p:cTn>
                                        <p:tgtEl>
                                          <p:spTgt spid="91"/>
                                        </p:tgtEl>
                                        <p:attrNameLst>
                                          <p:attrName>style.visibility</p:attrName>
                                        </p:attrNameLst>
                                      </p:cBhvr>
                                      <p:to>
                                        <p:strVal val="visible"/>
                                      </p:to>
                                    </p:set>
                                    <p:anim calcmode="lin" valueType="num">
                                      <p:cBhvr additive="base">
                                        <p:cTn id="169" dur="500" fill="hold"/>
                                        <p:tgtEl>
                                          <p:spTgt spid="91"/>
                                        </p:tgtEl>
                                        <p:attrNameLst>
                                          <p:attrName>ppt_x</p:attrName>
                                        </p:attrNameLst>
                                      </p:cBhvr>
                                      <p:tavLst>
                                        <p:tav tm="0">
                                          <p:val>
                                            <p:strVal val="0-#ppt_w/2"/>
                                          </p:val>
                                        </p:tav>
                                        <p:tav tm="100000">
                                          <p:val>
                                            <p:strVal val="#ppt_x"/>
                                          </p:val>
                                        </p:tav>
                                      </p:tavLst>
                                    </p:anim>
                                    <p:anim calcmode="lin" valueType="num">
                                      <p:cBhvr additive="base">
                                        <p:cTn id="170" dur="500" fill="hold"/>
                                        <p:tgtEl>
                                          <p:spTgt spid="91"/>
                                        </p:tgtEl>
                                        <p:attrNameLst>
                                          <p:attrName>ppt_y</p:attrName>
                                        </p:attrNameLst>
                                      </p:cBhvr>
                                      <p:tavLst>
                                        <p:tav tm="0">
                                          <p:val>
                                            <p:strVal val="0-#ppt_h/2"/>
                                          </p:val>
                                        </p:tav>
                                        <p:tav tm="100000">
                                          <p:val>
                                            <p:strVal val="#ppt_y"/>
                                          </p:val>
                                        </p:tav>
                                      </p:tavLst>
                                    </p:anim>
                                  </p:childTnLst>
                                </p:cTn>
                              </p:par>
                              <p:par>
                                <p:cTn id="171" presetID="2" presetClass="entr" presetSubtype="9" fill="hold" nodeType="withEffect">
                                  <p:stCondLst>
                                    <p:cond delay="0"/>
                                  </p:stCondLst>
                                  <p:childTnLst>
                                    <p:set>
                                      <p:cBhvr>
                                        <p:cTn id="172" dur="1" fill="hold">
                                          <p:stCondLst>
                                            <p:cond delay="0"/>
                                          </p:stCondLst>
                                        </p:cTn>
                                        <p:tgtEl>
                                          <p:spTgt spid="85"/>
                                        </p:tgtEl>
                                        <p:attrNameLst>
                                          <p:attrName>style.visibility</p:attrName>
                                        </p:attrNameLst>
                                      </p:cBhvr>
                                      <p:to>
                                        <p:strVal val="visible"/>
                                      </p:to>
                                    </p:set>
                                    <p:anim calcmode="lin" valueType="num">
                                      <p:cBhvr additive="base">
                                        <p:cTn id="173" dur="500" fill="hold"/>
                                        <p:tgtEl>
                                          <p:spTgt spid="85"/>
                                        </p:tgtEl>
                                        <p:attrNameLst>
                                          <p:attrName>ppt_x</p:attrName>
                                        </p:attrNameLst>
                                      </p:cBhvr>
                                      <p:tavLst>
                                        <p:tav tm="0">
                                          <p:val>
                                            <p:strVal val="0-#ppt_w/2"/>
                                          </p:val>
                                        </p:tav>
                                        <p:tav tm="100000">
                                          <p:val>
                                            <p:strVal val="#ppt_x"/>
                                          </p:val>
                                        </p:tav>
                                      </p:tavLst>
                                    </p:anim>
                                    <p:anim calcmode="lin" valueType="num">
                                      <p:cBhvr additive="base">
                                        <p:cTn id="174" dur="500" fill="hold"/>
                                        <p:tgtEl>
                                          <p:spTgt spid="85"/>
                                        </p:tgtEl>
                                        <p:attrNameLst>
                                          <p:attrName>ppt_y</p:attrName>
                                        </p:attrNameLst>
                                      </p:cBhvr>
                                      <p:tavLst>
                                        <p:tav tm="0">
                                          <p:val>
                                            <p:strVal val="0-#ppt_h/2"/>
                                          </p:val>
                                        </p:tav>
                                        <p:tav tm="100000">
                                          <p:val>
                                            <p:strVal val="#ppt_y"/>
                                          </p:val>
                                        </p:tav>
                                      </p:tavLst>
                                    </p:anim>
                                  </p:childTnLst>
                                </p:cTn>
                              </p:par>
                            </p:childTnLst>
                          </p:cTn>
                        </p:par>
                      </p:childTnLst>
                    </p:cTn>
                  </p:par>
                  <p:par>
                    <p:cTn id="175" fill="hold">
                      <p:stCondLst>
                        <p:cond delay="indefinite"/>
                      </p:stCondLst>
                      <p:childTnLst>
                        <p:par>
                          <p:cTn id="176" fill="hold">
                            <p:stCondLst>
                              <p:cond delay="0"/>
                            </p:stCondLst>
                            <p:childTnLst>
                              <p:par>
                                <p:cTn id="177" presetID="2" presetClass="entr" presetSubtype="2" fill="hold" grpId="0" nodeType="clickEffect">
                                  <p:stCondLst>
                                    <p:cond delay="0"/>
                                  </p:stCondLst>
                                  <p:childTnLst>
                                    <p:set>
                                      <p:cBhvr>
                                        <p:cTn id="178" dur="1" fill="hold">
                                          <p:stCondLst>
                                            <p:cond delay="0"/>
                                          </p:stCondLst>
                                        </p:cTn>
                                        <p:tgtEl>
                                          <p:spTgt spid="76"/>
                                        </p:tgtEl>
                                        <p:attrNameLst>
                                          <p:attrName>style.visibility</p:attrName>
                                        </p:attrNameLst>
                                      </p:cBhvr>
                                      <p:to>
                                        <p:strVal val="visible"/>
                                      </p:to>
                                    </p:set>
                                    <p:anim calcmode="lin" valueType="num">
                                      <p:cBhvr additive="base">
                                        <p:cTn id="179" dur="500" fill="hold"/>
                                        <p:tgtEl>
                                          <p:spTgt spid="76"/>
                                        </p:tgtEl>
                                        <p:attrNameLst>
                                          <p:attrName>ppt_x</p:attrName>
                                        </p:attrNameLst>
                                      </p:cBhvr>
                                      <p:tavLst>
                                        <p:tav tm="0">
                                          <p:val>
                                            <p:strVal val="1+#ppt_w/2"/>
                                          </p:val>
                                        </p:tav>
                                        <p:tav tm="100000">
                                          <p:val>
                                            <p:strVal val="#ppt_x"/>
                                          </p:val>
                                        </p:tav>
                                      </p:tavLst>
                                    </p:anim>
                                    <p:anim calcmode="lin" valueType="num">
                                      <p:cBhvr additive="base">
                                        <p:cTn id="180" dur="500" fill="hold"/>
                                        <p:tgtEl>
                                          <p:spTgt spid="76"/>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6"/>
                                        </p:tgtEl>
                                        <p:attrNameLst>
                                          <p:attrName>style.visibility</p:attrName>
                                        </p:attrNameLst>
                                      </p:cBhvr>
                                      <p:to>
                                        <p:strVal val="visible"/>
                                      </p:to>
                                    </p:set>
                                    <p:anim calcmode="lin" valueType="num">
                                      <p:cBhvr additive="base">
                                        <p:cTn id="183" dur="500" fill="hold"/>
                                        <p:tgtEl>
                                          <p:spTgt spid="66"/>
                                        </p:tgtEl>
                                        <p:attrNameLst>
                                          <p:attrName>ppt_x</p:attrName>
                                        </p:attrNameLst>
                                      </p:cBhvr>
                                      <p:tavLst>
                                        <p:tav tm="0">
                                          <p:val>
                                            <p:strVal val="1+#ppt_w/2"/>
                                          </p:val>
                                        </p:tav>
                                        <p:tav tm="100000">
                                          <p:val>
                                            <p:strVal val="#ppt_x"/>
                                          </p:val>
                                        </p:tav>
                                      </p:tavLst>
                                    </p:anim>
                                    <p:anim calcmode="lin" valueType="num">
                                      <p:cBhvr additive="base">
                                        <p:cTn id="184" dur="500" fill="hold"/>
                                        <p:tgtEl>
                                          <p:spTgt spid="66"/>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18"/>
                                        </p:tgtEl>
                                        <p:attrNameLst>
                                          <p:attrName>style.visibility</p:attrName>
                                        </p:attrNameLst>
                                      </p:cBhvr>
                                      <p:to>
                                        <p:strVal val="visible"/>
                                      </p:to>
                                    </p:set>
                                    <p:anim calcmode="lin" valueType="num">
                                      <p:cBhvr additive="base">
                                        <p:cTn id="187" dur="500" fill="hold"/>
                                        <p:tgtEl>
                                          <p:spTgt spid="18"/>
                                        </p:tgtEl>
                                        <p:attrNameLst>
                                          <p:attrName>ppt_x</p:attrName>
                                        </p:attrNameLst>
                                      </p:cBhvr>
                                      <p:tavLst>
                                        <p:tav tm="0">
                                          <p:val>
                                            <p:strVal val="1+#ppt_w/2"/>
                                          </p:val>
                                        </p:tav>
                                        <p:tav tm="100000">
                                          <p:val>
                                            <p:strVal val="#ppt_x"/>
                                          </p:val>
                                        </p:tav>
                                      </p:tavLst>
                                    </p:anim>
                                    <p:anim calcmode="lin" valueType="num">
                                      <p:cBhvr additive="base">
                                        <p:cTn id="18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53"/>
                                        </p:tgtEl>
                                        <p:attrNameLst>
                                          <p:attrName>style.visibility</p:attrName>
                                        </p:attrNameLst>
                                      </p:cBhvr>
                                      <p:to>
                                        <p:strVal val="visible"/>
                                      </p:to>
                                    </p:set>
                                    <p:anim calcmode="lin" valueType="num">
                                      <p:cBhvr additive="base">
                                        <p:cTn id="193" dur="500" fill="hold"/>
                                        <p:tgtEl>
                                          <p:spTgt spid="53"/>
                                        </p:tgtEl>
                                        <p:attrNameLst>
                                          <p:attrName>ppt_x</p:attrName>
                                        </p:attrNameLst>
                                      </p:cBhvr>
                                      <p:tavLst>
                                        <p:tav tm="0">
                                          <p:val>
                                            <p:strVal val="#ppt_x"/>
                                          </p:val>
                                        </p:tav>
                                        <p:tav tm="100000">
                                          <p:val>
                                            <p:strVal val="#ppt_x"/>
                                          </p:val>
                                        </p:tav>
                                      </p:tavLst>
                                    </p:anim>
                                    <p:anim calcmode="lin" valueType="num">
                                      <p:cBhvr additive="base">
                                        <p:cTn id="194" dur="500" fill="hold"/>
                                        <p:tgtEl>
                                          <p:spTgt spid="53"/>
                                        </p:tgtEl>
                                        <p:attrNameLst>
                                          <p:attrName>ppt_y</p:attrName>
                                        </p:attrNameLst>
                                      </p:cBhvr>
                                      <p:tavLst>
                                        <p:tav tm="0">
                                          <p:val>
                                            <p:strVal val="1+#ppt_h/2"/>
                                          </p:val>
                                        </p:tav>
                                        <p:tav tm="100000">
                                          <p:val>
                                            <p:strVal val="#ppt_y"/>
                                          </p:val>
                                        </p:tav>
                                      </p:tavLst>
                                    </p:anim>
                                  </p:childTnLst>
                                </p:cTn>
                              </p:par>
                              <p:par>
                                <p:cTn id="195" presetID="2" presetClass="entr" presetSubtype="4" fill="hold" grpId="0" nodeType="withEffect">
                                  <p:stCondLst>
                                    <p:cond delay="0"/>
                                  </p:stCondLst>
                                  <p:childTnLst>
                                    <p:set>
                                      <p:cBhvr>
                                        <p:cTn id="196" dur="1" fill="hold">
                                          <p:stCondLst>
                                            <p:cond delay="0"/>
                                          </p:stCondLst>
                                        </p:cTn>
                                        <p:tgtEl>
                                          <p:spTgt spid="61"/>
                                        </p:tgtEl>
                                        <p:attrNameLst>
                                          <p:attrName>style.visibility</p:attrName>
                                        </p:attrNameLst>
                                      </p:cBhvr>
                                      <p:to>
                                        <p:strVal val="visible"/>
                                      </p:to>
                                    </p:set>
                                    <p:anim calcmode="lin" valueType="num">
                                      <p:cBhvr additive="base">
                                        <p:cTn id="197" dur="500" fill="hold"/>
                                        <p:tgtEl>
                                          <p:spTgt spid="61"/>
                                        </p:tgtEl>
                                        <p:attrNameLst>
                                          <p:attrName>ppt_x</p:attrName>
                                        </p:attrNameLst>
                                      </p:cBhvr>
                                      <p:tavLst>
                                        <p:tav tm="0">
                                          <p:val>
                                            <p:strVal val="#ppt_x"/>
                                          </p:val>
                                        </p:tav>
                                        <p:tav tm="100000">
                                          <p:val>
                                            <p:strVal val="#ppt_x"/>
                                          </p:val>
                                        </p:tav>
                                      </p:tavLst>
                                    </p:anim>
                                    <p:anim calcmode="lin" valueType="num">
                                      <p:cBhvr additive="base">
                                        <p:cTn id="198" dur="500" fill="hold"/>
                                        <p:tgtEl>
                                          <p:spTgt spid="61"/>
                                        </p:tgtEl>
                                        <p:attrNameLst>
                                          <p:attrName>ppt_y</p:attrName>
                                        </p:attrNameLst>
                                      </p:cBhvr>
                                      <p:tavLst>
                                        <p:tav tm="0">
                                          <p:val>
                                            <p:strVal val="1+#ppt_h/2"/>
                                          </p:val>
                                        </p:tav>
                                        <p:tav tm="100000">
                                          <p:val>
                                            <p:strVal val="#ppt_y"/>
                                          </p:val>
                                        </p:tav>
                                      </p:tavLst>
                                    </p:anim>
                                  </p:childTnLst>
                                </p:cTn>
                              </p:par>
                              <p:par>
                                <p:cTn id="199" presetID="2" presetClass="entr" presetSubtype="4" fill="hold" grpId="0" nodeType="withEffect">
                                  <p:stCondLst>
                                    <p:cond delay="0"/>
                                  </p:stCondLst>
                                  <p:childTnLst>
                                    <p:set>
                                      <p:cBhvr>
                                        <p:cTn id="200" dur="1" fill="hold">
                                          <p:stCondLst>
                                            <p:cond delay="0"/>
                                          </p:stCondLst>
                                        </p:cTn>
                                        <p:tgtEl>
                                          <p:spTgt spid="7"/>
                                        </p:tgtEl>
                                        <p:attrNameLst>
                                          <p:attrName>style.visibility</p:attrName>
                                        </p:attrNameLst>
                                      </p:cBhvr>
                                      <p:to>
                                        <p:strVal val="visible"/>
                                      </p:to>
                                    </p:set>
                                    <p:anim calcmode="lin" valueType="num">
                                      <p:cBhvr additive="base">
                                        <p:cTn id="201" dur="500" fill="hold"/>
                                        <p:tgtEl>
                                          <p:spTgt spid="7"/>
                                        </p:tgtEl>
                                        <p:attrNameLst>
                                          <p:attrName>ppt_x</p:attrName>
                                        </p:attrNameLst>
                                      </p:cBhvr>
                                      <p:tavLst>
                                        <p:tav tm="0">
                                          <p:val>
                                            <p:strVal val="#ppt_x"/>
                                          </p:val>
                                        </p:tav>
                                        <p:tav tm="100000">
                                          <p:val>
                                            <p:strVal val="#ppt_x"/>
                                          </p:val>
                                        </p:tav>
                                      </p:tavLst>
                                    </p:anim>
                                    <p:anim calcmode="lin" valueType="num">
                                      <p:cBhvr additive="base">
                                        <p:cTn id="202" dur="500" fill="hold"/>
                                        <p:tgtEl>
                                          <p:spTgt spid="7"/>
                                        </p:tgtEl>
                                        <p:attrNameLst>
                                          <p:attrName>ppt_y</p:attrName>
                                        </p:attrNameLst>
                                      </p:cBhvr>
                                      <p:tavLst>
                                        <p:tav tm="0">
                                          <p:val>
                                            <p:strVal val="1+#ppt_h/2"/>
                                          </p:val>
                                        </p:tav>
                                        <p:tav tm="100000">
                                          <p:val>
                                            <p:strVal val="#ppt_y"/>
                                          </p:val>
                                        </p:tav>
                                      </p:tavLst>
                                    </p:anim>
                                  </p:childTnLst>
                                </p:cTn>
                              </p:par>
                              <p:par>
                                <p:cTn id="203" presetID="2" presetClass="entr" presetSubtype="4" fill="hold" grpId="0" nodeType="withEffect">
                                  <p:stCondLst>
                                    <p:cond delay="0"/>
                                  </p:stCondLst>
                                  <p:childTnLst>
                                    <p:set>
                                      <p:cBhvr>
                                        <p:cTn id="204" dur="1" fill="hold">
                                          <p:stCondLst>
                                            <p:cond delay="0"/>
                                          </p:stCondLst>
                                        </p:cTn>
                                        <p:tgtEl>
                                          <p:spTgt spid="52"/>
                                        </p:tgtEl>
                                        <p:attrNameLst>
                                          <p:attrName>style.visibility</p:attrName>
                                        </p:attrNameLst>
                                      </p:cBhvr>
                                      <p:to>
                                        <p:strVal val="visible"/>
                                      </p:to>
                                    </p:set>
                                    <p:anim calcmode="lin" valueType="num">
                                      <p:cBhvr additive="base">
                                        <p:cTn id="205" dur="500" fill="hold"/>
                                        <p:tgtEl>
                                          <p:spTgt spid="52"/>
                                        </p:tgtEl>
                                        <p:attrNameLst>
                                          <p:attrName>ppt_x</p:attrName>
                                        </p:attrNameLst>
                                      </p:cBhvr>
                                      <p:tavLst>
                                        <p:tav tm="0">
                                          <p:val>
                                            <p:strVal val="#ppt_x"/>
                                          </p:val>
                                        </p:tav>
                                        <p:tav tm="100000">
                                          <p:val>
                                            <p:strVal val="#ppt_x"/>
                                          </p:val>
                                        </p:tav>
                                      </p:tavLst>
                                    </p:anim>
                                    <p:anim calcmode="lin" valueType="num">
                                      <p:cBhvr additive="base">
                                        <p:cTn id="206" dur="500" fill="hold"/>
                                        <p:tgtEl>
                                          <p:spTgt spid="52"/>
                                        </p:tgtEl>
                                        <p:attrNameLst>
                                          <p:attrName>ppt_y</p:attrName>
                                        </p:attrNameLst>
                                      </p:cBhvr>
                                      <p:tavLst>
                                        <p:tav tm="0">
                                          <p:val>
                                            <p:strVal val="1+#ppt_h/2"/>
                                          </p:val>
                                        </p:tav>
                                        <p:tav tm="100000">
                                          <p:val>
                                            <p:strVal val="#ppt_y"/>
                                          </p:val>
                                        </p:tav>
                                      </p:tavLst>
                                    </p:anim>
                                  </p:childTnLst>
                                </p:cTn>
                              </p:par>
                              <p:par>
                                <p:cTn id="207" presetID="2" presetClass="entr" presetSubtype="4" fill="hold" grpId="0" nodeType="withEffect">
                                  <p:stCondLst>
                                    <p:cond delay="0"/>
                                  </p:stCondLst>
                                  <p:childTnLst>
                                    <p:set>
                                      <p:cBhvr>
                                        <p:cTn id="208" dur="1" fill="hold">
                                          <p:stCondLst>
                                            <p:cond delay="0"/>
                                          </p:stCondLst>
                                        </p:cTn>
                                        <p:tgtEl>
                                          <p:spTgt spid="57"/>
                                        </p:tgtEl>
                                        <p:attrNameLst>
                                          <p:attrName>style.visibility</p:attrName>
                                        </p:attrNameLst>
                                      </p:cBhvr>
                                      <p:to>
                                        <p:strVal val="visible"/>
                                      </p:to>
                                    </p:set>
                                    <p:anim calcmode="lin" valueType="num">
                                      <p:cBhvr additive="base">
                                        <p:cTn id="209" dur="500" fill="hold"/>
                                        <p:tgtEl>
                                          <p:spTgt spid="57"/>
                                        </p:tgtEl>
                                        <p:attrNameLst>
                                          <p:attrName>ppt_x</p:attrName>
                                        </p:attrNameLst>
                                      </p:cBhvr>
                                      <p:tavLst>
                                        <p:tav tm="0">
                                          <p:val>
                                            <p:strVal val="#ppt_x"/>
                                          </p:val>
                                        </p:tav>
                                        <p:tav tm="100000">
                                          <p:val>
                                            <p:strVal val="#ppt_x"/>
                                          </p:val>
                                        </p:tav>
                                      </p:tavLst>
                                    </p:anim>
                                    <p:anim calcmode="lin" valueType="num">
                                      <p:cBhvr additive="base">
                                        <p:cTn id="210" dur="500" fill="hold"/>
                                        <p:tgtEl>
                                          <p:spTgt spid="57"/>
                                        </p:tgtEl>
                                        <p:attrNameLst>
                                          <p:attrName>ppt_y</p:attrName>
                                        </p:attrNameLst>
                                      </p:cBhvr>
                                      <p:tavLst>
                                        <p:tav tm="0">
                                          <p:val>
                                            <p:strVal val="1+#ppt_h/2"/>
                                          </p:val>
                                        </p:tav>
                                        <p:tav tm="100000">
                                          <p:val>
                                            <p:strVal val="#ppt_y"/>
                                          </p:val>
                                        </p:tav>
                                      </p:tavLst>
                                    </p:anim>
                                  </p:childTnLst>
                                </p:cTn>
                              </p:par>
                              <p:par>
                                <p:cTn id="211" presetID="2" presetClass="entr" presetSubtype="4" fill="hold" grpId="0" nodeType="withEffect">
                                  <p:stCondLst>
                                    <p:cond delay="0"/>
                                  </p:stCondLst>
                                  <p:childTnLst>
                                    <p:set>
                                      <p:cBhvr>
                                        <p:cTn id="212" dur="1" fill="hold">
                                          <p:stCondLst>
                                            <p:cond delay="0"/>
                                          </p:stCondLst>
                                        </p:cTn>
                                        <p:tgtEl>
                                          <p:spTgt spid="54"/>
                                        </p:tgtEl>
                                        <p:attrNameLst>
                                          <p:attrName>style.visibility</p:attrName>
                                        </p:attrNameLst>
                                      </p:cBhvr>
                                      <p:to>
                                        <p:strVal val="visible"/>
                                      </p:to>
                                    </p:set>
                                    <p:anim calcmode="lin" valueType="num">
                                      <p:cBhvr additive="base">
                                        <p:cTn id="213" dur="500" fill="hold"/>
                                        <p:tgtEl>
                                          <p:spTgt spid="54"/>
                                        </p:tgtEl>
                                        <p:attrNameLst>
                                          <p:attrName>ppt_x</p:attrName>
                                        </p:attrNameLst>
                                      </p:cBhvr>
                                      <p:tavLst>
                                        <p:tav tm="0">
                                          <p:val>
                                            <p:strVal val="#ppt_x"/>
                                          </p:val>
                                        </p:tav>
                                        <p:tav tm="100000">
                                          <p:val>
                                            <p:strVal val="#ppt_x"/>
                                          </p:val>
                                        </p:tav>
                                      </p:tavLst>
                                    </p:anim>
                                    <p:anim calcmode="lin" valueType="num">
                                      <p:cBhvr additive="base">
                                        <p:cTn id="214" dur="500" fill="hold"/>
                                        <p:tgtEl>
                                          <p:spTgt spid="54"/>
                                        </p:tgtEl>
                                        <p:attrNameLst>
                                          <p:attrName>ppt_y</p:attrName>
                                        </p:attrNameLst>
                                      </p:cBhvr>
                                      <p:tavLst>
                                        <p:tav tm="0">
                                          <p:val>
                                            <p:strVal val="1+#ppt_h/2"/>
                                          </p:val>
                                        </p:tav>
                                        <p:tav tm="100000">
                                          <p:val>
                                            <p:strVal val="#ppt_y"/>
                                          </p:val>
                                        </p:tav>
                                      </p:tavLst>
                                    </p:anim>
                                  </p:childTnLst>
                                </p:cTn>
                              </p:par>
                              <p:par>
                                <p:cTn id="215" presetID="2" presetClass="entr" presetSubtype="4"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additive="base">
                                        <p:cTn id="217" dur="500" fill="hold"/>
                                        <p:tgtEl>
                                          <p:spTgt spid="47"/>
                                        </p:tgtEl>
                                        <p:attrNameLst>
                                          <p:attrName>ppt_x</p:attrName>
                                        </p:attrNameLst>
                                      </p:cBhvr>
                                      <p:tavLst>
                                        <p:tav tm="0">
                                          <p:val>
                                            <p:strVal val="#ppt_x"/>
                                          </p:val>
                                        </p:tav>
                                        <p:tav tm="100000">
                                          <p:val>
                                            <p:strVal val="#ppt_x"/>
                                          </p:val>
                                        </p:tav>
                                      </p:tavLst>
                                    </p:anim>
                                    <p:anim calcmode="lin" valueType="num">
                                      <p:cBhvr additive="base">
                                        <p:cTn id="218" dur="500" fill="hold"/>
                                        <p:tgtEl>
                                          <p:spTgt spid="47"/>
                                        </p:tgtEl>
                                        <p:attrNameLst>
                                          <p:attrName>ppt_y</p:attrName>
                                        </p:attrNameLst>
                                      </p:cBhvr>
                                      <p:tavLst>
                                        <p:tav tm="0">
                                          <p:val>
                                            <p:strVal val="1+#ppt_h/2"/>
                                          </p:val>
                                        </p:tav>
                                        <p:tav tm="100000">
                                          <p:val>
                                            <p:strVal val="#ppt_y"/>
                                          </p:val>
                                        </p:tav>
                                      </p:tavLst>
                                    </p:anim>
                                  </p:childTnLst>
                                </p:cTn>
                              </p:par>
                              <p:par>
                                <p:cTn id="219" presetID="2" presetClass="entr" presetSubtype="4" fill="hold" grpId="0" nodeType="withEffect">
                                  <p:stCondLst>
                                    <p:cond delay="0"/>
                                  </p:stCondLst>
                                  <p:childTnLst>
                                    <p:set>
                                      <p:cBhvr>
                                        <p:cTn id="220" dur="1" fill="hold">
                                          <p:stCondLst>
                                            <p:cond delay="0"/>
                                          </p:stCondLst>
                                        </p:cTn>
                                        <p:tgtEl>
                                          <p:spTgt spid="62"/>
                                        </p:tgtEl>
                                        <p:attrNameLst>
                                          <p:attrName>style.visibility</p:attrName>
                                        </p:attrNameLst>
                                      </p:cBhvr>
                                      <p:to>
                                        <p:strVal val="visible"/>
                                      </p:to>
                                    </p:set>
                                    <p:anim calcmode="lin" valueType="num">
                                      <p:cBhvr additive="base">
                                        <p:cTn id="221" dur="500" fill="hold"/>
                                        <p:tgtEl>
                                          <p:spTgt spid="62"/>
                                        </p:tgtEl>
                                        <p:attrNameLst>
                                          <p:attrName>ppt_x</p:attrName>
                                        </p:attrNameLst>
                                      </p:cBhvr>
                                      <p:tavLst>
                                        <p:tav tm="0">
                                          <p:val>
                                            <p:strVal val="#ppt_x"/>
                                          </p:val>
                                        </p:tav>
                                        <p:tav tm="100000">
                                          <p:val>
                                            <p:strVal val="#ppt_x"/>
                                          </p:val>
                                        </p:tav>
                                      </p:tavLst>
                                    </p:anim>
                                    <p:anim calcmode="lin" valueType="num">
                                      <p:cBhvr additive="base">
                                        <p:cTn id="222" dur="500" fill="hold"/>
                                        <p:tgtEl>
                                          <p:spTgt spid="62"/>
                                        </p:tgtEl>
                                        <p:attrNameLst>
                                          <p:attrName>ppt_y</p:attrName>
                                        </p:attrNameLst>
                                      </p:cBhvr>
                                      <p:tavLst>
                                        <p:tav tm="0">
                                          <p:val>
                                            <p:strVal val="1+#ppt_h/2"/>
                                          </p:val>
                                        </p:tav>
                                        <p:tav tm="100000">
                                          <p:val>
                                            <p:strVal val="#ppt_y"/>
                                          </p:val>
                                        </p:tav>
                                      </p:tavLst>
                                    </p:anim>
                                  </p:childTnLst>
                                </p:cTn>
                              </p:par>
                              <p:par>
                                <p:cTn id="223" presetID="2" presetClass="entr" presetSubtype="4" fill="hold" grpId="0" nodeType="withEffect">
                                  <p:stCondLst>
                                    <p:cond delay="0"/>
                                  </p:stCondLst>
                                  <p:childTnLst>
                                    <p:set>
                                      <p:cBhvr>
                                        <p:cTn id="224" dur="1" fill="hold">
                                          <p:stCondLst>
                                            <p:cond delay="0"/>
                                          </p:stCondLst>
                                        </p:cTn>
                                        <p:tgtEl>
                                          <p:spTgt spid="70"/>
                                        </p:tgtEl>
                                        <p:attrNameLst>
                                          <p:attrName>style.visibility</p:attrName>
                                        </p:attrNameLst>
                                      </p:cBhvr>
                                      <p:to>
                                        <p:strVal val="visible"/>
                                      </p:to>
                                    </p:set>
                                    <p:anim calcmode="lin" valueType="num">
                                      <p:cBhvr additive="base">
                                        <p:cTn id="225" dur="500" fill="hold"/>
                                        <p:tgtEl>
                                          <p:spTgt spid="70"/>
                                        </p:tgtEl>
                                        <p:attrNameLst>
                                          <p:attrName>ppt_x</p:attrName>
                                        </p:attrNameLst>
                                      </p:cBhvr>
                                      <p:tavLst>
                                        <p:tav tm="0">
                                          <p:val>
                                            <p:strVal val="#ppt_x"/>
                                          </p:val>
                                        </p:tav>
                                        <p:tav tm="100000">
                                          <p:val>
                                            <p:strVal val="#ppt_x"/>
                                          </p:val>
                                        </p:tav>
                                      </p:tavLst>
                                    </p:anim>
                                    <p:anim calcmode="lin" valueType="num">
                                      <p:cBhvr additive="base">
                                        <p:cTn id="226" dur="500" fill="hold"/>
                                        <p:tgtEl>
                                          <p:spTgt spid="70"/>
                                        </p:tgtEl>
                                        <p:attrNameLst>
                                          <p:attrName>ppt_y</p:attrName>
                                        </p:attrNameLst>
                                      </p:cBhvr>
                                      <p:tavLst>
                                        <p:tav tm="0">
                                          <p:val>
                                            <p:strVal val="1+#ppt_h/2"/>
                                          </p:val>
                                        </p:tav>
                                        <p:tav tm="100000">
                                          <p:val>
                                            <p:strVal val="#ppt_y"/>
                                          </p:val>
                                        </p:tav>
                                      </p:tavLst>
                                    </p:anim>
                                  </p:childTnLst>
                                </p:cTn>
                              </p:par>
                              <p:par>
                                <p:cTn id="227" presetID="2" presetClass="entr" presetSubtype="4" fill="hold" grpId="0" nodeType="withEffect">
                                  <p:stCondLst>
                                    <p:cond delay="0"/>
                                  </p:stCondLst>
                                  <p:childTnLst>
                                    <p:set>
                                      <p:cBhvr>
                                        <p:cTn id="228" dur="1" fill="hold">
                                          <p:stCondLst>
                                            <p:cond delay="0"/>
                                          </p:stCondLst>
                                        </p:cTn>
                                        <p:tgtEl>
                                          <p:spTgt spid="58"/>
                                        </p:tgtEl>
                                        <p:attrNameLst>
                                          <p:attrName>style.visibility</p:attrName>
                                        </p:attrNameLst>
                                      </p:cBhvr>
                                      <p:to>
                                        <p:strVal val="visible"/>
                                      </p:to>
                                    </p:set>
                                    <p:anim calcmode="lin" valueType="num">
                                      <p:cBhvr additive="base">
                                        <p:cTn id="229" dur="500" fill="hold"/>
                                        <p:tgtEl>
                                          <p:spTgt spid="58"/>
                                        </p:tgtEl>
                                        <p:attrNameLst>
                                          <p:attrName>ppt_x</p:attrName>
                                        </p:attrNameLst>
                                      </p:cBhvr>
                                      <p:tavLst>
                                        <p:tav tm="0">
                                          <p:val>
                                            <p:strVal val="#ppt_x"/>
                                          </p:val>
                                        </p:tav>
                                        <p:tav tm="100000">
                                          <p:val>
                                            <p:strVal val="#ppt_x"/>
                                          </p:val>
                                        </p:tav>
                                      </p:tavLst>
                                    </p:anim>
                                    <p:anim calcmode="lin" valueType="num">
                                      <p:cBhvr additive="base">
                                        <p:cTn id="230" dur="500" fill="hold"/>
                                        <p:tgtEl>
                                          <p:spTgt spid="58"/>
                                        </p:tgtEl>
                                        <p:attrNameLst>
                                          <p:attrName>ppt_y</p:attrName>
                                        </p:attrNameLst>
                                      </p:cBhvr>
                                      <p:tavLst>
                                        <p:tav tm="0">
                                          <p:val>
                                            <p:strVal val="1+#ppt_h/2"/>
                                          </p:val>
                                        </p:tav>
                                        <p:tav tm="100000">
                                          <p:val>
                                            <p:strVal val="#ppt_y"/>
                                          </p:val>
                                        </p:tav>
                                      </p:tavLst>
                                    </p:anim>
                                  </p:childTnLst>
                                </p:cTn>
                              </p:par>
                              <p:par>
                                <p:cTn id="231" presetID="2" presetClass="entr" presetSubtype="4" fill="hold" grpId="0" nodeType="withEffect">
                                  <p:stCondLst>
                                    <p:cond delay="0"/>
                                  </p:stCondLst>
                                  <p:childTnLst>
                                    <p:set>
                                      <p:cBhvr>
                                        <p:cTn id="232" dur="1" fill="hold">
                                          <p:stCondLst>
                                            <p:cond delay="0"/>
                                          </p:stCondLst>
                                        </p:cTn>
                                        <p:tgtEl>
                                          <p:spTgt spid="55"/>
                                        </p:tgtEl>
                                        <p:attrNameLst>
                                          <p:attrName>style.visibility</p:attrName>
                                        </p:attrNameLst>
                                      </p:cBhvr>
                                      <p:to>
                                        <p:strVal val="visible"/>
                                      </p:to>
                                    </p:set>
                                    <p:anim calcmode="lin" valueType="num">
                                      <p:cBhvr additive="base">
                                        <p:cTn id="233" dur="500" fill="hold"/>
                                        <p:tgtEl>
                                          <p:spTgt spid="55"/>
                                        </p:tgtEl>
                                        <p:attrNameLst>
                                          <p:attrName>ppt_x</p:attrName>
                                        </p:attrNameLst>
                                      </p:cBhvr>
                                      <p:tavLst>
                                        <p:tav tm="0">
                                          <p:val>
                                            <p:strVal val="#ppt_x"/>
                                          </p:val>
                                        </p:tav>
                                        <p:tav tm="100000">
                                          <p:val>
                                            <p:strVal val="#ppt_x"/>
                                          </p:val>
                                        </p:tav>
                                      </p:tavLst>
                                    </p:anim>
                                    <p:anim calcmode="lin" valueType="num">
                                      <p:cBhvr additive="base">
                                        <p:cTn id="234" dur="500" fill="hold"/>
                                        <p:tgtEl>
                                          <p:spTgt spid="55"/>
                                        </p:tgtEl>
                                        <p:attrNameLst>
                                          <p:attrName>ppt_y</p:attrName>
                                        </p:attrNameLst>
                                      </p:cBhvr>
                                      <p:tavLst>
                                        <p:tav tm="0">
                                          <p:val>
                                            <p:strVal val="1+#ppt_h/2"/>
                                          </p:val>
                                        </p:tav>
                                        <p:tav tm="100000">
                                          <p:val>
                                            <p:strVal val="#ppt_y"/>
                                          </p:val>
                                        </p:tav>
                                      </p:tavLst>
                                    </p:anim>
                                  </p:childTnLst>
                                </p:cTn>
                              </p:par>
                              <p:par>
                                <p:cTn id="235" presetID="2" presetClass="entr" presetSubtype="4" fill="hold" grpId="0" nodeType="withEffect">
                                  <p:stCondLst>
                                    <p:cond delay="0"/>
                                  </p:stCondLst>
                                  <p:childTnLst>
                                    <p:set>
                                      <p:cBhvr>
                                        <p:cTn id="236" dur="1" fill="hold">
                                          <p:stCondLst>
                                            <p:cond delay="0"/>
                                          </p:stCondLst>
                                        </p:cTn>
                                        <p:tgtEl>
                                          <p:spTgt spid="48"/>
                                        </p:tgtEl>
                                        <p:attrNameLst>
                                          <p:attrName>style.visibility</p:attrName>
                                        </p:attrNameLst>
                                      </p:cBhvr>
                                      <p:to>
                                        <p:strVal val="visible"/>
                                      </p:to>
                                    </p:set>
                                    <p:anim calcmode="lin" valueType="num">
                                      <p:cBhvr additive="base">
                                        <p:cTn id="237" dur="500" fill="hold"/>
                                        <p:tgtEl>
                                          <p:spTgt spid="48"/>
                                        </p:tgtEl>
                                        <p:attrNameLst>
                                          <p:attrName>ppt_x</p:attrName>
                                        </p:attrNameLst>
                                      </p:cBhvr>
                                      <p:tavLst>
                                        <p:tav tm="0">
                                          <p:val>
                                            <p:strVal val="#ppt_x"/>
                                          </p:val>
                                        </p:tav>
                                        <p:tav tm="100000">
                                          <p:val>
                                            <p:strVal val="#ppt_x"/>
                                          </p:val>
                                        </p:tav>
                                      </p:tavLst>
                                    </p:anim>
                                    <p:anim calcmode="lin" valueType="num">
                                      <p:cBhvr additive="base">
                                        <p:cTn id="238" dur="500" fill="hold"/>
                                        <p:tgtEl>
                                          <p:spTgt spid="48"/>
                                        </p:tgtEl>
                                        <p:attrNameLst>
                                          <p:attrName>ppt_y</p:attrName>
                                        </p:attrNameLst>
                                      </p:cBhvr>
                                      <p:tavLst>
                                        <p:tav tm="0">
                                          <p:val>
                                            <p:strVal val="1+#ppt_h/2"/>
                                          </p:val>
                                        </p:tav>
                                        <p:tav tm="100000">
                                          <p:val>
                                            <p:strVal val="#ppt_y"/>
                                          </p:val>
                                        </p:tav>
                                      </p:tavLst>
                                    </p:anim>
                                  </p:childTnLst>
                                </p:cTn>
                              </p:par>
                              <p:par>
                                <p:cTn id="239" presetID="2" presetClass="entr" presetSubtype="4" fill="hold" grpId="0" nodeType="withEffect">
                                  <p:stCondLst>
                                    <p:cond delay="0"/>
                                  </p:stCondLst>
                                  <p:childTnLst>
                                    <p:set>
                                      <p:cBhvr>
                                        <p:cTn id="240" dur="1" fill="hold">
                                          <p:stCondLst>
                                            <p:cond delay="0"/>
                                          </p:stCondLst>
                                        </p:cTn>
                                        <p:tgtEl>
                                          <p:spTgt spid="63"/>
                                        </p:tgtEl>
                                        <p:attrNameLst>
                                          <p:attrName>style.visibility</p:attrName>
                                        </p:attrNameLst>
                                      </p:cBhvr>
                                      <p:to>
                                        <p:strVal val="visible"/>
                                      </p:to>
                                    </p:set>
                                    <p:anim calcmode="lin" valueType="num">
                                      <p:cBhvr additive="base">
                                        <p:cTn id="241" dur="500" fill="hold"/>
                                        <p:tgtEl>
                                          <p:spTgt spid="63"/>
                                        </p:tgtEl>
                                        <p:attrNameLst>
                                          <p:attrName>ppt_x</p:attrName>
                                        </p:attrNameLst>
                                      </p:cBhvr>
                                      <p:tavLst>
                                        <p:tav tm="0">
                                          <p:val>
                                            <p:strVal val="#ppt_x"/>
                                          </p:val>
                                        </p:tav>
                                        <p:tav tm="100000">
                                          <p:val>
                                            <p:strVal val="#ppt_x"/>
                                          </p:val>
                                        </p:tav>
                                      </p:tavLst>
                                    </p:anim>
                                    <p:anim calcmode="lin" valueType="num">
                                      <p:cBhvr additive="base">
                                        <p:cTn id="242" dur="500" fill="hold"/>
                                        <p:tgtEl>
                                          <p:spTgt spid="63"/>
                                        </p:tgtEl>
                                        <p:attrNameLst>
                                          <p:attrName>ppt_y</p:attrName>
                                        </p:attrNameLst>
                                      </p:cBhvr>
                                      <p:tavLst>
                                        <p:tav tm="0">
                                          <p:val>
                                            <p:strVal val="1+#ppt_h/2"/>
                                          </p:val>
                                        </p:tav>
                                        <p:tav tm="100000">
                                          <p:val>
                                            <p:strVal val="#ppt_y"/>
                                          </p:val>
                                        </p:tav>
                                      </p:tavLst>
                                    </p:anim>
                                  </p:childTnLst>
                                </p:cTn>
                              </p:par>
                              <p:par>
                                <p:cTn id="243" presetID="2" presetClass="entr" presetSubtype="4" fill="hold" grpId="0" nodeType="withEffect">
                                  <p:stCondLst>
                                    <p:cond delay="0"/>
                                  </p:stCondLst>
                                  <p:childTnLst>
                                    <p:set>
                                      <p:cBhvr>
                                        <p:cTn id="244" dur="1" fill="hold">
                                          <p:stCondLst>
                                            <p:cond delay="0"/>
                                          </p:stCondLst>
                                        </p:cTn>
                                        <p:tgtEl>
                                          <p:spTgt spid="72"/>
                                        </p:tgtEl>
                                        <p:attrNameLst>
                                          <p:attrName>style.visibility</p:attrName>
                                        </p:attrNameLst>
                                      </p:cBhvr>
                                      <p:to>
                                        <p:strVal val="visible"/>
                                      </p:to>
                                    </p:set>
                                    <p:anim calcmode="lin" valueType="num">
                                      <p:cBhvr additive="base">
                                        <p:cTn id="245" dur="500" fill="hold"/>
                                        <p:tgtEl>
                                          <p:spTgt spid="72"/>
                                        </p:tgtEl>
                                        <p:attrNameLst>
                                          <p:attrName>ppt_x</p:attrName>
                                        </p:attrNameLst>
                                      </p:cBhvr>
                                      <p:tavLst>
                                        <p:tav tm="0">
                                          <p:val>
                                            <p:strVal val="#ppt_x"/>
                                          </p:val>
                                        </p:tav>
                                        <p:tav tm="100000">
                                          <p:val>
                                            <p:strVal val="#ppt_x"/>
                                          </p:val>
                                        </p:tav>
                                      </p:tavLst>
                                    </p:anim>
                                    <p:anim calcmode="lin" valueType="num">
                                      <p:cBhvr additive="base">
                                        <p:cTn id="246" dur="500" fill="hold"/>
                                        <p:tgtEl>
                                          <p:spTgt spid="72"/>
                                        </p:tgtEl>
                                        <p:attrNameLst>
                                          <p:attrName>ppt_y</p:attrName>
                                        </p:attrNameLst>
                                      </p:cBhvr>
                                      <p:tavLst>
                                        <p:tav tm="0">
                                          <p:val>
                                            <p:strVal val="1+#ppt_h/2"/>
                                          </p:val>
                                        </p:tav>
                                        <p:tav tm="100000">
                                          <p:val>
                                            <p:strVal val="#ppt_y"/>
                                          </p:val>
                                        </p:tav>
                                      </p:tavLst>
                                    </p:anim>
                                  </p:childTnLst>
                                </p:cTn>
                              </p:par>
                              <p:par>
                                <p:cTn id="247" presetID="2" presetClass="entr" presetSubtype="4" fill="hold" grpId="0" nodeType="withEffect">
                                  <p:stCondLst>
                                    <p:cond delay="0"/>
                                  </p:stCondLst>
                                  <p:childTnLst>
                                    <p:set>
                                      <p:cBhvr>
                                        <p:cTn id="248" dur="1" fill="hold">
                                          <p:stCondLst>
                                            <p:cond delay="0"/>
                                          </p:stCondLst>
                                        </p:cTn>
                                        <p:tgtEl>
                                          <p:spTgt spid="59"/>
                                        </p:tgtEl>
                                        <p:attrNameLst>
                                          <p:attrName>style.visibility</p:attrName>
                                        </p:attrNameLst>
                                      </p:cBhvr>
                                      <p:to>
                                        <p:strVal val="visible"/>
                                      </p:to>
                                    </p:set>
                                    <p:anim calcmode="lin" valueType="num">
                                      <p:cBhvr additive="base">
                                        <p:cTn id="249" dur="500" fill="hold"/>
                                        <p:tgtEl>
                                          <p:spTgt spid="59"/>
                                        </p:tgtEl>
                                        <p:attrNameLst>
                                          <p:attrName>ppt_x</p:attrName>
                                        </p:attrNameLst>
                                      </p:cBhvr>
                                      <p:tavLst>
                                        <p:tav tm="0">
                                          <p:val>
                                            <p:strVal val="#ppt_x"/>
                                          </p:val>
                                        </p:tav>
                                        <p:tav tm="100000">
                                          <p:val>
                                            <p:strVal val="#ppt_x"/>
                                          </p:val>
                                        </p:tav>
                                      </p:tavLst>
                                    </p:anim>
                                    <p:anim calcmode="lin" valueType="num">
                                      <p:cBhvr additive="base">
                                        <p:cTn id="250" dur="500" fill="hold"/>
                                        <p:tgtEl>
                                          <p:spTgt spid="59"/>
                                        </p:tgtEl>
                                        <p:attrNameLst>
                                          <p:attrName>ppt_y</p:attrName>
                                        </p:attrNameLst>
                                      </p:cBhvr>
                                      <p:tavLst>
                                        <p:tav tm="0">
                                          <p:val>
                                            <p:strVal val="1+#ppt_h/2"/>
                                          </p:val>
                                        </p:tav>
                                        <p:tav tm="100000">
                                          <p:val>
                                            <p:strVal val="#ppt_y"/>
                                          </p:val>
                                        </p:tav>
                                      </p:tavLst>
                                    </p:anim>
                                  </p:childTnLst>
                                </p:cTn>
                              </p:par>
                              <p:par>
                                <p:cTn id="251" presetID="2" presetClass="entr" presetSubtype="4" fill="hold" grpId="0" nodeType="withEffect">
                                  <p:stCondLst>
                                    <p:cond delay="0"/>
                                  </p:stCondLst>
                                  <p:childTnLst>
                                    <p:set>
                                      <p:cBhvr>
                                        <p:cTn id="252" dur="1" fill="hold">
                                          <p:stCondLst>
                                            <p:cond delay="0"/>
                                          </p:stCondLst>
                                        </p:cTn>
                                        <p:tgtEl>
                                          <p:spTgt spid="56"/>
                                        </p:tgtEl>
                                        <p:attrNameLst>
                                          <p:attrName>style.visibility</p:attrName>
                                        </p:attrNameLst>
                                      </p:cBhvr>
                                      <p:to>
                                        <p:strVal val="visible"/>
                                      </p:to>
                                    </p:set>
                                    <p:anim calcmode="lin" valueType="num">
                                      <p:cBhvr additive="base">
                                        <p:cTn id="253" dur="500" fill="hold"/>
                                        <p:tgtEl>
                                          <p:spTgt spid="56"/>
                                        </p:tgtEl>
                                        <p:attrNameLst>
                                          <p:attrName>ppt_x</p:attrName>
                                        </p:attrNameLst>
                                      </p:cBhvr>
                                      <p:tavLst>
                                        <p:tav tm="0">
                                          <p:val>
                                            <p:strVal val="#ppt_x"/>
                                          </p:val>
                                        </p:tav>
                                        <p:tav tm="100000">
                                          <p:val>
                                            <p:strVal val="#ppt_x"/>
                                          </p:val>
                                        </p:tav>
                                      </p:tavLst>
                                    </p:anim>
                                    <p:anim calcmode="lin" valueType="num">
                                      <p:cBhvr additive="base">
                                        <p:cTn id="254" dur="500" fill="hold"/>
                                        <p:tgtEl>
                                          <p:spTgt spid="56"/>
                                        </p:tgtEl>
                                        <p:attrNameLst>
                                          <p:attrName>ppt_y</p:attrName>
                                        </p:attrNameLst>
                                      </p:cBhvr>
                                      <p:tavLst>
                                        <p:tav tm="0">
                                          <p:val>
                                            <p:strVal val="1+#ppt_h/2"/>
                                          </p:val>
                                        </p:tav>
                                        <p:tav tm="100000">
                                          <p:val>
                                            <p:strVal val="#ppt_y"/>
                                          </p:val>
                                        </p:tav>
                                      </p:tavLst>
                                    </p:anim>
                                  </p:childTnLst>
                                </p:cTn>
                              </p:par>
                              <p:par>
                                <p:cTn id="255" presetID="2" presetClass="entr" presetSubtype="4" fill="hold" grpId="0" nodeType="withEffect">
                                  <p:stCondLst>
                                    <p:cond delay="0"/>
                                  </p:stCondLst>
                                  <p:childTnLst>
                                    <p:set>
                                      <p:cBhvr>
                                        <p:cTn id="256" dur="1" fill="hold">
                                          <p:stCondLst>
                                            <p:cond delay="0"/>
                                          </p:stCondLst>
                                        </p:cTn>
                                        <p:tgtEl>
                                          <p:spTgt spid="49"/>
                                        </p:tgtEl>
                                        <p:attrNameLst>
                                          <p:attrName>style.visibility</p:attrName>
                                        </p:attrNameLst>
                                      </p:cBhvr>
                                      <p:to>
                                        <p:strVal val="visible"/>
                                      </p:to>
                                    </p:set>
                                    <p:anim calcmode="lin" valueType="num">
                                      <p:cBhvr additive="base">
                                        <p:cTn id="257" dur="500" fill="hold"/>
                                        <p:tgtEl>
                                          <p:spTgt spid="49"/>
                                        </p:tgtEl>
                                        <p:attrNameLst>
                                          <p:attrName>ppt_x</p:attrName>
                                        </p:attrNameLst>
                                      </p:cBhvr>
                                      <p:tavLst>
                                        <p:tav tm="0">
                                          <p:val>
                                            <p:strVal val="#ppt_x"/>
                                          </p:val>
                                        </p:tav>
                                        <p:tav tm="100000">
                                          <p:val>
                                            <p:strVal val="#ppt_x"/>
                                          </p:val>
                                        </p:tav>
                                      </p:tavLst>
                                    </p:anim>
                                    <p:anim calcmode="lin" valueType="num">
                                      <p:cBhvr additive="base">
                                        <p:cTn id="258" dur="500" fill="hold"/>
                                        <p:tgtEl>
                                          <p:spTgt spid="49"/>
                                        </p:tgtEl>
                                        <p:attrNameLst>
                                          <p:attrName>ppt_y</p:attrName>
                                        </p:attrNameLst>
                                      </p:cBhvr>
                                      <p:tavLst>
                                        <p:tav tm="0">
                                          <p:val>
                                            <p:strVal val="1+#ppt_h/2"/>
                                          </p:val>
                                        </p:tav>
                                        <p:tav tm="100000">
                                          <p:val>
                                            <p:strVal val="#ppt_y"/>
                                          </p:val>
                                        </p:tav>
                                      </p:tavLst>
                                    </p:anim>
                                  </p:childTnLst>
                                </p:cTn>
                              </p:par>
                              <p:par>
                                <p:cTn id="259" presetID="2" presetClass="entr" presetSubtype="4" fill="hold" grpId="0" nodeType="withEffect">
                                  <p:stCondLst>
                                    <p:cond delay="0"/>
                                  </p:stCondLst>
                                  <p:childTnLst>
                                    <p:set>
                                      <p:cBhvr>
                                        <p:cTn id="260" dur="1" fill="hold">
                                          <p:stCondLst>
                                            <p:cond delay="0"/>
                                          </p:stCondLst>
                                        </p:cTn>
                                        <p:tgtEl>
                                          <p:spTgt spid="64"/>
                                        </p:tgtEl>
                                        <p:attrNameLst>
                                          <p:attrName>style.visibility</p:attrName>
                                        </p:attrNameLst>
                                      </p:cBhvr>
                                      <p:to>
                                        <p:strVal val="visible"/>
                                      </p:to>
                                    </p:set>
                                    <p:anim calcmode="lin" valueType="num">
                                      <p:cBhvr additive="base">
                                        <p:cTn id="261" dur="500" fill="hold"/>
                                        <p:tgtEl>
                                          <p:spTgt spid="64"/>
                                        </p:tgtEl>
                                        <p:attrNameLst>
                                          <p:attrName>ppt_x</p:attrName>
                                        </p:attrNameLst>
                                      </p:cBhvr>
                                      <p:tavLst>
                                        <p:tav tm="0">
                                          <p:val>
                                            <p:strVal val="#ppt_x"/>
                                          </p:val>
                                        </p:tav>
                                        <p:tav tm="100000">
                                          <p:val>
                                            <p:strVal val="#ppt_x"/>
                                          </p:val>
                                        </p:tav>
                                      </p:tavLst>
                                    </p:anim>
                                    <p:anim calcmode="lin" valueType="num">
                                      <p:cBhvr additive="base">
                                        <p:cTn id="262" dur="500" fill="hold"/>
                                        <p:tgtEl>
                                          <p:spTgt spid="64"/>
                                        </p:tgtEl>
                                        <p:attrNameLst>
                                          <p:attrName>ppt_y</p:attrName>
                                        </p:attrNameLst>
                                      </p:cBhvr>
                                      <p:tavLst>
                                        <p:tav tm="0">
                                          <p:val>
                                            <p:strVal val="1+#ppt_h/2"/>
                                          </p:val>
                                        </p:tav>
                                        <p:tav tm="100000">
                                          <p:val>
                                            <p:strVal val="#ppt_y"/>
                                          </p:val>
                                        </p:tav>
                                      </p:tavLst>
                                    </p:anim>
                                  </p:childTnLst>
                                </p:cTn>
                              </p:par>
                              <p:par>
                                <p:cTn id="263" presetID="2" presetClass="entr" presetSubtype="4" fill="hold" grpId="0" nodeType="withEffect">
                                  <p:stCondLst>
                                    <p:cond delay="0"/>
                                  </p:stCondLst>
                                  <p:childTnLst>
                                    <p:set>
                                      <p:cBhvr>
                                        <p:cTn id="264" dur="1" fill="hold">
                                          <p:stCondLst>
                                            <p:cond delay="0"/>
                                          </p:stCondLst>
                                        </p:cTn>
                                        <p:tgtEl>
                                          <p:spTgt spid="71"/>
                                        </p:tgtEl>
                                        <p:attrNameLst>
                                          <p:attrName>style.visibility</p:attrName>
                                        </p:attrNameLst>
                                      </p:cBhvr>
                                      <p:to>
                                        <p:strVal val="visible"/>
                                      </p:to>
                                    </p:set>
                                    <p:anim calcmode="lin" valueType="num">
                                      <p:cBhvr additive="base">
                                        <p:cTn id="265" dur="500" fill="hold"/>
                                        <p:tgtEl>
                                          <p:spTgt spid="71"/>
                                        </p:tgtEl>
                                        <p:attrNameLst>
                                          <p:attrName>ppt_x</p:attrName>
                                        </p:attrNameLst>
                                      </p:cBhvr>
                                      <p:tavLst>
                                        <p:tav tm="0">
                                          <p:val>
                                            <p:strVal val="#ppt_x"/>
                                          </p:val>
                                        </p:tav>
                                        <p:tav tm="100000">
                                          <p:val>
                                            <p:strVal val="#ppt_x"/>
                                          </p:val>
                                        </p:tav>
                                      </p:tavLst>
                                    </p:anim>
                                    <p:anim calcmode="lin" valueType="num">
                                      <p:cBhvr additive="base">
                                        <p:cTn id="266" dur="500" fill="hold"/>
                                        <p:tgtEl>
                                          <p:spTgt spid="71"/>
                                        </p:tgtEl>
                                        <p:attrNameLst>
                                          <p:attrName>ppt_y</p:attrName>
                                        </p:attrNameLst>
                                      </p:cBhvr>
                                      <p:tavLst>
                                        <p:tav tm="0">
                                          <p:val>
                                            <p:strVal val="1+#ppt_h/2"/>
                                          </p:val>
                                        </p:tav>
                                        <p:tav tm="100000">
                                          <p:val>
                                            <p:strVal val="#ppt_y"/>
                                          </p:val>
                                        </p:tav>
                                      </p:tavLst>
                                    </p:anim>
                                  </p:childTnLst>
                                </p:cTn>
                              </p:par>
                              <p:par>
                                <p:cTn id="267" presetID="2" presetClass="entr" presetSubtype="4" fill="hold" grpId="0" nodeType="withEffect">
                                  <p:stCondLst>
                                    <p:cond delay="0"/>
                                  </p:stCondLst>
                                  <p:childTnLst>
                                    <p:set>
                                      <p:cBhvr>
                                        <p:cTn id="268" dur="1" fill="hold">
                                          <p:stCondLst>
                                            <p:cond delay="0"/>
                                          </p:stCondLst>
                                        </p:cTn>
                                        <p:tgtEl>
                                          <p:spTgt spid="60"/>
                                        </p:tgtEl>
                                        <p:attrNameLst>
                                          <p:attrName>style.visibility</p:attrName>
                                        </p:attrNameLst>
                                      </p:cBhvr>
                                      <p:to>
                                        <p:strVal val="visible"/>
                                      </p:to>
                                    </p:set>
                                    <p:anim calcmode="lin" valueType="num">
                                      <p:cBhvr additive="base">
                                        <p:cTn id="269" dur="500" fill="hold"/>
                                        <p:tgtEl>
                                          <p:spTgt spid="60"/>
                                        </p:tgtEl>
                                        <p:attrNameLst>
                                          <p:attrName>ppt_x</p:attrName>
                                        </p:attrNameLst>
                                      </p:cBhvr>
                                      <p:tavLst>
                                        <p:tav tm="0">
                                          <p:val>
                                            <p:strVal val="#ppt_x"/>
                                          </p:val>
                                        </p:tav>
                                        <p:tav tm="100000">
                                          <p:val>
                                            <p:strVal val="#ppt_x"/>
                                          </p:val>
                                        </p:tav>
                                      </p:tavLst>
                                    </p:anim>
                                    <p:anim calcmode="lin" valueType="num">
                                      <p:cBhvr additive="base">
                                        <p:cTn id="270"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4" grpId="0" animBg="1"/>
      <p:bldP spid="65" grpId="0" animBg="1"/>
      <p:bldP spid="66" grpId="0" animBg="1"/>
      <p:bldP spid="18" grpId="0" animBg="1"/>
      <p:bldP spid="73" grpId="0" animBg="1"/>
      <p:bldP spid="53" grpId="0" animBg="1"/>
      <p:bldP spid="57" grpId="0" animBg="1"/>
      <p:bldP spid="54" grpId="0" animBg="1"/>
      <p:bldP spid="59" grpId="0" animBg="1"/>
      <p:bldP spid="60" grpId="0" animBg="1"/>
      <p:bldP spid="58" grpId="0" animBg="1"/>
      <p:bldP spid="55" grpId="0" animBg="1"/>
      <p:bldP spid="56" grpId="0" animBg="1"/>
      <p:bldP spid="67" grpId="0" animBg="1"/>
      <p:bldP spid="68" grpId="0" animBg="1"/>
      <p:bldP spid="69" grpId="0" animBg="1"/>
      <p:bldP spid="5" grpId="0" animBg="1"/>
      <p:bldP spid="31" grpId="0" animBg="1"/>
      <p:bldP spid="30" grpId="0" animBg="1"/>
      <p:bldP spid="41" grpId="0" animBg="1"/>
      <p:bldP spid="29" grpId="0" animBg="1"/>
      <p:bldP spid="28" grpId="0" animBg="1"/>
      <p:bldP spid="12" grpId="0" animBg="1"/>
      <p:bldP spid="16" grpId="0"/>
      <p:bldP spid="24" grpId="0" animBg="1"/>
      <p:bldP spid="25" grpId="0" animBg="1"/>
      <p:bldP spid="27" grpId="0" animBg="1"/>
      <p:bldP spid="34" grpId="0"/>
      <p:bldP spid="35" grpId="0"/>
      <p:bldP spid="42" grpId="0" animBg="1"/>
      <p:bldP spid="43" grpId="0"/>
      <p:bldP spid="7" grpId="0" animBg="1"/>
      <p:bldP spid="47" grpId="0" animBg="1"/>
      <p:bldP spid="48" grpId="0" animBg="1"/>
      <p:bldP spid="49" grpId="0" animBg="1"/>
      <p:bldP spid="61" grpId="0"/>
      <p:bldP spid="62" grpId="0"/>
      <p:bldP spid="63" grpId="0"/>
      <p:bldP spid="64" grpId="0"/>
      <p:bldP spid="26" grpId="0" animBg="1"/>
      <p:bldP spid="32" grpId="0"/>
      <p:bldP spid="52" grpId="0"/>
      <p:bldP spid="70" grpId="0"/>
      <p:bldP spid="71" grpId="0"/>
      <p:bldP spid="72" grpId="0"/>
      <p:bldP spid="74" grpId="0"/>
      <p:bldP spid="76" grpId="0"/>
      <p:bldP spid="33" grpId="0"/>
      <p:bldP spid="77" grpId="0" animBg="1"/>
      <p:bldP spid="78" grpId="0" animBg="1"/>
      <p:bldP spid="79" grpId="0" animBg="1"/>
      <p:bldP spid="80" grpId="0" animBg="1"/>
      <p:bldP spid="81" grpId="0" animBg="1"/>
      <p:bldP spid="82" grpId="0" animBg="1"/>
      <p:bldP spid="83" grpId="0" animBg="1"/>
      <p:bldP spid="8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 name="Rectangle 69"/>
          <p:cNvSpPr/>
          <p:nvPr/>
        </p:nvSpPr>
        <p:spPr>
          <a:xfrm>
            <a:off x="-3257" y="6604431"/>
            <a:ext cx="6056168" cy="253916"/>
          </a:xfrm>
          <a:prstGeom prst="rect">
            <a:avLst/>
          </a:prstGeom>
        </p:spPr>
        <p:txBody>
          <a:bodyPr wrap="square">
            <a:spAutoFit/>
          </a:bodyPr>
          <a:lstStyle/>
          <a:p>
            <a:pPr defTabSz="685800">
              <a:defRPr/>
            </a:pPr>
            <a:r>
              <a:rPr lang="en-US" sz="1050" dirty="0">
                <a:solidFill>
                  <a:srgbClr val="000000"/>
                </a:solidFill>
                <a:latin typeface="Arial" panose="020B0604020202020204" pitchFamily="34" charset="0"/>
                <a:cs typeface="Arial" panose="020B0604020202020204" pitchFamily="34" charset="0"/>
              </a:rPr>
              <a:t>Beauchaine et al., 2017; Barkley, 2004; </a:t>
            </a:r>
            <a:r>
              <a:rPr lang="en-US" sz="1050" dirty="0" err="1">
                <a:solidFill>
                  <a:srgbClr val="000000"/>
                </a:solidFill>
                <a:latin typeface="Arial" panose="020B0604020202020204" pitchFamily="34" charset="0"/>
                <a:cs typeface="Arial" panose="020B0604020202020204" pitchFamily="34" charset="0"/>
              </a:rPr>
              <a:t>Sagvolden</a:t>
            </a:r>
            <a:r>
              <a:rPr lang="en-US" sz="1050" dirty="0">
                <a:solidFill>
                  <a:srgbClr val="000000"/>
                </a:solidFill>
                <a:latin typeface="Arial" panose="020B0604020202020204" pitchFamily="34" charset="0"/>
                <a:cs typeface="Arial" panose="020B0604020202020204" pitchFamily="34" charset="0"/>
              </a:rPr>
              <a:t> et al., 2005</a:t>
            </a:r>
          </a:p>
        </p:txBody>
      </p:sp>
      <p:pic>
        <p:nvPicPr>
          <p:cNvPr id="2" name="Picture 1">
            <a:extLst>
              <a:ext uri="{FF2B5EF4-FFF2-40B4-BE49-F238E27FC236}">
                <a16:creationId xmlns:a16="http://schemas.microsoft.com/office/drawing/2014/main" id="{2526C48C-D7A2-4BE1-8B0C-8A1AD728E48E}"/>
              </a:ext>
            </a:extLst>
          </p:cNvPr>
          <p:cNvPicPr>
            <a:picLocks noChangeAspect="1"/>
          </p:cNvPicPr>
          <p:nvPr/>
        </p:nvPicPr>
        <p:blipFill>
          <a:blip r:embed="rId3"/>
          <a:stretch>
            <a:fillRect/>
          </a:stretch>
        </p:blipFill>
        <p:spPr>
          <a:xfrm>
            <a:off x="6065601" y="2636874"/>
            <a:ext cx="5349576" cy="3007516"/>
          </a:xfrm>
          <a:prstGeom prst="rect">
            <a:avLst/>
          </a:prstGeom>
        </p:spPr>
      </p:pic>
      <p:sp>
        <p:nvSpPr>
          <p:cNvPr id="3" name="TextBox 2">
            <a:extLst>
              <a:ext uri="{FF2B5EF4-FFF2-40B4-BE49-F238E27FC236}">
                <a16:creationId xmlns:a16="http://schemas.microsoft.com/office/drawing/2014/main" id="{B627960D-80E2-4329-AE37-1CF8111B5F5A}"/>
              </a:ext>
            </a:extLst>
          </p:cNvPr>
          <p:cNvSpPr txBox="1"/>
          <p:nvPr/>
        </p:nvSpPr>
        <p:spPr>
          <a:xfrm>
            <a:off x="6025260" y="5661031"/>
            <a:ext cx="5626765" cy="507831"/>
          </a:xfrm>
          <a:prstGeom prst="rect">
            <a:avLst/>
          </a:prstGeom>
          <a:noFill/>
        </p:spPr>
        <p:txBody>
          <a:bodyPr wrap="square" rtlCol="0">
            <a:spAutoFit/>
          </a:bodyPr>
          <a:lstStyle/>
          <a:p>
            <a:pPr defTabSz="685800">
              <a:defRPr/>
            </a:pPr>
            <a:r>
              <a:rPr lang="en-US" sz="1350" dirty="0">
                <a:solidFill>
                  <a:srgbClr val="0000FF"/>
                </a:solidFill>
              </a:rPr>
              <a:t>restrained</a:t>
            </a:r>
            <a:r>
              <a:rPr lang="en-US" sz="1350" dirty="0">
                <a:solidFill>
                  <a:srgbClr val="0069B8"/>
                </a:solidFill>
              </a:rPr>
              <a:t>                                 </a:t>
            </a:r>
            <a:r>
              <a:rPr lang="en-US" sz="1350" dirty="0">
                <a:solidFill>
                  <a:schemeClr val="bg1"/>
                </a:solidFill>
              </a:rPr>
              <a:t>average</a:t>
            </a:r>
            <a:r>
              <a:rPr lang="en-US" sz="1350" dirty="0">
                <a:solidFill>
                  <a:srgbClr val="0069B8"/>
                </a:solidFill>
              </a:rPr>
              <a:t>                        </a:t>
            </a:r>
            <a:r>
              <a:rPr lang="en-US" sz="1350" dirty="0">
                <a:solidFill>
                  <a:srgbClr val="FF0000"/>
                </a:solidFill>
              </a:rPr>
              <a:t>highly impulsive</a:t>
            </a:r>
            <a:br>
              <a:rPr lang="en-US" sz="1350" dirty="0">
                <a:solidFill>
                  <a:srgbClr val="FF0000"/>
                </a:solidFill>
              </a:rPr>
            </a:br>
            <a:r>
              <a:rPr lang="en-US" sz="1350" dirty="0">
                <a:solidFill>
                  <a:srgbClr val="0069B8"/>
                </a:solidFill>
              </a:rPr>
              <a:t>                      </a:t>
            </a:r>
            <a:r>
              <a:rPr lang="en-US" sz="1350" dirty="0">
                <a:solidFill>
                  <a:srgbClr val="8181FF"/>
                </a:solidFill>
              </a:rPr>
              <a:t>unimpulsive</a:t>
            </a:r>
            <a:r>
              <a:rPr lang="en-US" sz="1350" dirty="0">
                <a:solidFill>
                  <a:srgbClr val="0069B8"/>
                </a:solidFill>
              </a:rPr>
              <a:t>	                      </a:t>
            </a:r>
            <a:r>
              <a:rPr lang="en-US" sz="1350" dirty="0">
                <a:solidFill>
                  <a:srgbClr val="FF9933"/>
                </a:solidFill>
              </a:rPr>
              <a:t>exuberant            </a:t>
            </a:r>
            <a:r>
              <a:rPr lang="en-US" sz="1350" dirty="0">
                <a:solidFill>
                  <a:srgbClr val="FF0000"/>
                </a:solidFill>
              </a:rPr>
              <a:t>(ADHD)</a:t>
            </a:r>
          </a:p>
        </p:txBody>
      </p:sp>
      <p:cxnSp>
        <p:nvCxnSpPr>
          <p:cNvPr id="7" name="Straight Connector 6">
            <a:extLst>
              <a:ext uri="{FF2B5EF4-FFF2-40B4-BE49-F238E27FC236}">
                <a16:creationId xmlns:a16="http://schemas.microsoft.com/office/drawing/2014/main" id="{F4AA6718-3575-4627-B6AF-8373659F1CB5}"/>
              </a:ext>
            </a:extLst>
          </p:cNvPr>
          <p:cNvCxnSpPr/>
          <p:nvPr/>
        </p:nvCxnSpPr>
        <p:spPr>
          <a:xfrm>
            <a:off x="8734163" y="2636610"/>
            <a:ext cx="0" cy="3007516"/>
          </a:xfrm>
          <a:prstGeom prst="line">
            <a:avLst/>
          </a:prstGeom>
          <a:ln w="22225">
            <a:solidFill>
              <a:srgbClr val="0069B8"/>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95423" y="873095"/>
            <a:ext cx="11313042" cy="4555863"/>
          </a:xfrm>
          <a:prstGeom prst="rect">
            <a:avLst/>
          </a:prstGeom>
          <a:noFill/>
        </p:spPr>
        <p:txBody>
          <a:bodyPr wrap="square" rtlCol="0">
            <a:spAutoFit/>
          </a:bodyPr>
          <a:lstStyle/>
          <a:p>
            <a:pPr defTabSz="685800">
              <a:defRPr/>
            </a:pPr>
            <a:endParaRPr lang="en-US" sz="750" i="1" dirty="0">
              <a:solidFill>
                <a:srgbClr val="0000FF"/>
              </a:solidFill>
              <a:latin typeface="Calibri" panose="020F0502020204030204" pitchFamily="34" charset="0"/>
            </a:endParaRPr>
          </a:p>
          <a:p>
            <a:pPr marL="214313" indent="-214313" defTabSz="685800">
              <a:lnSpc>
                <a:spcPct val="90000"/>
              </a:lnSpc>
              <a:buFont typeface="Arial" panose="020B0604020202020204" pitchFamily="34" charset="0"/>
              <a:buChar char="•"/>
              <a:defRPr/>
            </a:pPr>
            <a:r>
              <a:rPr lang="en-US" sz="2600" dirty="0">
                <a:solidFill>
                  <a:srgbClr val="000000"/>
                </a:solidFill>
                <a:latin typeface="Calibri" panose="020F0502020204030204" pitchFamily="34" charset="0"/>
              </a:rPr>
              <a:t>Trait impulsivity is an </a:t>
            </a:r>
            <a:r>
              <a:rPr lang="en-US" sz="2600" i="1" dirty="0">
                <a:solidFill>
                  <a:schemeClr val="bg2"/>
                </a:solidFill>
                <a:latin typeface="Calibri" panose="020F0502020204030204" pitchFamily="34" charset="0"/>
              </a:rPr>
              <a:t>individual difference</a:t>
            </a:r>
            <a:r>
              <a:rPr lang="en-US" sz="2600" dirty="0">
                <a:solidFill>
                  <a:srgbClr val="000000"/>
                </a:solidFill>
                <a:latin typeface="Calibri" panose="020F0502020204030204" pitchFamily="34" charset="0"/>
              </a:rPr>
              <a:t>. When extreme, it is characterized by:</a:t>
            </a:r>
            <a:r>
              <a:rPr lang="en-US" sz="2100" dirty="0">
                <a:solidFill>
                  <a:srgbClr val="000000"/>
                </a:solidFill>
                <a:latin typeface="Calibri" panose="020F0502020204030204" pitchFamily="34" charset="0"/>
              </a:rPr>
              <a:t> </a:t>
            </a:r>
            <a:br>
              <a:rPr lang="en-US" sz="225" dirty="0">
                <a:solidFill>
                  <a:srgbClr val="000000"/>
                </a:solidFill>
                <a:latin typeface="Calibri" panose="020F0502020204030204" pitchFamily="34" charset="0"/>
              </a:rPr>
            </a:br>
            <a:endParaRPr lang="en-US" sz="225" dirty="0">
              <a:solidFill>
                <a:srgbClr val="000000"/>
              </a:solidFill>
              <a:latin typeface="Calibri" panose="020F0502020204030204" pitchFamily="34" charset="0"/>
            </a:endParaRPr>
          </a:p>
          <a:p>
            <a:pPr marL="214313" indent="-214313" defTabSz="685800">
              <a:lnSpc>
                <a:spcPct val="90000"/>
              </a:lnSpc>
              <a:buFont typeface="Arial" panose="020B0604020202020204" pitchFamily="34" charset="0"/>
              <a:buChar char="•"/>
              <a:defRPr/>
            </a:pPr>
            <a:br>
              <a:rPr lang="en-US" sz="225" dirty="0">
                <a:solidFill>
                  <a:srgbClr val="000000"/>
                </a:solidFill>
                <a:latin typeface="Calibri" panose="020F0502020204030204" pitchFamily="34" charset="0"/>
              </a:rPr>
            </a:br>
            <a:endParaRPr lang="en-US" sz="225" dirty="0">
              <a:solidFill>
                <a:srgbClr val="000000"/>
              </a:solidFill>
              <a:latin typeface="Calibri" panose="020F0502020204030204" pitchFamily="34" charset="0"/>
            </a:endParaRPr>
          </a:p>
          <a:p>
            <a:pPr marL="822960" lvl="1" indent="-342900" defTabSz="685800">
              <a:lnSpc>
                <a:spcPct val="110000"/>
              </a:lnSpc>
              <a:buFont typeface="+mj-lt"/>
              <a:buAutoNum type="arabicPeriod"/>
              <a:defRPr/>
            </a:pPr>
            <a:r>
              <a:rPr lang="en-US" sz="2200" dirty="0">
                <a:solidFill>
                  <a:srgbClr val="000000"/>
                </a:solidFill>
                <a:latin typeface="Calibri" panose="020F0502020204030204" pitchFamily="34" charset="0"/>
              </a:rPr>
              <a:t>preference for immediate rewards over delayed rewards</a:t>
            </a:r>
          </a:p>
          <a:p>
            <a:pPr marL="822960" lvl="1" indent="-342900" defTabSz="685800">
              <a:lnSpc>
                <a:spcPct val="110000"/>
              </a:lnSpc>
              <a:buFont typeface="+mj-lt"/>
              <a:buAutoNum type="arabicPeriod"/>
              <a:defRPr/>
            </a:pPr>
            <a:r>
              <a:rPr lang="en-US" sz="2200" dirty="0">
                <a:solidFill>
                  <a:schemeClr val="bg2"/>
                </a:solidFill>
                <a:latin typeface="Calibri" panose="020F0502020204030204" pitchFamily="34" charset="0"/>
              </a:rPr>
              <a:t>actions taken without forethought</a:t>
            </a:r>
          </a:p>
          <a:p>
            <a:pPr marL="822960" lvl="1" indent="-342900" defTabSz="685800">
              <a:lnSpc>
                <a:spcPct val="110000"/>
              </a:lnSpc>
              <a:buFont typeface="+mj-lt"/>
              <a:buAutoNum type="arabicPeriod"/>
              <a:defRPr/>
            </a:pPr>
            <a:r>
              <a:rPr lang="en-US" sz="2200" dirty="0">
                <a:solidFill>
                  <a:schemeClr val="bg2"/>
                </a:solidFill>
                <a:latin typeface="Calibri" panose="020F0502020204030204" pitchFamily="34" charset="0"/>
              </a:rPr>
              <a:t>failures to plan ahead</a:t>
            </a:r>
          </a:p>
          <a:p>
            <a:pPr marL="822960" lvl="1" indent="-342900" defTabSz="685800">
              <a:lnSpc>
                <a:spcPct val="110000"/>
              </a:lnSpc>
              <a:buFont typeface="+mj-lt"/>
              <a:buAutoNum type="arabicPeriod"/>
              <a:defRPr/>
            </a:pPr>
            <a:r>
              <a:rPr lang="en-US" sz="2200" dirty="0">
                <a:solidFill>
                  <a:schemeClr val="bg2"/>
                </a:solidFill>
                <a:latin typeface="Calibri" panose="020F0502020204030204" pitchFamily="34" charset="0"/>
              </a:rPr>
              <a:t>deficiencies in self-control</a:t>
            </a:r>
            <a:br>
              <a:rPr lang="en-US" sz="1350" dirty="0">
                <a:solidFill>
                  <a:srgbClr val="000000"/>
                </a:solidFill>
                <a:latin typeface="Calibri" panose="020F0502020204030204" pitchFamily="34" charset="0"/>
              </a:rPr>
            </a:br>
            <a:br>
              <a:rPr lang="en-US" sz="1350" dirty="0">
                <a:solidFill>
                  <a:srgbClr val="000000"/>
                </a:solidFill>
                <a:latin typeface="Calibri" panose="020F0502020204030204" pitchFamily="34" charset="0"/>
              </a:rPr>
            </a:br>
            <a:endParaRPr lang="en-US" sz="225" dirty="0">
              <a:solidFill>
                <a:srgbClr val="000000"/>
              </a:solidFill>
              <a:latin typeface="Calibri" panose="020F0502020204030204" pitchFamily="34" charset="0"/>
            </a:endParaRPr>
          </a:p>
          <a:p>
            <a:pPr marL="212598" indent="-212598" defTabSz="685800">
              <a:lnSpc>
                <a:spcPct val="90000"/>
              </a:lnSpc>
              <a:buFont typeface="Arial" panose="020B0604020202020204" pitchFamily="34" charset="0"/>
              <a:buChar char="•"/>
              <a:defRPr/>
            </a:pPr>
            <a:r>
              <a:rPr lang="en-US" sz="2600" dirty="0">
                <a:solidFill>
                  <a:srgbClr val="000000"/>
                </a:solidFill>
                <a:latin typeface="Calibri" panose="020F0502020204030204" pitchFamily="34" charset="0"/>
              </a:rPr>
              <a:t>As an individual difference, trait impulsivity is:</a:t>
            </a:r>
            <a:r>
              <a:rPr lang="en-US" sz="1650" dirty="0">
                <a:solidFill>
                  <a:srgbClr val="000000"/>
                </a:solidFill>
                <a:latin typeface="Calibri" panose="020F0502020204030204" pitchFamily="34" charset="0"/>
              </a:rPr>
              <a:t> </a:t>
            </a:r>
            <a:br>
              <a:rPr lang="en-US" sz="450" dirty="0">
                <a:solidFill>
                  <a:srgbClr val="000000"/>
                </a:solidFill>
                <a:latin typeface="Calibri" panose="020F0502020204030204" pitchFamily="34" charset="0"/>
              </a:rPr>
            </a:br>
            <a:endParaRPr lang="en-US" sz="450" dirty="0">
              <a:solidFill>
                <a:srgbClr val="000000"/>
              </a:solidFill>
              <a:latin typeface="Calibri" panose="020F0502020204030204" pitchFamily="34" charset="0"/>
            </a:endParaRPr>
          </a:p>
          <a:p>
            <a:pPr marL="822960" lvl="1" indent="-342900" defTabSz="685800">
              <a:lnSpc>
                <a:spcPct val="90000"/>
              </a:lnSpc>
              <a:spcBef>
                <a:spcPts val="0"/>
              </a:spcBef>
              <a:spcAft>
                <a:spcPts val="525"/>
              </a:spcAft>
              <a:buFont typeface="+mj-lt"/>
              <a:buAutoNum type="arabicPeriod"/>
              <a:defRPr/>
            </a:pPr>
            <a:r>
              <a:rPr lang="en-US" sz="2200" dirty="0">
                <a:solidFill>
                  <a:srgbClr val="000000"/>
                </a:solidFill>
                <a:latin typeface="Calibri" panose="020F0502020204030204" pitchFamily="34" charset="0"/>
              </a:rPr>
              <a:t>a normally distributed personality trait</a:t>
            </a:r>
            <a:r>
              <a:rPr lang="en-US" sz="1650" dirty="0">
                <a:solidFill>
                  <a:srgbClr val="000000"/>
                </a:solidFill>
                <a:latin typeface="Calibri" panose="020F0502020204030204" pitchFamily="34" charset="0"/>
              </a:rPr>
              <a:t> </a:t>
            </a:r>
          </a:p>
          <a:p>
            <a:pPr marL="822960" lvl="1" indent="-342900" defTabSz="685800">
              <a:lnSpc>
                <a:spcPct val="90000"/>
              </a:lnSpc>
              <a:spcBef>
                <a:spcPts val="0"/>
              </a:spcBef>
              <a:spcAft>
                <a:spcPts val="525"/>
              </a:spcAft>
              <a:buFont typeface="+mj-lt"/>
              <a:buAutoNum type="arabicPeriod"/>
              <a:defRPr/>
            </a:pPr>
            <a:r>
              <a:rPr lang="en-US" sz="2200" dirty="0">
                <a:solidFill>
                  <a:schemeClr val="bg2"/>
                </a:solidFill>
                <a:latin typeface="Calibri" panose="020F0502020204030204" pitchFamily="34" charset="0"/>
              </a:rPr>
              <a:t>highly heritable </a:t>
            </a:r>
            <a:r>
              <a:rPr lang="en-US" sz="2200" dirty="0">
                <a:solidFill>
                  <a:srgbClr val="000000"/>
                </a:solidFill>
                <a:latin typeface="Calibri" panose="020F0502020204030204" pitchFamily="34" charset="0"/>
              </a:rPr>
              <a:t>(</a:t>
            </a:r>
            <a:r>
              <a:rPr lang="en-US" sz="2200" i="1" dirty="0">
                <a:solidFill>
                  <a:srgbClr val="000000"/>
                </a:solidFill>
                <a:latin typeface="Calibri" panose="020F0502020204030204" pitchFamily="34" charset="0"/>
              </a:rPr>
              <a:t>h</a:t>
            </a:r>
            <a:r>
              <a:rPr lang="en-US" sz="2200" baseline="30000" dirty="0">
                <a:solidFill>
                  <a:srgbClr val="000000"/>
                </a:solidFill>
                <a:latin typeface="Calibri" panose="020F0502020204030204" pitchFamily="34" charset="0"/>
              </a:rPr>
              <a:t>2</a:t>
            </a:r>
            <a:r>
              <a:rPr lang="en-US" sz="2200" dirty="0">
                <a:solidFill>
                  <a:srgbClr val="000000"/>
                </a:solidFill>
                <a:latin typeface="Calibri" panose="020F0502020204030204" pitchFamily="34" charset="0"/>
              </a:rPr>
              <a:t>   ̃.8)</a:t>
            </a:r>
          </a:p>
          <a:p>
            <a:pPr marL="822960" lvl="1" indent="-342900" defTabSz="685800">
              <a:lnSpc>
                <a:spcPct val="90000"/>
              </a:lnSpc>
              <a:spcBef>
                <a:spcPts val="0"/>
              </a:spcBef>
              <a:spcAft>
                <a:spcPts val="525"/>
              </a:spcAft>
              <a:buFont typeface="+mj-lt"/>
              <a:buAutoNum type="arabicPeriod"/>
              <a:defRPr/>
            </a:pPr>
            <a:r>
              <a:rPr lang="en-US" sz="2200" dirty="0">
                <a:solidFill>
                  <a:srgbClr val="000000"/>
                </a:solidFill>
                <a:latin typeface="Calibri" panose="020F0502020204030204" pitchFamily="34" charset="0"/>
              </a:rPr>
              <a:t>stable across development</a:t>
            </a:r>
          </a:p>
          <a:p>
            <a:pPr marL="822960" lvl="1" indent="-342900" defTabSz="685800">
              <a:lnSpc>
                <a:spcPct val="90000"/>
              </a:lnSpc>
              <a:spcBef>
                <a:spcPts val="0"/>
              </a:spcBef>
              <a:spcAft>
                <a:spcPts val="525"/>
              </a:spcAft>
              <a:buFont typeface="+mj-lt"/>
              <a:buAutoNum type="arabicPeriod"/>
              <a:defRPr/>
            </a:pPr>
            <a:r>
              <a:rPr lang="en-US" sz="2200" dirty="0">
                <a:solidFill>
                  <a:srgbClr val="000000"/>
                </a:solidFill>
                <a:latin typeface="Calibri" panose="020F0502020204030204" pitchFamily="34" charset="0"/>
              </a:rPr>
              <a:t>rooted in well characterized brain processes that often</a:t>
            </a:r>
            <a:r>
              <a:rPr lang="en-US" sz="2200" dirty="0">
                <a:solidFill>
                  <a:schemeClr val="bg2"/>
                </a:solidFill>
                <a:latin typeface="Calibri" panose="020F0502020204030204" pitchFamily="34" charset="0"/>
              </a:rPr>
              <a:t> become ‘canalized’ across development in response to environmental risk</a:t>
            </a:r>
          </a:p>
        </p:txBody>
      </p:sp>
      <p:sp>
        <p:nvSpPr>
          <p:cNvPr id="9" name="Title 6"/>
          <p:cNvSpPr txBox="1">
            <a:spLocks/>
          </p:cNvSpPr>
          <p:nvPr/>
        </p:nvSpPr>
        <p:spPr>
          <a:xfrm>
            <a:off x="0" y="4202"/>
            <a:ext cx="12192000"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Trait Impulsivity as a </a:t>
            </a:r>
            <a:r>
              <a:rPr lang="en-US" sz="4800" i="1" dirty="0">
                <a:solidFill>
                  <a:srgbClr val="C00000"/>
                </a:solidFill>
                <a:latin typeface="Calibri" panose="020F0502020204030204" pitchFamily="34" charset="0"/>
              </a:rPr>
              <a:t>Behavioral</a:t>
            </a:r>
            <a:r>
              <a:rPr lang="en-US" sz="4800" dirty="0">
                <a:solidFill>
                  <a:srgbClr val="C00000"/>
                </a:solidFill>
                <a:latin typeface="Calibri" panose="020F0502020204030204" pitchFamily="34" charset="0"/>
              </a:rPr>
              <a:t> Construct</a:t>
            </a:r>
          </a:p>
        </p:txBody>
      </p:sp>
      <p:sp>
        <p:nvSpPr>
          <p:cNvPr id="4" name="Slide Number Placeholder 3"/>
          <p:cNvSpPr>
            <a:spLocks noGrp="1"/>
          </p:cNvSpPr>
          <p:nvPr>
            <p:ph type="sldNum" sz="quarter" idx="12"/>
          </p:nvPr>
        </p:nvSpPr>
        <p:spPr/>
        <p:txBody>
          <a:bodyPr/>
          <a:lstStyle/>
          <a:p>
            <a:pPr>
              <a:defRPr/>
            </a:pPr>
            <a:fld id="{993D126B-FE58-41BD-B064-FF5E64C7CD59}" type="slidenum">
              <a:rPr lang="en-US" smtClean="0"/>
              <a:pPr>
                <a:defRPr/>
              </a:pPr>
              <a:t>7</a:t>
            </a:fld>
            <a:endParaRPr lang="en-US"/>
          </a:p>
        </p:txBody>
      </p:sp>
    </p:spTree>
    <p:extLst>
      <p:ext uri="{BB962C8B-B14F-4D97-AF65-F5344CB8AC3E}">
        <p14:creationId xmlns:p14="http://schemas.microsoft.com/office/powerpoint/2010/main" val="36143040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 calcmode="lin" valueType="num">
                                      <p:cBhvr additive="base">
                                        <p:cTn id="25" dur="500" fill="hold"/>
                                        <p:tgtEl>
                                          <p:spTgt spid="5">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1000" fill="hold"/>
                                        <p:tgtEl>
                                          <p:spTgt spid="5">
                                            <p:txEl>
                                              <p:pRg st="1" end="1"/>
                                            </p:txEl>
                                          </p:spTgt>
                                        </p:tgtEl>
                                        <p:attrNameLst>
                                          <p:attrName>style.color</p:attrName>
                                        </p:attrNameLst>
                                      </p:cBhvr>
                                      <p:to>
                                        <a:srgbClr val="B2B2B2"/>
                                      </p:to>
                                    </p:animClr>
                                  </p:childTnLst>
                                </p:cTn>
                              </p:par>
                              <p:par>
                                <p:cTn id="31" presetID="3" presetClass="emph" presetSubtype="2" fill="hold" nodeType="withEffect">
                                  <p:stCondLst>
                                    <p:cond delay="0"/>
                                  </p:stCondLst>
                                  <p:childTnLst>
                                    <p:animClr clrSpc="rgb" dir="cw">
                                      <p:cBhvr override="childStyle">
                                        <p:cTn id="32" dur="1000" fill="hold"/>
                                        <p:tgtEl>
                                          <p:spTgt spid="5">
                                            <p:txEl>
                                              <p:pRg st="2" end="2"/>
                                            </p:txEl>
                                          </p:spTgt>
                                        </p:tgtEl>
                                        <p:attrNameLst>
                                          <p:attrName>style.color</p:attrName>
                                        </p:attrNameLst>
                                      </p:cBhvr>
                                      <p:to>
                                        <a:srgbClr val="B2B2B2"/>
                                      </p:to>
                                    </p:animClr>
                                  </p:childTnLst>
                                </p:cTn>
                              </p:par>
                              <p:par>
                                <p:cTn id="33" presetID="3" presetClass="emph" presetSubtype="2" fill="hold" nodeType="withEffect">
                                  <p:stCondLst>
                                    <p:cond delay="0"/>
                                  </p:stCondLst>
                                  <p:childTnLst>
                                    <p:animClr clrSpc="rgb" dir="cw">
                                      <p:cBhvr override="childStyle">
                                        <p:cTn id="34" dur="1000" fill="hold"/>
                                        <p:tgtEl>
                                          <p:spTgt spid="5">
                                            <p:txEl>
                                              <p:pRg st="3" end="3"/>
                                            </p:txEl>
                                          </p:spTgt>
                                        </p:tgtEl>
                                        <p:attrNameLst>
                                          <p:attrName>style.color</p:attrName>
                                        </p:attrNameLst>
                                      </p:cBhvr>
                                      <p:to>
                                        <a:srgbClr val="B2B2B2"/>
                                      </p:to>
                                    </p:animClr>
                                  </p:childTnLst>
                                </p:cTn>
                              </p:par>
                              <p:par>
                                <p:cTn id="35" presetID="3" presetClass="emph" presetSubtype="2" fill="hold" nodeType="withEffect">
                                  <p:stCondLst>
                                    <p:cond delay="0"/>
                                  </p:stCondLst>
                                  <p:childTnLst>
                                    <p:animClr clrSpc="rgb" dir="cw">
                                      <p:cBhvr override="childStyle">
                                        <p:cTn id="36" dur="1000" fill="hold"/>
                                        <p:tgtEl>
                                          <p:spTgt spid="5">
                                            <p:txEl>
                                              <p:pRg st="4" end="4"/>
                                            </p:txEl>
                                          </p:spTgt>
                                        </p:tgtEl>
                                        <p:attrNameLst>
                                          <p:attrName>style.color</p:attrName>
                                        </p:attrNameLst>
                                      </p:cBhvr>
                                      <p:to>
                                        <a:srgbClr val="B2B2B2"/>
                                      </p:to>
                                    </p:animClr>
                                  </p:childTnLst>
                                </p:cTn>
                              </p:par>
                              <p:par>
                                <p:cTn id="37" presetID="3" presetClass="emph" presetSubtype="2" fill="hold" nodeType="withEffect">
                                  <p:stCondLst>
                                    <p:cond delay="0"/>
                                  </p:stCondLst>
                                  <p:childTnLst>
                                    <p:animClr clrSpc="rgb" dir="cw">
                                      <p:cBhvr override="childStyle">
                                        <p:cTn id="38" dur="1000" fill="hold"/>
                                        <p:tgtEl>
                                          <p:spTgt spid="5">
                                            <p:txEl>
                                              <p:pRg st="5" end="5"/>
                                            </p:txEl>
                                          </p:spTgt>
                                        </p:tgtEl>
                                        <p:attrNameLst>
                                          <p:attrName>style.color</p:attrName>
                                        </p:attrNameLst>
                                      </p:cBhvr>
                                      <p:to>
                                        <a:srgbClr val="B2B2B2"/>
                                      </p:to>
                                    </p:animClr>
                                  </p:childTnLst>
                                </p:cTn>
                              </p:par>
                              <p:par>
                                <p:cTn id="39" presetID="3" presetClass="emph" presetSubtype="2" fill="hold" nodeType="withEffect">
                                  <p:stCondLst>
                                    <p:cond delay="0"/>
                                  </p:stCondLst>
                                  <p:childTnLst>
                                    <p:animClr clrSpc="rgb" dir="cw">
                                      <p:cBhvr override="childStyle">
                                        <p:cTn id="40" dur="1000" fill="hold"/>
                                        <p:tgtEl>
                                          <p:spTgt spid="5">
                                            <p:txEl>
                                              <p:pRg st="6" end="6"/>
                                            </p:txEl>
                                          </p:spTgt>
                                        </p:tgtEl>
                                        <p:attrNameLst>
                                          <p:attrName>style.color</p:attrName>
                                        </p:attrNameLst>
                                      </p:cBhvr>
                                      <p:to>
                                        <a:srgbClr val="B2B2B2"/>
                                      </p:to>
                                    </p:animClr>
                                  </p:childTnLst>
                                </p:cTn>
                              </p:par>
                              <p:par>
                                <p:cTn id="41" presetID="2" presetClass="entr" presetSubtype="2" fill="hold" nodeType="withEffect">
                                  <p:stCondLst>
                                    <p:cond delay="0"/>
                                  </p:stCondLst>
                                  <p:childTnLst>
                                    <p:set>
                                      <p:cBhvr>
                                        <p:cTn id="42" dur="1" fill="hold">
                                          <p:stCondLst>
                                            <p:cond delay="0"/>
                                          </p:stCondLst>
                                        </p:cTn>
                                        <p:tgtEl>
                                          <p:spTgt spid="5">
                                            <p:txEl>
                                              <p:pRg st="7" end="7"/>
                                            </p:txEl>
                                          </p:spTgt>
                                        </p:tgtEl>
                                        <p:attrNameLst>
                                          <p:attrName>style.visibility</p:attrName>
                                        </p:attrNameLst>
                                      </p:cBhvr>
                                      <p:to>
                                        <p:strVal val="visible"/>
                                      </p:to>
                                    </p:set>
                                    <p:anim calcmode="lin" valueType="num">
                                      <p:cBhvr additive="base">
                                        <p:cTn id="43" dur="500" fill="hold"/>
                                        <p:tgtEl>
                                          <p:spTgt spid="5">
                                            <p:txEl>
                                              <p:pRg st="7" end="7"/>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5">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5">
                                            <p:txEl>
                                              <p:pRg st="8" end="8"/>
                                            </p:txEl>
                                          </p:spTgt>
                                        </p:tgtEl>
                                        <p:attrNameLst>
                                          <p:attrName>style.visibility</p:attrName>
                                        </p:attrNameLst>
                                      </p:cBhvr>
                                      <p:to>
                                        <p:strVal val="visible"/>
                                      </p:to>
                                    </p:set>
                                    <p:anim calcmode="lin" valueType="num">
                                      <p:cBhvr additive="base">
                                        <p:cTn id="49" dur="500" fill="hold"/>
                                        <p:tgtEl>
                                          <p:spTgt spid="5">
                                            <p:txEl>
                                              <p:pRg st="8" end="8"/>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1+#ppt_w/2"/>
                                          </p:val>
                                        </p:tav>
                                        <p:tav tm="100000">
                                          <p:val>
                                            <p:strVal val="#ppt_x"/>
                                          </p:val>
                                        </p:tav>
                                      </p:tavLst>
                                    </p:anim>
                                    <p:anim calcmode="lin" valueType="num">
                                      <p:cBhvr additive="base">
                                        <p:cTn id="56" dur="500" fill="hold"/>
                                        <p:tgtEl>
                                          <p:spTgt spid="3"/>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additive="base">
                                        <p:cTn id="59" dur="500" fill="hold"/>
                                        <p:tgtEl>
                                          <p:spTgt spid="2"/>
                                        </p:tgtEl>
                                        <p:attrNameLst>
                                          <p:attrName>ppt_x</p:attrName>
                                        </p:attrNameLst>
                                      </p:cBhvr>
                                      <p:tavLst>
                                        <p:tav tm="0">
                                          <p:val>
                                            <p:strVal val="1+#ppt_w/2"/>
                                          </p:val>
                                        </p:tav>
                                        <p:tav tm="100000">
                                          <p:val>
                                            <p:strVal val="#ppt_x"/>
                                          </p:val>
                                        </p:tav>
                                      </p:tavLst>
                                    </p:anim>
                                    <p:anim calcmode="lin" valueType="num">
                                      <p:cBhvr additive="base">
                                        <p:cTn id="60" dur="500" fill="hold"/>
                                        <p:tgtEl>
                                          <p:spTgt spid="2"/>
                                        </p:tgtEl>
                                        <p:attrNameLst>
                                          <p:attrName>ppt_y</p:attrName>
                                        </p:attrNameLst>
                                      </p:cBhvr>
                                      <p:tavLst>
                                        <p:tav tm="0">
                                          <p:val>
                                            <p:strVal val="#ppt_y"/>
                                          </p:val>
                                        </p:tav>
                                        <p:tav tm="100000">
                                          <p:val>
                                            <p:strVal val="#ppt_y"/>
                                          </p:val>
                                        </p:tav>
                                      </p:tavLst>
                                    </p:anim>
                                  </p:childTnLst>
                                </p:cTn>
                              </p:par>
                              <p:par>
                                <p:cTn id="61" presetID="2" presetClass="entr" presetSubtype="2" fill="hold" nodeType="with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1+#ppt_w/2"/>
                                          </p:val>
                                        </p:tav>
                                        <p:tav tm="100000">
                                          <p:val>
                                            <p:strVal val="#ppt_x"/>
                                          </p:val>
                                        </p:tav>
                                      </p:tavLst>
                                    </p:anim>
                                    <p:anim calcmode="lin" valueType="num">
                                      <p:cBhvr additive="base">
                                        <p:cTn id="6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xit" presetSubtype="4" fill="hold" grpId="1" nodeType="clickEffect">
                                  <p:stCondLst>
                                    <p:cond delay="0"/>
                                  </p:stCondLst>
                                  <p:childTnLst>
                                    <p:anim calcmode="lin" valueType="num">
                                      <p:cBhvr additive="base">
                                        <p:cTn id="68" dur="500"/>
                                        <p:tgtEl>
                                          <p:spTgt spid="3"/>
                                        </p:tgtEl>
                                        <p:attrNameLst>
                                          <p:attrName>ppt_x</p:attrName>
                                        </p:attrNameLst>
                                      </p:cBhvr>
                                      <p:tavLst>
                                        <p:tav tm="0">
                                          <p:val>
                                            <p:strVal val="ppt_x"/>
                                          </p:val>
                                        </p:tav>
                                        <p:tav tm="100000">
                                          <p:val>
                                            <p:strVal val="ppt_x"/>
                                          </p:val>
                                        </p:tav>
                                      </p:tavLst>
                                    </p:anim>
                                    <p:anim calcmode="lin" valueType="num">
                                      <p:cBhvr additive="base">
                                        <p:cTn id="69" dur="500"/>
                                        <p:tgtEl>
                                          <p:spTgt spid="3"/>
                                        </p:tgtEl>
                                        <p:attrNameLst>
                                          <p:attrName>ppt_y</p:attrName>
                                        </p:attrNameLst>
                                      </p:cBhvr>
                                      <p:tavLst>
                                        <p:tav tm="0">
                                          <p:val>
                                            <p:strVal val="ppt_y"/>
                                          </p:val>
                                        </p:tav>
                                        <p:tav tm="100000">
                                          <p:val>
                                            <p:strVal val="1+ppt_h/2"/>
                                          </p:val>
                                        </p:tav>
                                      </p:tavLst>
                                    </p:anim>
                                    <p:set>
                                      <p:cBhvr>
                                        <p:cTn id="70" dur="1" fill="hold">
                                          <p:stCondLst>
                                            <p:cond delay="499"/>
                                          </p:stCondLst>
                                        </p:cTn>
                                        <p:tgtEl>
                                          <p:spTgt spid="3"/>
                                        </p:tgtEl>
                                        <p:attrNameLst>
                                          <p:attrName>style.visibility</p:attrName>
                                        </p:attrNameLst>
                                      </p:cBhvr>
                                      <p:to>
                                        <p:strVal val="hidden"/>
                                      </p:to>
                                    </p:set>
                                  </p:childTnLst>
                                </p:cTn>
                              </p:par>
                              <p:par>
                                <p:cTn id="71" presetID="2" presetClass="exit" presetSubtype="4" fill="hold" nodeType="withEffect">
                                  <p:stCondLst>
                                    <p:cond delay="0"/>
                                  </p:stCondLst>
                                  <p:childTnLst>
                                    <p:anim calcmode="lin" valueType="num">
                                      <p:cBhvr additive="base">
                                        <p:cTn id="72" dur="500"/>
                                        <p:tgtEl>
                                          <p:spTgt spid="2"/>
                                        </p:tgtEl>
                                        <p:attrNameLst>
                                          <p:attrName>ppt_x</p:attrName>
                                        </p:attrNameLst>
                                      </p:cBhvr>
                                      <p:tavLst>
                                        <p:tav tm="0">
                                          <p:val>
                                            <p:strVal val="ppt_x"/>
                                          </p:val>
                                        </p:tav>
                                        <p:tav tm="100000">
                                          <p:val>
                                            <p:strVal val="ppt_x"/>
                                          </p:val>
                                        </p:tav>
                                      </p:tavLst>
                                    </p:anim>
                                    <p:anim calcmode="lin" valueType="num">
                                      <p:cBhvr additive="base">
                                        <p:cTn id="73" dur="500"/>
                                        <p:tgtEl>
                                          <p:spTgt spid="2"/>
                                        </p:tgtEl>
                                        <p:attrNameLst>
                                          <p:attrName>ppt_y</p:attrName>
                                        </p:attrNameLst>
                                      </p:cBhvr>
                                      <p:tavLst>
                                        <p:tav tm="0">
                                          <p:val>
                                            <p:strVal val="ppt_y"/>
                                          </p:val>
                                        </p:tav>
                                        <p:tav tm="100000">
                                          <p:val>
                                            <p:strVal val="1+ppt_h/2"/>
                                          </p:val>
                                        </p:tav>
                                      </p:tavLst>
                                    </p:anim>
                                    <p:set>
                                      <p:cBhvr>
                                        <p:cTn id="74" dur="1" fill="hold">
                                          <p:stCondLst>
                                            <p:cond delay="499"/>
                                          </p:stCondLst>
                                        </p:cTn>
                                        <p:tgtEl>
                                          <p:spTgt spid="2"/>
                                        </p:tgtEl>
                                        <p:attrNameLst>
                                          <p:attrName>style.visibility</p:attrName>
                                        </p:attrNameLst>
                                      </p:cBhvr>
                                      <p:to>
                                        <p:strVal val="hidden"/>
                                      </p:to>
                                    </p:set>
                                  </p:childTnLst>
                                </p:cTn>
                              </p:par>
                              <p:par>
                                <p:cTn id="75" presetID="2" presetClass="exit" presetSubtype="4" fill="hold" nodeType="withEffect">
                                  <p:stCondLst>
                                    <p:cond delay="0"/>
                                  </p:stCondLst>
                                  <p:childTnLst>
                                    <p:anim calcmode="lin" valueType="num">
                                      <p:cBhvr additive="base">
                                        <p:cTn id="76" dur="500"/>
                                        <p:tgtEl>
                                          <p:spTgt spid="7"/>
                                        </p:tgtEl>
                                        <p:attrNameLst>
                                          <p:attrName>ppt_x</p:attrName>
                                        </p:attrNameLst>
                                      </p:cBhvr>
                                      <p:tavLst>
                                        <p:tav tm="0">
                                          <p:val>
                                            <p:strVal val="ppt_x"/>
                                          </p:val>
                                        </p:tav>
                                        <p:tav tm="100000">
                                          <p:val>
                                            <p:strVal val="ppt_x"/>
                                          </p:val>
                                        </p:tav>
                                      </p:tavLst>
                                    </p:anim>
                                    <p:anim calcmode="lin" valueType="num">
                                      <p:cBhvr additive="base">
                                        <p:cTn id="77" dur="500"/>
                                        <p:tgtEl>
                                          <p:spTgt spid="7"/>
                                        </p:tgtEl>
                                        <p:attrNameLst>
                                          <p:attrName>ppt_y</p:attrName>
                                        </p:attrNameLst>
                                      </p:cBhvr>
                                      <p:tavLst>
                                        <p:tav tm="0">
                                          <p:val>
                                            <p:strVal val="ppt_y"/>
                                          </p:val>
                                        </p:tav>
                                        <p:tav tm="100000">
                                          <p:val>
                                            <p:strVal val="1+ppt_h/2"/>
                                          </p:val>
                                        </p:tav>
                                      </p:tavLst>
                                    </p:anim>
                                    <p:set>
                                      <p:cBhvr>
                                        <p:cTn id="78" dur="1" fill="hold">
                                          <p:stCondLst>
                                            <p:cond delay="499"/>
                                          </p:stCondLst>
                                        </p:cTn>
                                        <p:tgtEl>
                                          <p:spTgt spid="7"/>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nodeType="clickEffect">
                                  <p:stCondLst>
                                    <p:cond delay="0"/>
                                  </p:stCondLst>
                                  <p:childTnLst>
                                    <p:set>
                                      <p:cBhvr>
                                        <p:cTn id="82" dur="1" fill="hold">
                                          <p:stCondLst>
                                            <p:cond delay="0"/>
                                          </p:stCondLst>
                                        </p:cTn>
                                        <p:tgtEl>
                                          <p:spTgt spid="5">
                                            <p:txEl>
                                              <p:pRg st="9" end="9"/>
                                            </p:txEl>
                                          </p:spTgt>
                                        </p:tgtEl>
                                        <p:attrNameLst>
                                          <p:attrName>style.visibility</p:attrName>
                                        </p:attrNameLst>
                                      </p:cBhvr>
                                      <p:to>
                                        <p:strVal val="visible"/>
                                      </p:to>
                                    </p:set>
                                    <p:anim calcmode="lin" valueType="num">
                                      <p:cBhvr additive="base">
                                        <p:cTn id="83" dur="500" fill="hold"/>
                                        <p:tgtEl>
                                          <p:spTgt spid="5">
                                            <p:txEl>
                                              <p:pRg st="9" end="9"/>
                                            </p:tx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5">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2" fill="hold" nodeType="clickEffect">
                                  <p:stCondLst>
                                    <p:cond delay="0"/>
                                  </p:stCondLst>
                                  <p:childTnLst>
                                    <p:set>
                                      <p:cBhvr>
                                        <p:cTn id="88" dur="1" fill="hold">
                                          <p:stCondLst>
                                            <p:cond delay="0"/>
                                          </p:stCondLst>
                                        </p:cTn>
                                        <p:tgtEl>
                                          <p:spTgt spid="5">
                                            <p:txEl>
                                              <p:pRg st="10" end="10"/>
                                            </p:txEl>
                                          </p:spTgt>
                                        </p:tgtEl>
                                        <p:attrNameLst>
                                          <p:attrName>style.visibility</p:attrName>
                                        </p:attrNameLst>
                                      </p:cBhvr>
                                      <p:to>
                                        <p:strVal val="visible"/>
                                      </p:to>
                                    </p:set>
                                    <p:anim calcmode="lin" valueType="num">
                                      <p:cBhvr additive="base">
                                        <p:cTn id="89" dur="500" fill="hold"/>
                                        <p:tgtEl>
                                          <p:spTgt spid="5">
                                            <p:txEl>
                                              <p:pRg st="10" end="10"/>
                                            </p:txEl>
                                          </p:spTgt>
                                        </p:tgtEl>
                                        <p:attrNameLst>
                                          <p:attrName>ppt_x</p:attrName>
                                        </p:attrNameLst>
                                      </p:cBhvr>
                                      <p:tavLst>
                                        <p:tav tm="0">
                                          <p:val>
                                            <p:strVal val="1+#ppt_w/2"/>
                                          </p:val>
                                        </p:tav>
                                        <p:tav tm="100000">
                                          <p:val>
                                            <p:strVal val="#ppt_x"/>
                                          </p:val>
                                        </p:tav>
                                      </p:tavLst>
                                    </p:anim>
                                    <p:anim calcmode="lin" valueType="num">
                                      <p:cBhvr additive="base">
                                        <p:cTn id="90" dur="500" fill="hold"/>
                                        <p:tgtEl>
                                          <p:spTgt spid="5">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2" fill="hold" nodeType="clickEffect">
                                  <p:stCondLst>
                                    <p:cond delay="0"/>
                                  </p:stCondLst>
                                  <p:childTnLst>
                                    <p:set>
                                      <p:cBhvr>
                                        <p:cTn id="94" dur="1" fill="hold">
                                          <p:stCondLst>
                                            <p:cond delay="0"/>
                                          </p:stCondLst>
                                        </p:cTn>
                                        <p:tgtEl>
                                          <p:spTgt spid="5">
                                            <p:txEl>
                                              <p:pRg st="11" end="11"/>
                                            </p:txEl>
                                          </p:spTgt>
                                        </p:tgtEl>
                                        <p:attrNameLst>
                                          <p:attrName>style.visibility</p:attrName>
                                        </p:attrNameLst>
                                      </p:cBhvr>
                                      <p:to>
                                        <p:strVal val="visible"/>
                                      </p:to>
                                    </p:set>
                                    <p:anim calcmode="lin" valueType="num">
                                      <p:cBhvr additive="base">
                                        <p:cTn id="95" dur="500" fill="hold"/>
                                        <p:tgtEl>
                                          <p:spTgt spid="5">
                                            <p:txEl>
                                              <p:pRg st="11" end="11"/>
                                            </p:txEl>
                                          </p:spTgt>
                                        </p:tgtEl>
                                        <p:attrNameLst>
                                          <p:attrName>ppt_x</p:attrName>
                                        </p:attrNameLst>
                                      </p:cBhvr>
                                      <p:tavLst>
                                        <p:tav tm="0">
                                          <p:val>
                                            <p:strVal val="1+#ppt_w/2"/>
                                          </p:val>
                                        </p:tav>
                                        <p:tav tm="100000">
                                          <p:val>
                                            <p:strVal val="#ppt_x"/>
                                          </p:val>
                                        </p:tav>
                                      </p:tavLst>
                                    </p:anim>
                                    <p:anim calcmode="lin" valueType="num">
                                      <p:cBhvr additive="base">
                                        <p:cTn id="96" dur="500" fill="hold"/>
                                        <p:tgtEl>
                                          <p:spTgt spid="5">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6"/>
          <p:cNvSpPr txBox="1">
            <a:spLocks/>
          </p:cNvSpPr>
          <p:nvPr/>
        </p:nvSpPr>
        <p:spPr>
          <a:xfrm>
            <a:off x="0" y="-5631"/>
            <a:ext cx="12192000" cy="8413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Subcortical Substrates of Impulsivity I</a:t>
            </a:r>
          </a:p>
        </p:txBody>
      </p:sp>
      <p:sp>
        <p:nvSpPr>
          <p:cNvPr id="70" name="Content Placeholder 2"/>
          <p:cNvSpPr>
            <a:spLocks noGrp="1"/>
          </p:cNvSpPr>
          <p:nvPr>
            <p:ph idx="1"/>
          </p:nvPr>
        </p:nvSpPr>
        <p:spPr>
          <a:xfrm>
            <a:off x="297712" y="908165"/>
            <a:ext cx="10898372" cy="4050560"/>
          </a:xfrm>
        </p:spPr>
        <p:txBody>
          <a:bodyPr>
            <a:normAutofit/>
          </a:bodyPr>
          <a:lstStyle/>
          <a:p>
            <a:pPr marL="274320" lvl="1" indent="-274320">
              <a:lnSpc>
                <a:spcPct val="90000"/>
              </a:lnSpc>
              <a:buClrTx/>
              <a:buSzPct val="100000"/>
              <a:buFont typeface="Arial" panose="020B0604020202020204" pitchFamily="34" charset="0"/>
              <a:buChar char="•"/>
            </a:pPr>
            <a:r>
              <a:rPr lang="en-US" sz="2300" dirty="0">
                <a:latin typeface="Calibri" panose="020F0502020204030204" pitchFamily="34" charset="0"/>
              </a:rPr>
              <a:t>Approach-related emotions (wanting, seeking, enthusiasm) are </a:t>
            </a:r>
            <a:r>
              <a:rPr lang="en-US" sz="2300" i="1" dirty="0">
                <a:latin typeface="Calibri" panose="020F0502020204030204" pitchFamily="34" charset="0"/>
              </a:rPr>
              <a:t>generated</a:t>
            </a:r>
            <a:r>
              <a:rPr lang="en-US" sz="2300" dirty="0">
                <a:latin typeface="Calibri" panose="020F0502020204030204" pitchFamily="34" charset="0"/>
              </a:rPr>
              <a:t> in large part  by striatal reactivity (ventral and dorsal) to </a:t>
            </a:r>
            <a:r>
              <a:rPr lang="en-US" sz="2300" i="1" dirty="0">
                <a:latin typeface="Calibri" panose="020F0502020204030204" pitchFamily="34" charset="0"/>
              </a:rPr>
              <a:t>anticipated</a:t>
            </a:r>
            <a:r>
              <a:rPr lang="en-US" sz="2300" dirty="0">
                <a:latin typeface="Calibri" panose="020F0502020204030204" pitchFamily="34" charset="0"/>
              </a:rPr>
              <a:t> incentives</a:t>
            </a:r>
            <a:r>
              <a:rPr lang="en-US" sz="2700" dirty="0">
                <a:latin typeface="Calibri" panose="020F0502020204030204" pitchFamily="34" charset="0"/>
              </a:rPr>
              <a:t> </a:t>
            </a:r>
            <a:r>
              <a:rPr lang="en-US" sz="1200" dirty="0">
                <a:latin typeface="Calibri" panose="020F0502020204030204" pitchFamily="34" charset="0"/>
              </a:rPr>
              <a:t>(</a:t>
            </a:r>
            <a:r>
              <a:rPr lang="nb-NO" sz="1200" dirty="0">
                <a:latin typeface="Calibri" panose="020F0502020204030204" pitchFamily="34" charset="0"/>
              </a:rPr>
              <a:t>Panksepp, 2016; Sagvolden et al., 2005)</a:t>
            </a:r>
            <a:br>
              <a:rPr lang="en-US" sz="4800" dirty="0">
                <a:latin typeface="Calibri" panose="020F0502020204030204" pitchFamily="34" charset="0"/>
              </a:rPr>
            </a:br>
            <a:br>
              <a:rPr lang="en-US" dirty="0">
                <a:latin typeface="Calibri" panose="020F0502020204030204" pitchFamily="34" charset="0"/>
              </a:rPr>
            </a:br>
            <a:endParaRPr lang="en-US" dirty="0">
              <a:latin typeface="Calibri" panose="020F0502020204030204" pitchFamily="34" charset="0"/>
            </a:endParaRPr>
          </a:p>
        </p:txBody>
      </p:sp>
      <p:sp>
        <p:nvSpPr>
          <p:cNvPr id="72" name="TextBox 71"/>
          <p:cNvSpPr txBox="1"/>
          <p:nvPr/>
        </p:nvSpPr>
        <p:spPr>
          <a:xfrm>
            <a:off x="-16300" y="6614625"/>
            <a:ext cx="6384804" cy="246221"/>
          </a:xfrm>
          <a:prstGeom prst="rect">
            <a:avLst/>
          </a:prstGeom>
          <a:noFill/>
        </p:spPr>
        <p:txBody>
          <a:bodyPr wrap="square" rtlCol="0">
            <a:spAutoFit/>
          </a:bodyPr>
          <a:lstStyle/>
          <a:p>
            <a:r>
              <a:rPr lang="en-US" sz="1000" dirty="0">
                <a:solidFill>
                  <a:schemeClr val="bg2"/>
                </a:solidFill>
              </a:rPr>
              <a:t>Knutson et al., 2001</a:t>
            </a:r>
            <a:endParaRPr lang="en-US" sz="1200" dirty="0">
              <a:solidFill>
                <a:schemeClr val="bg2"/>
              </a:solidFill>
            </a:endParaRPr>
          </a:p>
        </p:txBody>
      </p:sp>
      <p:pic>
        <p:nvPicPr>
          <p:cNvPr id="4" name="Picture 3"/>
          <p:cNvPicPr>
            <a:picLocks noChangeAspect="1"/>
          </p:cNvPicPr>
          <p:nvPr/>
        </p:nvPicPr>
        <p:blipFill>
          <a:blip r:embed="rId3"/>
          <a:stretch>
            <a:fillRect/>
          </a:stretch>
        </p:blipFill>
        <p:spPr>
          <a:xfrm>
            <a:off x="4271742" y="928170"/>
            <a:ext cx="3400425" cy="5457825"/>
          </a:xfrm>
          <a:prstGeom prst="rect">
            <a:avLst/>
          </a:prstGeom>
        </p:spPr>
      </p:pic>
      <p:sp>
        <p:nvSpPr>
          <p:cNvPr id="9" name="Rectangle 8"/>
          <p:cNvSpPr/>
          <p:nvPr/>
        </p:nvSpPr>
        <p:spPr>
          <a:xfrm>
            <a:off x="4334607" y="1003996"/>
            <a:ext cx="1102944" cy="355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291635" y="5847780"/>
            <a:ext cx="1646919" cy="5290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099220" y="3545724"/>
            <a:ext cx="586784" cy="284027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46550" y="5838636"/>
            <a:ext cx="1581524" cy="53121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297233" y="3545724"/>
            <a:ext cx="729468" cy="24432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6563" y="5680180"/>
            <a:ext cx="601941" cy="7058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8842981">
            <a:off x="6861416" y="3536546"/>
            <a:ext cx="445601" cy="12050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p:cNvSpPr>
            <a:spLocks noGrp="1"/>
          </p:cNvSpPr>
          <p:nvPr>
            <p:ph type="sldNum" sz="quarter" idx="12"/>
          </p:nvPr>
        </p:nvSpPr>
        <p:spPr/>
        <p:txBody>
          <a:bodyPr/>
          <a:lstStyle/>
          <a:p>
            <a:pPr>
              <a:defRPr/>
            </a:pPr>
            <a:fld id="{993D126B-FE58-41BD-B064-FF5E64C7CD59}" type="slidenum">
              <a:rPr lang="en-US" smtClean="0"/>
              <a:pPr>
                <a:defRPr/>
              </a:pPr>
              <a:t>8</a:t>
            </a:fld>
            <a:endParaRPr lang="en-US"/>
          </a:p>
        </p:txBody>
      </p:sp>
      <p:sp>
        <p:nvSpPr>
          <p:cNvPr id="16" name="Rectangle 15"/>
          <p:cNvSpPr/>
          <p:nvPr/>
        </p:nvSpPr>
        <p:spPr>
          <a:xfrm>
            <a:off x="4358991" y="3652708"/>
            <a:ext cx="1102944" cy="35550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8326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70">
                                            <p:txEl>
                                              <p:pRg st="0" end="0"/>
                                            </p:txEl>
                                          </p:spTgt>
                                        </p:tgtEl>
                                        <p:attrNameLst>
                                          <p:attrName>style.visibility</p:attrName>
                                        </p:attrNameLst>
                                      </p:cBhvr>
                                      <p:to>
                                        <p:strVal val="visible"/>
                                      </p:to>
                                    </p:set>
                                    <p:anim calcmode="lin" valueType="num">
                                      <p:cBhvr additive="base">
                                        <p:cTn id="7" dur="500" fill="hold"/>
                                        <p:tgtEl>
                                          <p:spTgt spid="70">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8" fill="hold" grpId="0" nodeType="clickEffect">
                                  <p:stCondLst>
                                    <p:cond delay="0"/>
                                  </p:stCondLst>
                                  <p:childTnLst>
                                    <p:anim calcmode="lin" valueType="num">
                                      <p:cBhvr additive="base">
                                        <p:cTn id="12" dur="500"/>
                                        <p:tgtEl>
                                          <p:spTgt spid="70">
                                            <p:txEl>
                                              <p:pRg st="0" end="0"/>
                                            </p:txEl>
                                          </p:spTgt>
                                        </p:tgtEl>
                                        <p:attrNameLst>
                                          <p:attrName>ppt_x</p:attrName>
                                        </p:attrNameLst>
                                      </p:cBhvr>
                                      <p:tavLst>
                                        <p:tav tm="0">
                                          <p:val>
                                            <p:strVal val="ppt_x"/>
                                          </p:val>
                                        </p:tav>
                                        <p:tav tm="100000">
                                          <p:val>
                                            <p:strVal val="0-ppt_w/2"/>
                                          </p:val>
                                        </p:tav>
                                      </p:tavLst>
                                    </p:anim>
                                    <p:anim calcmode="lin" valueType="num">
                                      <p:cBhvr additive="base">
                                        <p:cTn id="13" dur="500"/>
                                        <p:tgtEl>
                                          <p:spTgt spid="70">
                                            <p:txEl>
                                              <p:pRg st="0" end="0"/>
                                            </p:txEl>
                                          </p:spTgt>
                                        </p:tgtEl>
                                        <p:attrNameLst>
                                          <p:attrName>ppt_y</p:attrName>
                                        </p:attrNameLst>
                                      </p:cBhvr>
                                      <p:tavLst>
                                        <p:tav tm="0">
                                          <p:val>
                                            <p:strVal val="ppt_y"/>
                                          </p:val>
                                        </p:tav>
                                        <p:tav tm="100000">
                                          <p:val>
                                            <p:strVal val="ppt_y"/>
                                          </p:val>
                                        </p:tav>
                                      </p:tavLst>
                                    </p:anim>
                                    <p:set>
                                      <p:cBhvr>
                                        <p:cTn id="14" dur="1" fill="hold">
                                          <p:stCondLst>
                                            <p:cond delay="499"/>
                                          </p:stCondLst>
                                        </p:cTn>
                                        <p:tgtEl>
                                          <p:spTgt spid="70">
                                            <p:txEl>
                                              <p:pRg st="0" end="0"/>
                                            </p:txEl>
                                          </p:spTgt>
                                        </p:tgtEl>
                                        <p:attrNameLst>
                                          <p:attrName>style.visibility</p:attrName>
                                        </p:attrNameLst>
                                      </p:cBhvr>
                                      <p:to>
                                        <p:strVal val="hidden"/>
                                      </p:to>
                                    </p:set>
                                  </p:childTnLst>
                                </p:cTn>
                              </p:par>
                              <p:par>
                                <p:cTn id="15" presetID="2" presetClass="entr" presetSubtype="2"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1+#ppt_w/2"/>
                                          </p:val>
                                        </p:tav>
                                        <p:tav tm="100000">
                                          <p:val>
                                            <p:strVal val="#ppt_x"/>
                                          </p:val>
                                        </p:tav>
                                      </p:tavLst>
                                    </p:anim>
                                    <p:anim calcmode="lin" valueType="num">
                                      <p:cBhvr additive="base">
                                        <p:cTn id="18" dur="500" fill="hold"/>
                                        <p:tgtEl>
                                          <p:spTgt spid="7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1+#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1+#ppt_w/2"/>
                                          </p:val>
                                        </p:tav>
                                        <p:tav tm="100000">
                                          <p:val>
                                            <p:strVal val="#ppt_x"/>
                                          </p:val>
                                        </p:tav>
                                      </p:tavLst>
                                    </p:anim>
                                    <p:anim calcmode="lin" valueType="num">
                                      <p:cBhvr additive="base">
                                        <p:cTn id="38" dur="500" fill="hold"/>
                                        <p:tgtEl>
                                          <p:spTgt spid="12"/>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1+#ppt_w/2"/>
                                          </p:val>
                                        </p:tav>
                                        <p:tav tm="100000">
                                          <p:val>
                                            <p:strVal val="#ppt_x"/>
                                          </p:val>
                                        </p:tav>
                                      </p:tavLst>
                                    </p:anim>
                                    <p:anim calcmode="lin" valueType="num">
                                      <p:cBhvr additive="base">
                                        <p:cTn id="42" dur="500" fill="hold"/>
                                        <p:tgtEl>
                                          <p:spTgt spid="13"/>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1+#ppt_w/2"/>
                                          </p:val>
                                        </p:tav>
                                        <p:tav tm="100000">
                                          <p:val>
                                            <p:strVal val="#ppt_x"/>
                                          </p:val>
                                        </p:tav>
                                      </p:tavLst>
                                    </p:anim>
                                    <p:anim calcmode="lin" valueType="num">
                                      <p:cBhvr additive="base">
                                        <p:cTn id="46" dur="500" fill="hold"/>
                                        <p:tgtEl>
                                          <p:spTgt spid="15"/>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1+#ppt_w/2"/>
                                          </p:val>
                                        </p:tav>
                                        <p:tav tm="100000">
                                          <p:val>
                                            <p:strVal val="#ppt_x"/>
                                          </p:val>
                                        </p:tav>
                                      </p:tavLst>
                                    </p:anim>
                                    <p:anim calcmode="lin" valueType="num">
                                      <p:cBhvr additive="base">
                                        <p:cTn id="50" dur="500" fill="hold"/>
                                        <p:tgtEl>
                                          <p:spTgt spid="1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1+#ppt_w/2"/>
                                          </p:val>
                                        </p:tav>
                                        <p:tav tm="100000">
                                          <p:val>
                                            <p:strVal val="#ppt_x"/>
                                          </p:val>
                                        </p:tav>
                                      </p:tavLst>
                                    </p:anim>
                                    <p:anim calcmode="lin" valueType="num">
                                      <p:cBhvr additive="base">
                                        <p:cTn id="54"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uild="p"/>
      <p:bldP spid="72" grpId="0"/>
      <p:bldP spid="9" grpId="0" animBg="1"/>
      <p:bldP spid="10" grpId="0" animBg="1"/>
      <p:bldP spid="11" grpId="0" animBg="1"/>
      <p:bldP spid="12" grpId="0" animBg="1"/>
      <p:bldP spid="13" grpId="0" animBg="1"/>
      <p:bldP spid="15" grpId="0" animBg="1"/>
      <p:bldP spid="17" grpId="0" animBg="1"/>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21" y="894686"/>
            <a:ext cx="12198875" cy="6257279"/>
          </a:xfrm>
        </p:spPr>
        <p:txBody>
          <a:bodyPr>
            <a:normAutofit fontScale="25000" lnSpcReduction="20000"/>
          </a:bodyPr>
          <a:lstStyle/>
          <a:p>
            <a:pPr marL="274320" lvl="1" indent="-274320">
              <a:lnSpc>
                <a:spcPct val="120000"/>
              </a:lnSpc>
              <a:buClrTx/>
              <a:buSzPct val="100000"/>
              <a:buFont typeface="Arial" panose="020B0604020202020204" pitchFamily="34" charset="0"/>
              <a:buChar char="•"/>
            </a:pPr>
            <a:r>
              <a:rPr lang="en-US" sz="9600" dirty="0">
                <a:latin typeface="Calibri" panose="020F0502020204030204" pitchFamily="34" charset="0"/>
              </a:rPr>
              <a:t>Striatal activity and reactivity to appetitive stimuli are associated with positive hedonic capacity and states</a:t>
            </a:r>
            <a:r>
              <a:rPr lang="en-US" sz="10000" dirty="0">
                <a:latin typeface="Calibri" panose="020F0502020204030204" pitchFamily="34" charset="0"/>
              </a:rPr>
              <a:t> </a:t>
            </a:r>
            <a:r>
              <a:rPr lang="en-US" sz="4800" dirty="0">
                <a:latin typeface="Calibri" panose="020F0502020204030204" pitchFamily="34" charset="0"/>
              </a:rPr>
              <a:t>(e.g., Berridge &amp; </a:t>
            </a:r>
            <a:r>
              <a:rPr lang="en-US" sz="4800" dirty="0" err="1">
                <a:latin typeface="Calibri" panose="020F0502020204030204" pitchFamily="34" charset="0"/>
              </a:rPr>
              <a:t>Kringelbach</a:t>
            </a:r>
            <a:r>
              <a:rPr lang="en-US" sz="4800" dirty="0">
                <a:latin typeface="Calibri" panose="020F0502020204030204" pitchFamily="34" charset="0"/>
              </a:rPr>
              <a:t>, 2015)</a:t>
            </a:r>
          </a:p>
          <a:p>
            <a:pPr marL="274320" lvl="1" indent="-274320">
              <a:lnSpc>
                <a:spcPct val="120000"/>
              </a:lnSpc>
              <a:buClr>
                <a:srgbClr val="C00000"/>
              </a:buClr>
              <a:buSzPct val="100000"/>
              <a:buFont typeface="Arial" panose="020B0604020202020204" pitchFamily="34" charset="0"/>
              <a:buChar char="•"/>
            </a:pPr>
            <a:endParaRPr lang="en-US" sz="4800" dirty="0">
              <a:latin typeface="Calibri" panose="020F0502020204030204" pitchFamily="34" charset="0"/>
            </a:endParaRPr>
          </a:p>
          <a:p>
            <a:pPr marL="274320" lvl="1" indent="-274320">
              <a:lnSpc>
                <a:spcPct val="110000"/>
              </a:lnSpc>
              <a:buClrTx/>
              <a:buSzPct val="100000"/>
              <a:buFont typeface="Arial" panose="020B0604020202020204" pitchFamily="34" charset="0"/>
              <a:buChar char="•"/>
            </a:pPr>
            <a:r>
              <a:rPr lang="en-US" sz="9600" spc="-30" dirty="0">
                <a:latin typeface="Calibri" panose="020F0502020204030204" pitchFamily="34" charset="0"/>
              </a:rPr>
              <a:t>Striatal under-activity is associated with anhedonia, trait irritability, and discontentment—</a:t>
            </a:r>
            <a:br>
              <a:rPr lang="en-US" sz="9600" spc="-30" dirty="0">
                <a:latin typeface="Calibri" panose="020F0502020204030204" pitchFamily="34" charset="0"/>
              </a:rPr>
            </a:br>
            <a:r>
              <a:rPr lang="en-US" sz="9600" spc="-30" dirty="0">
                <a:latin typeface="Calibri" panose="020F0502020204030204" pitchFamily="34" charset="0"/>
              </a:rPr>
              <a:t>hallmarks of externalizing disorders</a:t>
            </a:r>
            <a:r>
              <a:rPr lang="en-US" sz="9600" i="1" spc="-30" dirty="0">
                <a:latin typeface="Calibri" panose="020F0502020204030204" pitchFamily="34" charset="0"/>
              </a:rPr>
              <a:t> </a:t>
            </a:r>
            <a:r>
              <a:rPr lang="en-US" sz="4800" dirty="0">
                <a:latin typeface="Calibri" panose="020F0502020204030204" pitchFamily="34" charset="0"/>
              </a:rPr>
              <a:t>(</a:t>
            </a:r>
            <a:r>
              <a:rPr lang="en-US" sz="4800" dirty="0" err="1">
                <a:latin typeface="Calibri" panose="020F0502020204030204" pitchFamily="34" charset="0"/>
              </a:rPr>
              <a:t>Laakso</a:t>
            </a:r>
            <a:r>
              <a:rPr lang="en-US" sz="4800" dirty="0">
                <a:latin typeface="Calibri" panose="020F0502020204030204" pitchFamily="34" charset="0"/>
              </a:rPr>
              <a:t> et al., 2003, Zisner &amp; Beauchaine, 2016)</a:t>
            </a:r>
            <a:br>
              <a:rPr lang="en-US" sz="4800" dirty="0">
                <a:latin typeface="Calibri" panose="020F0502020204030204" pitchFamily="34" charset="0"/>
              </a:rPr>
            </a:br>
            <a:br>
              <a:rPr lang="en-US" sz="4800" dirty="0">
                <a:latin typeface="Calibri" panose="020F0502020204030204" pitchFamily="34" charset="0"/>
              </a:rPr>
            </a:br>
            <a:endParaRPr lang="en-US" dirty="0">
              <a:latin typeface="Calibri" panose="020F0502020204030204" pitchFamily="34" charset="0"/>
            </a:endParaRPr>
          </a:p>
          <a:p>
            <a:pPr marL="274320" lvl="1" indent="-274320">
              <a:lnSpc>
                <a:spcPct val="110000"/>
              </a:lnSpc>
              <a:buClr>
                <a:srgbClr val="C00000"/>
              </a:buClr>
              <a:buSzPct val="100000"/>
              <a:buFont typeface="Arial" panose="020B0604020202020204" pitchFamily="34" charset="0"/>
              <a:buChar char="•"/>
            </a:pPr>
            <a:r>
              <a:rPr lang="en-US" sz="9600" dirty="0">
                <a:solidFill>
                  <a:srgbClr val="C00000"/>
                </a:solidFill>
                <a:latin typeface="Calibri" panose="020F0502020204030204" pitchFamily="34" charset="0"/>
              </a:rPr>
              <a:t>Striatal </a:t>
            </a:r>
            <a:r>
              <a:rPr lang="en-US" sz="9600" i="1" dirty="0">
                <a:solidFill>
                  <a:srgbClr val="C00000"/>
                </a:solidFill>
                <a:latin typeface="Calibri" panose="020F0502020204030204" pitchFamily="34" charset="0"/>
              </a:rPr>
              <a:t>hypo-</a:t>
            </a:r>
            <a:r>
              <a:rPr lang="en-US" sz="9600" dirty="0">
                <a:solidFill>
                  <a:srgbClr val="C00000"/>
                </a:solidFill>
                <a:latin typeface="Calibri" panose="020F0502020204030204" pitchFamily="34" charset="0"/>
              </a:rPr>
              <a:t>responding to incentives is widely replicated in ADHD and other externalizing syndromes (CD, ASPD, SUDs) </a:t>
            </a:r>
            <a:r>
              <a:rPr lang="en-US" sz="4800" dirty="0">
                <a:latin typeface="Calibri" panose="020F0502020204030204" pitchFamily="34" charset="0"/>
              </a:rPr>
              <a:t>(</a:t>
            </a:r>
            <a:r>
              <a:rPr lang="en-US" sz="4800" dirty="0" err="1">
                <a:latin typeface="Calibri" panose="020F0502020204030204" pitchFamily="34" charset="0"/>
              </a:rPr>
              <a:t>Alegria</a:t>
            </a:r>
            <a:r>
              <a:rPr lang="en-US" sz="4800" dirty="0">
                <a:latin typeface="Calibri" panose="020F0502020204030204" pitchFamily="34" charset="0"/>
              </a:rPr>
              <a:t> et al., 2016; </a:t>
            </a:r>
            <a:r>
              <a:rPr lang="da-DK" sz="4800" dirty="0">
                <a:latin typeface="Calibri" panose="020F0502020204030204" pitchFamily="34" charset="0"/>
              </a:rPr>
              <a:t>Laine et al., 2001; Oberlin et al., 2012;</a:t>
            </a:r>
            <a:r>
              <a:rPr lang="en-US" sz="4800" dirty="0">
                <a:latin typeface="Calibri" panose="020F0502020204030204" pitchFamily="34" charset="0"/>
              </a:rPr>
              <a:t> Plichta &amp; </a:t>
            </a:r>
            <a:r>
              <a:rPr lang="en-US" sz="4800" dirty="0" err="1">
                <a:latin typeface="Calibri" panose="020F0502020204030204" pitchFamily="34" charset="0"/>
              </a:rPr>
              <a:t>Scheres</a:t>
            </a:r>
            <a:r>
              <a:rPr lang="en-US" sz="4800" dirty="0">
                <a:latin typeface="Calibri" panose="020F0502020204030204" pitchFamily="34" charset="0"/>
              </a:rPr>
              <a:t>, 2014;</a:t>
            </a:r>
            <a:r>
              <a:rPr lang="da-DK" sz="4800" dirty="0">
                <a:latin typeface="Calibri" panose="020F0502020204030204" pitchFamily="34" charset="0"/>
              </a:rPr>
              <a:t> Rubia et al., 2009; Volkow et al., 2004</a:t>
            </a:r>
            <a:r>
              <a:rPr lang="en-US" sz="4800" dirty="0">
                <a:latin typeface="Calibri" panose="020F0502020204030204" pitchFamily="34" charset="0"/>
              </a:rPr>
              <a:t>) </a:t>
            </a:r>
            <a:br>
              <a:rPr lang="en-US" sz="4800" dirty="0">
                <a:latin typeface="Calibri" panose="020F0502020204030204" pitchFamily="34" charset="0"/>
              </a:rPr>
            </a:br>
            <a:endParaRPr lang="en-US" sz="4800" dirty="0">
              <a:latin typeface="Calibri" panose="020F0502020204030204" pitchFamily="34" charset="0"/>
              <a:cs typeface="Lucida Sans" panose="020B0602040502020204" pitchFamily="34" charset="0"/>
            </a:endParaRPr>
          </a:p>
          <a:p>
            <a:pPr marL="274320" indent="-274320">
              <a:lnSpc>
                <a:spcPct val="110000"/>
              </a:lnSpc>
              <a:buClrTx/>
            </a:pPr>
            <a:r>
              <a:rPr lang="en-US" sz="9600" dirty="0">
                <a:latin typeface="Calibri" panose="020F0502020204030204" pitchFamily="34" charset="0"/>
                <a:cs typeface="Lucida Sans" panose="020B0602040502020204" pitchFamily="34" charset="0"/>
              </a:rPr>
              <a:t>According to reward-seeking models, discontentment and irritability </a:t>
            </a:r>
            <a:r>
              <a:rPr lang="en-US" sz="9600" i="1" dirty="0">
                <a:latin typeface="Calibri" panose="020F0502020204030204" pitchFamily="34" charset="0"/>
                <a:cs typeface="Lucida Sans" panose="020B0602040502020204" pitchFamily="34" charset="0"/>
              </a:rPr>
              <a:t>motivate</a:t>
            </a:r>
            <a:r>
              <a:rPr lang="en-US" sz="9600" dirty="0">
                <a:latin typeface="Calibri" panose="020F0502020204030204" pitchFamily="34" charset="0"/>
                <a:cs typeface="Lucida Sans" panose="020B0602040502020204" pitchFamily="34" charset="0"/>
              </a:rPr>
              <a:t> reward-</a:t>
            </a:r>
            <a:br>
              <a:rPr lang="en-US" sz="9600" dirty="0">
                <a:latin typeface="Calibri" panose="020F0502020204030204" pitchFamily="34" charset="0"/>
                <a:cs typeface="Lucida Sans" panose="020B0602040502020204" pitchFamily="34" charset="0"/>
              </a:rPr>
            </a:br>
            <a:r>
              <a:rPr lang="en-US" sz="9600" dirty="0">
                <a:latin typeface="Calibri" panose="020F0502020204030204" pitchFamily="34" charset="0"/>
                <a:cs typeface="Lucida Sans" panose="020B0602040502020204" pitchFamily="34" charset="0"/>
              </a:rPr>
              <a:t>seeking behavior (e.g., impulsivity, substance use), which upregulates aversive mood</a:t>
            </a:r>
            <a:br>
              <a:rPr lang="en-US" sz="4800" dirty="0">
                <a:latin typeface="Calibri" panose="020F0502020204030204" pitchFamily="34" charset="0"/>
                <a:cs typeface="Lucida Sans" panose="020B0602040502020204" pitchFamily="34" charset="0"/>
              </a:rPr>
            </a:br>
            <a:endParaRPr lang="en-US" sz="4800" dirty="0">
              <a:latin typeface="Calibri" panose="020F0502020204030204" pitchFamily="34" charset="0"/>
              <a:cs typeface="Lucida Sans" panose="020B0602040502020204" pitchFamily="34" charset="0"/>
            </a:endParaRPr>
          </a:p>
          <a:p>
            <a:pPr marL="274320" indent="-274320">
              <a:lnSpc>
                <a:spcPct val="110000"/>
              </a:lnSpc>
              <a:buClrTx/>
            </a:pPr>
            <a:r>
              <a:rPr lang="en-US" sz="9600" dirty="0">
                <a:latin typeface="Calibri" panose="020F0502020204030204" pitchFamily="34" charset="0"/>
                <a:cs typeface="Lucida Sans" panose="020B0602040502020204" pitchFamily="34" charset="0"/>
              </a:rPr>
              <a:t>Mood elevation is transient, so affected individuals continually seek external reinforcers </a:t>
            </a:r>
            <a:br>
              <a:rPr lang="en-US" sz="4800" dirty="0">
                <a:latin typeface="Calibri" panose="020F0502020204030204" pitchFamily="34" charset="0"/>
                <a:cs typeface="Lucida Sans" panose="020B0602040502020204" pitchFamily="34" charset="0"/>
              </a:rPr>
            </a:br>
            <a:br>
              <a:rPr lang="en-US" sz="4800" dirty="0">
                <a:solidFill>
                  <a:srgbClr val="C00000"/>
                </a:solidFill>
                <a:latin typeface="Calibri" panose="020F0502020204030204" pitchFamily="34" charset="0"/>
              </a:rPr>
            </a:br>
            <a:endParaRPr lang="en-US" sz="4800" dirty="0">
              <a:solidFill>
                <a:srgbClr val="C00000"/>
              </a:solidFill>
            </a:endParaRPr>
          </a:p>
          <a:p>
            <a:pPr marL="0" lvl="1" indent="0">
              <a:lnSpc>
                <a:spcPct val="120000"/>
              </a:lnSpc>
              <a:buClr>
                <a:srgbClr val="FF0000"/>
              </a:buClr>
              <a:buSzPct val="100000"/>
              <a:buNone/>
            </a:pPr>
            <a:r>
              <a:rPr lang="en-US" sz="8000" dirty="0">
                <a:solidFill>
                  <a:srgbClr val="0000FF"/>
                </a:solidFill>
              </a:rPr>
              <a:t>  </a:t>
            </a:r>
            <a:br>
              <a:rPr lang="en-US" sz="8000"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br>
              <a:rPr lang="en-US" dirty="0">
                <a:solidFill>
                  <a:srgbClr val="C00000"/>
                </a:solidFill>
              </a:rPr>
            </a:br>
            <a:endParaRPr lang="en-US" dirty="0">
              <a:solidFill>
                <a:srgbClr val="C00000"/>
              </a:solidFill>
            </a:endParaRPr>
          </a:p>
        </p:txBody>
      </p:sp>
      <p:sp>
        <p:nvSpPr>
          <p:cNvPr id="11" name="Title 6"/>
          <p:cNvSpPr txBox="1">
            <a:spLocks/>
          </p:cNvSpPr>
          <p:nvPr/>
        </p:nvSpPr>
        <p:spPr>
          <a:xfrm>
            <a:off x="680484" y="-5576"/>
            <a:ext cx="10621925" cy="8413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800" dirty="0">
                <a:solidFill>
                  <a:srgbClr val="C00000"/>
                </a:solidFill>
                <a:latin typeface="Calibri" panose="020F0502020204030204" pitchFamily="34" charset="0"/>
              </a:rPr>
              <a:t>Subcortical Substrates of Impulsivity II</a:t>
            </a:r>
          </a:p>
        </p:txBody>
      </p:sp>
      <p:sp>
        <p:nvSpPr>
          <p:cNvPr id="8" name="TextBox 7"/>
          <p:cNvSpPr txBox="1"/>
          <p:nvPr/>
        </p:nvSpPr>
        <p:spPr>
          <a:xfrm>
            <a:off x="1524000" y="6607501"/>
            <a:ext cx="6384804" cy="276999"/>
          </a:xfrm>
          <a:prstGeom prst="rect">
            <a:avLst/>
          </a:prstGeom>
          <a:noFill/>
        </p:spPr>
        <p:txBody>
          <a:bodyPr wrap="square" rtlCol="0">
            <a:spAutoFit/>
          </a:bodyPr>
          <a:lstStyle/>
          <a:p>
            <a:endParaRPr lang="en-US" sz="1200" dirty="0">
              <a:solidFill>
                <a:schemeClr val="bg2"/>
              </a:solidFill>
            </a:endParaRPr>
          </a:p>
        </p:txBody>
      </p:sp>
      <p:sp>
        <p:nvSpPr>
          <p:cNvPr id="17" name="TextBox 16"/>
          <p:cNvSpPr txBox="1"/>
          <p:nvPr/>
        </p:nvSpPr>
        <p:spPr>
          <a:xfrm>
            <a:off x="918" y="6611780"/>
            <a:ext cx="6145439" cy="246221"/>
          </a:xfrm>
          <a:prstGeom prst="rect">
            <a:avLst/>
          </a:prstGeom>
          <a:noFill/>
        </p:spPr>
        <p:txBody>
          <a:bodyPr wrap="square" rtlCol="0">
            <a:spAutoFit/>
          </a:bodyPr>
          <a:lstStyle/>
          <a:p>
            <a:pPr defTabSz="685800">
              <a:defRPr/>
            </a:pPr>
            <a:r>
              <a:rPr lang="en-US" sz="1000" dirty="0" err="1">
                <a:solidFill>
                  <a:schemeClr val="bg2"/>
                </a:solidFill>
              </a:rPr>
              <a:t>Luijten</a:t>
            </a:r>
            <a:r>
              <a:rPr lang="en-US" sz="1000" dirty="0">
                <a:solidFill>
                  <a:schemeClr val="bg2"/>
                </a:solidFill>
              </a:rPr>
              <a:t> et al., 2017; </a:t>
            </a:r>
            <a:r>
              <a:rPr lang="en-US" sz="1000" dirty="0" err="1">
                <a:solidFill>
                  <a:schemeClr val="bg2"/>
                </a:solidFill>
              </a:rPr>
              <a:t>Plichta</a:t>
            </a:r>
            <a:r>
              <a:rPr lang="en-US" sz="1000" dirty="0">
                <a:solidFill>
                  <a:schemeClr val="bg2"/>
                </a:solidFill>
              </a:rPr>
              <a:t> &amp; </a:t>
            </a:r>
            <a:r>
              <a:rPr lang="en-US" sz="1000" dirty="0" err="1">
                <a:solidFill>
                  <a:schemeClr val="bg2"/>
                </a:solidFill>
              </a:rPr>
              <a:t>Scheres</a:t>
            </a:r>
            <a:r>
              <a:rPr lang="en-US" sz="1000" dirty="0">
                <a:solidFill>
                  <a:schemeClr val="bg2"/>
                </a:solidFill>
              </a:rPr>
              <a:t>, 2014; </a:t>
            </a:r>
            <a:r>
              <a:rPr lang="en-US" sz="1000" dirty="0" err="1">
                <a:solidFill>
                  <a:schemeClr val="bg2"/>
                </a:solidFill>
              </a:rPr>
              <a:t>Scheres</a:t>
            </a:r>
            <a:r>
              <a:rPr lang="en-US" sz="1000" dirty="0">
                <a:solidFill>
                  <a:schemeClr val="bg2"/>
                </a:solidFill>
              </a:rPr>
              <a:t> et al., 2007; </a:t>
            </a:r>
            <a:r>
              <a:rPr lang="en-US" sz="1000" dirty="0" err="1">
                <a:solidFill>
                  <a:srgbClr val="000000"/>
                </a:solidFill>
              </a:rPr>
              <a:t>Ströhle</a:t>
            </a:r>
            <a:r>
              <a:rPr lang="en-US" sz="1000" dirty="0">
                <a:solidFill>
                  <a:srgbClr val="000000"/>
                </a:solidFill>
              </a:rPr>
              <a:t> et al., 2008; </a:t>
            </a:r>
            <a:r>
              <a:rPr lang="en-US" sz="1000" dirty="0" err="1">
                <a:solidFill>
                  <a:srgbClr val="000000"/>
                </a:solidFill>
              </a:rPr>
              <a:t>Wenjing</a:t>
            </a:r>
            <a:r>
              <a:rPr lang="en-US" sz="1000" dirty="0">
                <a:solidFill>
                  <a:srgbClr val="000000"/>
                </a:solidFill>
              </a:rPr>
              <a:t> et al., 2014  </a:t>
            </a:r>
          </a:p>
        </p:txBody>
      </p:sp>
      <p:sp>
        <p:nvSpPr>
          <p:cNvPr id="26" name="TextBox 25"/>
          <p:cNvSpPr txBox="1"/>
          <p:nvPr/>
        </p:nvSpPr>
        <p:spPr>
          <a:xfrm>
            <a:off x="-98434" y="937193"/>
            <a:ext cx="12043011" cy="4825938"/>
          </a:xfrm>
          <a:prstGeom prst="rect">
            <a:avLst/>
          </a:prstGeom>
          <a:solidFill>
            <a:schemeClr val="tx1"/>
          </a:solidFill>
          <a:ln w="31750">
            <a:solidFill>
              <a:schemeClr val="tx1"/>
            </a:solidFill>
          </a:ln>
        </p:spPr>
        <p:txBody>
          <a:bodyPr wrap="square" rtlCol="0">
            <a:spAutoFit/>
          </a:bodyPr>
          <a:lstStyle/>
          <a:p>
            <a:endParaRPr lang="en-US" dirty="0"/>
          </a:p>
        </p:txBody>
      </p:sp>
      <p:pic>
        <p:nvPicPr>
          <p:cNvPr id="10" name="Picture 9"/>
          <p:cNvPicPr>
            <a:picLocks noChangeAspect="1"/>
          </p:cNvPicPr>
          <p:nvPr/>
        </p:nvPicPr>
        <p:blipFill>
          <a:blip r:embed="rId3"/>
          <a:stretch>
            <a:fillRect/>
          </a:stretch>
        </p:blipFill>
        <p:spPr>
          <a:xfrm>
            <a:off x="2450550" y="1921654"/>
            <a:ext cx="7185931" cy="3142535"/>
          </a:xfrm>
          <a:prstGeom prst="rect">
            <a:avLst/>
          </a:prstGeom>
        </p:spPr>
      </p:pic>
      <p:sp>
        <p:nvSpPr>
          <p:cNvPr id="24" name="TextBox 23">
            <a:extLst>
              <a:ext uri="{FF2B5EF4-FFF2-40B4-BE49-F238E27FC236}">
                <a16:creationId xmlns:a16="http://schemas.microsoft.com/office/drawing/2014/main" id="{06B31828-7899-47FF-A359-F1A8EDFE9F0B}"/>
              </a:ext>
            </a:extLst>
          </p:cNvPr>
          <p:cNvSpPr txBox="1"/>
          <p:nvPr/>
        </p:nvSpPr>
        <p:spPr>
          <a:xfrm>
            <a:off x="3344890" y="5148163"/>
            <a:ext cx="1270652" cy="415498"/>
          </a:xfrm>
          <a:prstGeom prst="rect">
            <a:avLst/>
          </a:prstGeom>
          <a:noFill/>
        </p:spPr>
        <p:txBody>
          <a:bodyPr wrap="square" rtlCol="0">
            <a:spAutoFit/>
          </a:bodyPr>
          <a:lstStyle/>
          <a:p>
            <a:r>
              <a:rPr lang="en-US" sz="2100" dirty="0">
                <a:solidFill>
                  <a:srgbClr val="0000FF"/>
                </a:solidFill>
              </a:rPr>
              <a:t>control</a:t>
            </a:r>
          </a:p>
        </p:txBody>
      </p:sp>
      <p:sp>
        <p:nvSpPr>
          <p:cNvPr id="25" name="TextBox 24">
            <a:extLst>
              <a:ext uri="{FF2B5EF4-FFF2-40B4-BE49-F238E27FC236}">
                <a16:creationId xmlns:a16="http://schemas.microsoft.com/office/drawing/2014/main" id="{6123A410-6367-4F67-8D9E-87AA6FC37CCA}"/>
              </a:ext>
            </a:extLst>
          </p:cNvPr>
          <p:cNvSpPr txBox="1"/>
          <p:nvPr/>
        </p:nvSpPr>
        <p:spPr>
          <a:xfrm>
            <a:off x="7668712" y="5148163"/>
            <a:ext cx="975878" cy="415498"/>
          </a:xfrm>
          <a:prstGeom prst="rect">
            <a:avLst/>
          </a:prstGeom>
          <a:noFill/>
        </p:spPr>
        <p:txBody>
          <a:bodyPr wrap="square" rtlCol="0">
            <a:spAutoFit/>
          </a:bodyPr>
          <a:lstStyle/>
          <a:p>
            <a:r>
              <a:rPr lang="en-US" sz="2100" dirty="0">
                <a:solidFill>
                  <a:srgbClr val="FF0000"/>
                </a:solidFill>
              </a:rPr>
              <a:t>ADHD</a:t>
            </a:r>
          </a:p>
        </p:txBody>
      </p:sp>
      <p:pic>
        <p:nvPicPr>
          <p:cNvPr id="27" name="Picture 26">
            <a:extLst>
              <a:ext uri="{FF2B5EF4-FFF2-40B4-BE49-F238E27FC236}">
                <a16:creationId xmlns:a16="http://schemas.microsoft.com/office/drawing/2014/main" id="{59D00F5C-B5CA-46EE-B4E6-DDD606A77196}"/>
              </a:ext>
            </a:extLst>
          </p:cNvPr>
          <p:cNvPicPr>
            <a:picLocks noChangeAspect="1"/>
          </p:cNvPicPr>
          <p:nvPr/>
        </p:nvPicPr>
        <p:blipFill>
          <a:blip r:embed="rId4"/>
          <a:stretch>
            <a:fillRect/>
          </a:stretch>
        </p:blipFill>
        <p:spPr>
          <a:xfrm>
            <a:off x="4399248" y="1870656"/>
            <a:ext cx="3363033" cy="3401141"/>
          </a:xfrm>
          <a:prstGeom prst="rect">
            <a:avLst/>
          </a:prstGeom>
        </p:spPr>
      </p:pic>
      <p:sp>
        <p:nvSpPr>
          <p:cNvPr id="28" name="TextBox 27">
            <a:extLst>
              <a:ext uri="{FF2B5EF4-FFF2-40B4-BE49-F238E27FC236}">
                <a16:creationId xmlns:a16="http://schemas.microsoft.com/office/drawing/2014/main" id="{02F6B370-3B5C-4950-B32C-0E29F80F80B8}"/>
              </a:ext>
            </a:extLst>
          </p:cNvPr>
          <p:cNvSpPr txBox="1"/>
          <p:nvPr/>
        </p:nvSpPr>
        <p:spPr>
          <a:xfrm>
            <a:off x="3972618" y="1182988"/>
            <a:ext cx="4006975" cy="738664"/>
          </a:xfrm>
          <a:prstGeom prst="rect">
            <a:avLst/>
          </a:prstGeom>
          <a:noFill/>
        </p:spPr>
        <p:txBody>
          <a:bodyPr wrap="square" rtlCol="0">
            <a:spAutoFit/>
          </a:bodyPr>
          <a:lstStyle/>
          <a:p>
            <a:pPr algn="ctr" defTabSz="685800">
              <a:defRPr/>
            </a:pPr>
            <a:r>
              <a:rPr lang="en-US" sz="2100" dirty="0">
                <a:solidFill>
                  <a:srgbClr val="FF0000"/>
                </a:solidFill>
                <a:latin typeface="+mn-lt"/>
                <a:cs typeface="Calibri" panose="020F0502020204030204" pitchFamily="34" charset="0"/>
              </a:rPr>
              <a:t>ADHD</a:t>
            </a:r>
            <a:br>
              <a:rPr lang="en-US" sz="750" dirty="0">
                <a:solidFill>
                  <a:srgbClr val="000000"/>
                </a:solidFill>
              </a:rPr>
            </a:br>
            <a:endParaRPr lang="en-US" sz="750" dirty="0">
              <a:solidFill>
                <a:srgbClr val="000000"/>
              </a:solidFill>
            </a:endParaRPr>
          </a:p>
          <a:p>
            <a:pPr algn="ctr" defTabSz="685800">
              <a:defRPr/>
            </a:pPr>
            <a:r>
              <a:rPr lang="en-US" sz="1350" dirty="0">
                <a:solidFill>
                  <a:srgbClr val="000000"/>
                </a:solidFill>
              </a:rPr>
              <a:t>hypoactivation     hyperactivation</a:t>
            </a:r>
          </a:p>
        </p:txBody>
      </p:sp>
      <p:sp>
        <p:nvSpPr>
          <p:cNvPr id="29" name="TextBox 28">
            <a:extLst>
              <a:ext uri="{FF2B5EF4-FFF2-40B4-BE49-F238E27FC236}">
                <a16:creationId xmlns:a16="http://schemas.microsoft.com/office/drawing/2014/main" id="{02F6B370-3B5C-4950-B32C-0E29F80F80B8}"/>
              </a:ext>
            </a:extLst>
          </p:cNvPr>
          <p:cNvSpPr txBox="1"/>
          <p:nvPr/>
        </p:nvSpPr>
        <p:spPr>
          <a:xfrm>
            <a:off x="4019272" y="5337786"/>
            <a:ext cx="4006975" cy="369332"/>
          </a:xfrm>
          <a:prstGeom prst="rect">
            <a:avLst/>
          </a:prstGeom>
          <a:noFill/>
        </p:spPr>
        <p:txBody>
          <a:bodyPr wrap="square" rtlCol="0">
            <a:spAutoFit/>
          </a:bodyPr>
          <a:lstStyle/>
          <a:p>
            <a:pPr algn="ctr" defTabSz="685800">
              <a:defRPr/>
            </a:pPr>
            <a:r>
              <a:rPr lang="en-US" dirty="0">
                <a:solidFill>
                  <a:schemeClr val="bg2"/>
                </a:solidFill>
                <a:latin typeface="+mn-lt"/>
                <a:cs typeface="Calibri" panose="020F0502020204030204" pitchFamily="34" charset="0"/>
              </a:rPr>
              <a:t>striatal responding to incentives</a:t>
            </a:r>
            <a:endParaRPr lang="en-US" dirty="0">
              <a:solidFill>
                <a:schemeClr val="bg2"/>
              </a:solidFill>
              <a:latin typeface="+mn-lt"/>
            </a:endParaRPr>
          </a:p>
        </p:txBody>
      </p:sp>
      <p:pic>
        <p:nvPicPr>
          <p:cNvPr id="30" name="Picture 2">
            <a:extLst>
              <a:ext uri="{FF2B5EF4-FFF2-40B4-BE49-F238E27FC236}">
                <a16:creationId xmlns:a16="http://schemas.microsoft.com/office/drawing/2014/main" id="{52DD0236-C29B-48A3-902E-375454B5A4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88903" y="908866"/>
            <a:ext cx="6253962" cy="4523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4">
            <a:extLst>
              <a:ext uri="{FF2B5EF4-FFF2-40B4-BE49-F238E27FC236}">
                <a16:creationId xmlns:a16="http://schemas.microsoft.com/office/drawing/2014/main" id="{9F3D8D4B-8DBB-4008-B522-68773CF2DCF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8772" y="5558186"/>
            <a:ext cx="3447475" cy="839307"/>
          </a:xfrm>
          <a:prstGeom prst="rect">
            <a:avLst/>
          </a:prstGeom>
          <a:noFill/>
          <a:ln w="254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
        <p:nvSpPr>
          <p:cNvPr id="32" name="Rectangle 31">
            <a:extLst>
              <a:ext uri="{FF2B5EF4-FFF2-40B4-BE49-F238E27FC236}">
                <a16:creationId xmlns:a16="http://schemas.microsoft.com/office/drawing/2014/main" id="{ADA2C356-ACC6-49AF-86AF-614F42E22446}"/>
              </a:ext>
            </a:extLst>
          </p:cNvPr>
          <p:cNvSpPr/>
          <p:nvPr/>
        </p:nvSpPr>
        <p:spPr>
          <a:xfrm>
            <a:off x="8216502" y="1450368"/>
            <a:ext cx="1642387" cy="4010287"/>
          </a:xfrm>
          <a:prstGeom prst="rect">
            <a:avLst/>
          </a:prstGeom>
          <a:gradFill>
            <a:gsLst>
              <a:gs pos="0">
                <a:srgbClr val="E7E7FF">
                  <a:alpha val="50000"/>
                </a:srgbClr>
              </a:gs>
              <a:gs pos="31000">
                <a:srgbClr val="FFB9B9">
                  <a:alpha val="50000"/>
                </a:srgbClr>
              </a:gs>
              <a:gs pos="57000">
                <a:srgbClr val="FF9797">
                  <a:alpha val="50000"/>
                </a:srgbClr>
              </a:gs>
              <a:gs pos="96000">
                <a:srgbClr val="FF0000">
                  <a:alpha val="50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33" name="Rectangle 32">
            <a:extLst>
              <a:ext uri="{FF2B5EF4-FFF2-40B4-BE49-F238E27FC236}">
                <a16:creationId xmlns:a16="http://schemas.microsoft.com/office/drawing/2014/main" id="{53A38866-0AC9-47C5-8234-4D2927A222AF}"/>
              </a:ext>
            </a:extLst>
          </p:cNvPr>
          <p:cNvSpPr/>
          <p:nvPr/>
        </p:nvSpPr>
        <p:spPr>
          <a:xfrm>
            <a:off x="6566205" y="1451790"/>
            <a:ext cx="1650297" cy="4010286"/>
          </a:xfrm>
          <a:prstGeom prst="rect">
            <a:avLst/>
          </a:prstGeom>
          <a:gradFill>
            <a:gsLst>
              <a:gs pos="0">
                <a:srgbClr val="E7E7FF">
                  <a:alpha val="50000"/>
                </a:srgbClr>
              </a:gs>
              <a:gs pos="56000">
                <a:srgbClr val="C5C5FF">
                  <a:alpha val="50000"/>
                </a:srgbClr>
              </a:gs>
              <a:gs pos="73000">
                <a:srgbClr val="A7A7FF">
                  <a:alpha val="50000"/>
                </a:srgbClr>
              </a:gs>
              <a:gs pos="100000">
                <a:srgbClr val="6D6DFF">
                  <a:alpha val="51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34" name="TextBox 33">
            <a:extLst>
              <a:ext uri="{FF2B5EF4-FFF2-40B4-BE49-F238E27FC236}">
                <a16:creationId xmlns:a16="http://schemas.microsoft.com/office/drawing/2014/main" id="{6C5548DA-F0A2-4299-8169-F5EFB61AE165}"/>
              </a:ext>
            </a:extLst>
          </p:cNvPr>
          <p:cNvSpPr txBox="1"/>
          <p:nvPr/>
        </p:nvSpPr>
        <p:spPr>
          <a:xfrm>
            <a:off x="2988904" y="941460"/>
            <a:ext cx="3446669" cy="300082"/>
          </a:xfrm>
          <a:prstGeom prst="rect">
            <a:avLst/>
          </a:prstGeom>
          <a:solidFill>
            <a:schemeClr val="tx1"/>
          </a:solidFill>
        </p:spPr>
        <p:txBody>
          <a:bodyPr wrap="square" rtlCol="0">
            <a:spAutoFit/>
          </a:bodyPr>
          <a:lstStyle/>
          <a:p>
            <a:pPr defTabSz="685800">
              <a:defRPr/>
            </a:pPr>
            <a:r>
              <a:rPr lang="en-US" sz="1350" b="1" dirty="0">
                <a:solidFill>
                  <a:srgbClr val="000000"/>
                </a:solidFill>
              </a:rPr>
              <a:t>ADDICTION</a:t>
            </a:r>
          </a:p>
        </p:txBody>
      </p:sp>
      <p:sp>
        <p:nvSpPr>
          <p:cNvPr id="35" name="Rectangle 34">
            <a:extLst>
              <a:ext uri="{FF2B5EF4-FFF2-40B4-BE49-F238E27FC236}">
                <a16:creationId xmlns:a16="http://schemas.microsoft.com/office/drawing/2014/main" id="{19598DAF-A038-45B3-B072-5D9F157A8EC8}"/>
              </a:ext>
            </a:extLst>
          </p:cNvPr>
          <p:cNvSpPr/>
          <p:nvPr/>
        </p:nvSpPr>
        <p:spPr>
          <a:xfrm>
            <a:off x="3049452" y="1264802"/>
            <a:ext cx="485745" cy="186988"/>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36" name="Rectangle 35">
            <a:extLst>
              <a:ext uri="{FF2B5EF4-FFF2-40B4-BE49-F238E27FC236}">
                <a16:creationId xmlns:a16="http://schemas.microsoft.com/office/drawing/2014/main" id="{066368DE-1BEB-4368-9607-BB839AB0CDE7}"/>
              </a:ext>
            </a:extLst>
          </p:cNvPr>
          <p:cNvSpPr/>
          <p:nvPr/>
        </p:nvSpPr>
        <p:spPr>
          <a:xfrm>
            <a:off x="3047113" y="2453951"/>
            <a:ext cx="566944" cy="18661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37" name="Rectangle 36">
            <a:extLst>
              <a:ext uri="{FF2B5EF4-FFF2-40B4-BE49-F238E27FC236}">
                <a16:creationId xmlns:a16="http://schemas.microsoft.com/office/drawing/2014/main" id="{7C476DB6-51D1-40F1-8497-712760EF4ADB}"/>
              </a:ext>
            </a:extLst>
          </p:cNvPr>
          <p:cNvSpPr/>
          <p:nvPr/>
        </p:nvSpPr>
        <p:spPr>
          <a:xfrm>
            <a:off x="3041331" y="3444614"/>
            <a:ext cx="554064" cy="194325"/>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38" name="Rectangle 37">
            <a:extLst>
              <a:ext uri="{FF2B5EF4-FFF2-40B4-BE49-F238E27FC236}">
                <a16:creationId xmlns:a16="http://schemas.microsoft.com/office/drawing/2014/main" id="{328876F6-D31D-4E60-A9E3-97255C1F0AB6}"/>
              </a:ext>
            </a:extLst>
          </p:cNvPr>
          <p:cNvSpPr/>
          <p:nvPr/>
        </p:nvSpPr>
        <p:spPr>
          <a:xfrm>
            <a:off x="3041331" y="4240316"/>
            <a:ext cx="572726" cy="202672"/>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srgbClr val="FFFFFF"/>
              </a:solidFill>
              <a:latin typeface="Arial"/>
            </a:endParaRPr>
          </a:p>
        </p:txBody>
      </p:sp>
      <p:sp>
        <p:nvSpPr>
          <p:cNvPr id="2" name="Slide Number Placeholder 1"/>
          <p:cNvSpPr>
            <a:spLocks noGrp="1"/>
          </p:cNvSpPr>
          <p:nvPr>
            <p:ph type="sldNum" sz="quarter" idx="12"/>
          </p:nvPr>
        </p:nvSpPr>
        <p:spPr/>
        <p:txBody>
          <a:bodyPr/>
          <a:lstStyle/>
          <a:p>
            <a:pPr>
              <a:defRPr/>
            </a:pPr>
            <a:fld id="{993D126B-FE58-41BD-B064-FF5E64C7CD59}" type="slidenum">
              <a:rPr lang="en-US" smtClean="0"/>
              <a:pPr>
                <a:defRPr/>
              </a:pPr>
              <a:t>9</a:t>
            </a:fld>
            <a:endParaRPr lang="en-US"/>
          </a:p>
        </p:txBody>
      </p:sp>
      <p:sp>
        <p:nvSpPr>
          <p:cNvPr id="23" name="TextBox 22">
            <a:extLst>
              <a:ext uri="{FF2B5EF4-FFF2-40B4-BE49-F238E27FC236}">
                <a16:creationId xmlns:a16="http://schemas.microsoft.com/office/drawing/2014/main" id="{06B31828-7899-47FF-A359-F1A8EDFE9F0B}"/>
              </a:ext>
            </a:extLst>
          </p:cNvPr>
          <p:cNvSpPr txBox="1"/>
          <p:nvPr/>
        </p:nvSpPr>
        <p:spPr>
          <a:xfrm>
            <a:off x="2826817" y="5648324"/>
            <a:ext cx="6495653" cy="492443"/>
          </a:xfrm>
          <a:prstGeom prst="rect">
            <a:avLst/>
          </a:prstGeom>
          <a:noFill/>
        </p:spPr>
        <p:txBody>
          <a:bodyPr wrap="square" rtlCol="0">
            <a:spAutoFit/>
          </a:bodyPr>
          <a:lstStyle/>
          <a:p>
            <a:pPr algn="ctr"/>
            <a:r>
              <a:rPr lang="en-US" sz="2600" dirty="0">
                <a:solidFill>
                  <a:schemeClr val="bg2"/>
                </a:solidFill>
                <a:latin typeface="Calibri" panose="020F0502020204030204" pitchFamily="34" charset="0"/>
                <a:cs typeface="Calibri" panose="020F0502020204030204" pitchFamily="34" charset="0"/>
              </a:rPr>
              <a:t>striatal responding to incentives</a:t>
            </a:r>
          </a:p>
        </p:txBody>
      </p:sp>
    </p:spTree>
    <p:extLst>
      <p:ext uri="{BB962C8B-B14F-4D97-AF65-F5344CB8AC3E}">
        <p14:creationId xmlns:p14="http://schemas.microsoft.com/office/powerpoint/2010/main" val="31630972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3" presetClass="emph" presetSubtype="2" fill="hold" nodeType="withEffect">
                                  <p:stCondLst>
                                    <p:cond delay="0"/>
                                  </p:stCondLst>
                                  <p:childTnLst>
                                    <p:animClr clrSpc="rgb" dir="cw">
                                      <p:cBhvr override="childStyle">
                                        <p:cTn id="16" dur="500" fill="hold"/>
                                        <p:tgtEl>
                                          <p:spTgt spid="3">
                                            <p:txEl>
                                              <p:pRg st="0" end="0"/>
                                            </p:txEl>
                                          </p:spTgt>
                                        </p:tgtEl>
                                        <p:attrNameLst>
                                          <p:attrName>style.color</p:attrName>
                                        </p:attrNameLst>
                                      </p:cBhvr>
                                      <p:to>
                                        <a:srgbClr val="B2B2B2"/>
                                      </p:to>
                                    </p:animClr>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ppt_y"/>
                                          </p:val>
                                        </p:tav>
                                        <p:tav tm="100000">
                                          <p:val>
                                            <p:strVal val="#ppt_y"/>
                                          </p:val>
                                        </p:tav>
                                      </p:tavLst>
                                    </p:anim>
                                  </p:childTnLst>
                                </p:cTn>
                              </p:par>
                              <p:par>
                                <p:cTn id="23" presetID="3" presetClass="emph" presetSubtype="2" fill="hold" nodeType="withEffect">
                                  <p:stCondLst>
                                    <p:cond delay="0"/>
                                  </p:stCondLst>
                                  <p:childTnLst>
                                    <p:animClr clrSpc="rgb" dir="cw">
                                      <p:cBhvr override="childStyle">
                                        <p:cTn id="24" dur="500" fill="hold"/>
                                        <p:tgtEl>
                                          <p:spTgt spid="3">
                                            <p:txEl>
                                              <p:pRg st="2" end="2"/>
                                            </p:txEl>
                                          </p:spTgt>
                                        </p:tgtEl>
                                        <p:attrNameLst>
                                          <p:attrName>style.color</p:attrName>
                                        </p:attrNameLst>
                                      </p:cBhvr>
                                      <p:to>
                                        <a:srgbClr val="B2B2B2"/>
                                      </p:to>
                                    </p:animClr>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additive="base">
                                        <p:cTn id="29" dur="500" fill="hold"/>
                                        <p:tgtEl>
                                          <p:spTgt spid="24"/>
                                        </p:tgtEl>
                                        <p:attrNameLst>
                                          <p:attrName>ppt_x</p:attrName>
                                        </p:attrNameLst>
                                      </p:cBhvr>
                                      <p:tavLst>
                                        <p:tav tm="0">
                                          <p:val>
                                            <p:strVal val="1+#ppt_w/2"/>
                                          </p:val>
                                        </p:tav>
                                        <p:tav tm="100000">
                                          <p:val>
                                            <p:strVal val="#ppt_x"/>
                                          </p:val>
                                        </p:tav>
                                      </p:tavLst>
                                    </p:anim>
                                    <p:anim calcmode="lin" valueType="num">
                                      <p:cBhvr additive="base">
                                        <p:cTn id="30" dur="500" fill="hold"/>
                                        <p:tgtEl>
                                          <p:spTgt spid="24"/>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 calcmode="lin" valueType="num">
                                      <p:cBhvr additive="base">
                                        <p:cTn id="33" dur="500" fill="hold"/>
                                        <p:tgtEl>
                                          <p:spTgt spid="25"/>
                                        </p:tgtEl>
                                        <p:attrNameLst>
                                          <p:attrName>ppt_x</p:attrName>
                                        </p:attrNameLst>
                                      </p:cBhvr>
                                      <p:tavLst>
                                        <p:tav tm="0">
                                          <p:val>
                                            <p:strVal val="1+#ppt_w/2"/>
                                          </p:val>
                                        </p:tav>
                                        <p:tav tm="100000">
                                          <p:val>
                                            <p:strVal val="#ppt_x"/>
                                          </p:val>
                                        </p:tav>
                                      </p:tavLst>
                                    </p:anim>
                                    <p:anim calcmode="lin" valueType="num">
                                      <p:cBhvr additive="base">
                                        <p:cTn id="34" dur="500" fill="hold"/>
                                        <p:tgtEl>
                                          <p:spTgt spid="25"/>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1+#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nodePh="1">
                                  <p:stCondLst>
                                    <p:cond delay="0"/>
                                  </p:stCondLst>
                                  <p:endCondLst>
                                    <p:cond evt="begin" delay="0">
                                      <p:tn val="39"/>
                                    </p:cond>
                                  </p:end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1+#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fill="hold"/>
                                        <p:tgtEl>
                                          <p:spTgt spid="23"/>
                                        </p:tgtEl>
                                        <p:attrNameLst>
                                          <p:attrName>ppt_x</p:attrName>
                                        </p:attrNameLst>
                                      </p:cBhvr>
                                      <p:tavLst>
                                        <p:tav tm="0">
                                          <p:val>
                                            <p:strVal val="1+#ppt_w/2"/>
                                          </p:val>
                                        </p:tav>
                                        <p:tav tm="100000">
                                          <p:val>
                                            <p:strVal val="#ppt_x"/>
                                          </p:val>
                                        </p:tav>
                                      </p:tavLst>
                                    </p:anim>
                                    <p:anim calcmode="lin" valueType="num">
                                      <p:cBhvr additive="base">
                                        <p:cTn id="50"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xit" presetSubtype="8" fill="hold" grpId="1" nodeType="clickEffect">
                                  <p:stCondLst>
                                    <p:cond delay="0"/>
                                  </p:stCondLst>
                                  <p:childTnLst>
                                    <p:anim calcmode="lin" valueType="num">
                                      <p:cBhvr additive="base">
                                        <p:cTn id="54" dur="500"/>
                                        <p:tgtEl>
                                          <p:spTgt spid="24"/>
                                        </p:tgtEl>
                                        <p:attrNameLst>
                                          <p:attrName>ppt_x</p:attrName>
                                        </p:attrNameLst>
                                      </p:cBhvr>
                                      <p:tavLst>
                                        <p:tav tm="0">
                                          <p:val>
                                            <p:strVal val="ppt_x"/>
                                          </p:val>
                                        </p:tav>
                                        <p:tav tm="100000">
                                          <p:val>
                                            <p:strVal val="0-ppt_w/2"/>
                                          </p:val>
                                        </p:tav>
                                      </p:tavLst>
                                    </p:anim>
                                    <p:anim calcmode="lin" valueType="num">
                                      <p:cBhvr additive="base">
                                        <p:cTn id="55" dur="500"/>
                                        <p:tgtEl>
                                          <p:spTgt spid="24"/>
                                        </p:tgtEl>
                                        <p:attrNameLst>
                                          <p:attrName>ppt_y</p:attrName>
                                        </p:attrNameLst>
                                      </p:cBhvr>
                                      <p:tavLst>
                                        <p:tav tm="0">
                                          <p:val>
                                            <p:strVal val="ppt_y"/>
                                          </p:val>
                                        </p:tav>
                                        <p:tav tm="100000">
                                          <p:val>
                                            <p:strVal val="ppt_y"/>
                                          </p:val>
                                        </p:tav>
                                      </p:tavLst>
                                    </p:anim>
                                    <p:set>
                                      <p:cBhvr>
                                        <p:cTn id="56" dur="1" fill="hold">
                                          <p:stCondLst>
                                            <p:cond delay="499"/>
                                          </p:stCondLst>
                                        </p:cTn>
                                        <p:tgtEl>
                                          <p:spTgt spid="24"/>
                                        </p:tgtEl>
                                        <p:attrNameLst>
                                          <p:attrName>style.visibility</p:attrName>
                                        </p:attrNameLst>
                                      </p:cBhvr>
                                      <p:to>
                                        <p:strVal val="hidden"/>
                                      </p:to>
                                    </p:set>
                                  </p:childTnLst>
                                </p:cTn>
                              </p:par>
                              <p:par>
                                <p:cTn id="57" presetID="2" presetClass="exit" presetSubtype="8" fill="hold" grpId="1" nodeType="withEffect">
                                  <p:stCondLst>
                                    <p:cond delay="0"/>
                                  </p:stCondLst>
                                  <p:childTnLst>
                                    <p:anim calcmode="lin" valueType="num">
                                      <p:cBhvr additive="base">
                                        <p:cTn id="58" dur="500"/>
                                        <p:tgtEl>
                                          <p:spTgt spid="25"/>
                                        </p:tgtEl>
                                        <p:attrNameLst>
                                          <p:attrName>ppt_x</p:attrName>
                                        </p:attrNameLst>
                                      </p:cBhvr>
                                      <p:tavLst>
                                        <p:tav tm="0">
                                          <p:val>
                                            <p:strVal val="ppt_x"/>
                                          </p:val>
                                        </p:tav>
                                        <p:tav tm="100000">
                                          <p:val>
                                            <p:strVal val="0-ppt_w/2"/>
                                          </p:val>
                                        </p:tav>
                                      </p:tavLst>
                                    </p:anim>
                                    <p:anim calcmode="lin" valueType="num">
                                      <p:cBhvr additive="base">
                                        <p:cTn id="59" dur="500"/>
                                        <p:tgtEl>
                                          <p:spTgt spid="25"/>
                                        </p:tgtEl>
                                        <p:attrNameLst>
                                          <p:attrName>ppt_y</p:attrName>
                                        </p:attrNameLst>
                                      </p:cBhvr>
                                      <p:tavLst>
                                        <p:tav tm="0">
                                          <p:val>
                                            <p:strVal val="ppt_y"/>
                                          </p:val>
                                        </p:tav>
                                        <p:tav tm="100000">
                                          <p:val>
                                            <p:strVal val="ppt_y"/>
                                          </p:val>
                                        </p:tav>
                                      </p:tavLst>
                                    </p:anim>
                                    <p:set>
                                      <p:cBhvr>
                                        <p:cTn id="60" dur="1" fill="hold">
                                          <p:stCondLst>
                                            <p:cond delay="499"/>
                                          </p:stCondLst>
                                        </p:cTn>
                                        <p:tgtEl>
                                          <p:spTgt spid="25"/>
                                        </p:tgtEl>
                                        <p:attrNameLst>
                                          <p:attrName>style.visibility</p:attrName>
                                        </p:attrNameLst>
                                      </p:cBhvr>
                                      <p:to>
                                        <p:strVal val="hidden"/>
                                      </p:to>
                                    </p:set>
                                  </p:childTnLst>
                                </p:cTn>
                              </p:par>
                              <p:par>
                                <p:cTn id="61" presetID="2" presetClass="exit" presetSubtype="8" fill="hold" nodeType="withEffect">
                                  <p:stCondLst>
                                    <p:cond delay="0"/>
                                  </p:stCondLst>
                                  <p:childTnLst>
                                    <p:anim calcmode="lin" valueType="num">
                                      <p:cBhvr additive="base">
                                        <p:cTn id="62" dur="500"/>
                                        <p:tgtEl>
                                          <p:spTgt spid="10"/>
                                        </p:tgtEl>
                                        <p:attrNameLst>
                                          <p:attrName>ppt_x</p:attrName>
                                        </p:attrNameLst>
                                      </p:cBhvr>
                                      <p:tavLst>
                                        <p:tav tm="0">
                                          <p:val>
                                            <p:strVal val="ppt_x"/>
                                          </p:val>
                                        </p:tav>
                                        <p:tav tm="100000">
                                          <p:val>
                                            <p:strVal val="0-ppt_w/2"/>
                                          </p:val>
                                        </p:tav>
                                      </p:tavLst>
                                    </p:anim>
                                    <p:anim calcmode="lin" valueType="num">
                                      <p:cBhvr additive="base">
                                        <p:cTn id="63" dur="500"/>
                                        <p:tgtEl>
                                          <p:spTgt spid="10"/>
                                        </p:tgtEl>
                                        <p:attrNameLst>
                                          <p:attrName>ppt_y</p:attrName>
                                        </p:attrNameLst>
                                      </p:cBhvr>
                                      <p:tavLst>
                                        <p:tav tm="0">
                                          <p:val>
                                            <p:strVal val="ppt_y"/>
                                          </p:val>
                                        </p:tav>
                                        <p:tav tm="100000">
                                          <p:val>
                                            <p:strVal val="ppt_y"/>
                                          </p:val>
                                        </p:tav>
                                      </p:tavLst>
                                    </p:anim>
                                    <p:set>
                                      <p:cBhvr>
                                        <p:cTn id="64" dur="1" fill="hold">
                                          <p:stCondLst>
                                            <p:cond delay="499"/>
                                          </p:stCondLst>
                                        </p:cTn>
                                        <p:tgtEl>
                                          <p:spTgt spid="10"/>
                                        </p:tgtEl>
                                        <p:attrNameLst>
                                          <p:attrName>style.visibility</p:attrName>
                                        </p:attrNameLst>
                                      </p:cBhvr>
                                      <p:to>
                                        <p:strVal val="hidden"/>
                                      </p:to>
                                    </p:set>
                                  </p:childTnLst>
                                </p:cTn>
                              </p:par>
                              <p:par>
                                <p:cTn id="65" presetID="2" presetClass="exit" presetSubtype="8" fill="hold" grpId="1" nodeType="withEffect">
                                  <p:stCondLst>
                                    <p:cond delay="0"/>
                                  </p:stCondLst>
                                  <p:childTnLst>
                                    <p:anim calcmode="lin" valueType="num">
                                      <p:cBhvr additive="base">
                                        <p:cTn id="66" dur="500"/>
                                        <p:tgtEl>
                                          <p:spTgt spid="23"/>
                                        </p:tgtEl>
                                        <p:attrNameLst>
                                          <p:attrName>ppt_x</p:attrName>
                                        </p:attrNameLst>
                                      </p:cBhvr>
                                      <p:tavLst>
                                        <p:tav tm="0">
                                          <p:val>
                                            <p:strVal val="ppt_x"/>
                                          </p:val>
                                        </p:tav>
                                        <p:tav tm="100000">
                                          <p:val>
                                            <p:strVal val="0-ppt_w/2"/>
                                          </p:val>
                                        </p:tav>
                                      </p:tavLst>
                                    </p:anim>
                                    <p:anim calcmode="lin" valueType="num">
                                      <p:cBhvr additive="base">
                                        <p:cTn id="67" dur="500"/>
                                        <p:tgtEl>
                                          <p:spTgt spid="23"/>
                                        </p:tgtEl>
                                        <p:attrNameLst>
                                          <p:attrName>ppt_y</p:attrName>
                                        </p:attrNameLst>
                                      </p:cBhvr>
                                      <p:tavLst>
                                        <p:tav tm="0">
                                          <p:val>
                                            <p:strVal val="ppt_y"/>
                                          </p:val>
                                        </p:tav>
                                        <p:tav tm="100000">
                                          <p:val>
                                            <p:strVal val="ppt_y"/>
                                          </p:val>
                                        </p:tav>
                                      </p:tavLst>
                                    </p:anim>
                                    <p:set>
                                      <p:cBhvr>
                                        <p:cTn id="68" dur="1" fill="hold">
                                          <p:stCondLst>
                                            <p:cond delay="499"/>
                                          </p:stCondLst>
                                        </p:cTn>
                                        <p:tgtEl>
                                          <p:spTgt spid="2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 presetClass="entr" presetSubtype="2" fill="hold" grpId="0" nodeType="click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1+#ppt_w/2"/>
                                          </p:val>
                                        </p:tav>
                                        <p:tav tm="100000">
                                          <p:val>
                                            <p:strVal val="#ppt_x"/>
                                          </p:val>
                                        </p:tav>
                                      </p:tavLst>
                                    </p:anim>
                                    <p:anim calcmode="lin" valueType="num">
                                      <p:cBhvr additive="base">
                                        <p:cTn id="74" dur="500" fill="hold"/>
                                        <p:tgtEl>
                                          <p:spTgt spid="28"/>
                                        </p:tgtEl>
                                        <p:attrNameLst>
                                          <p:attrName>ppt_y</p:attrName>
                                        </p:attrNameLst>
                                      </p:cBhvr>
                                      <p:tavLst>
                                        <p:tav tm="0">
                                          <p:val>
                                            <p:strVal val="#ppt_y"/>
                                          </p:val>
                                        </p:tav>
                                        <p:tav tm="100000">
                                          <p:val>
                                            <p:strVal val="#ppt_y"/>
                                          </p:val>
                                        </p:tav>
                                      </p:tavLst>
                                    </p:anim>
                                  </p:childTnLst>
                                </p:cTn>
                              </p:par>
                              <p:par>
                                <p:cTn id="75" presetID="2" presetClass="entr" presetSubtype="2" fill="hold" nodeType="withEffect">
                                  <p:stCondLst>
                                    <p:cond delay="0"/>
                                  </p:stCondLst>
                                  <p:childTnLst>
                                    <p:set>
                                      <p:cBhvr>
                                        <p:cTn id="76" dur="1" fill="hold">
                                          <p:stCondLst>
                                            <p:cond delay="0"/>
                                          </p:stCondLst>
                                        </p:cTn>
                                        <p:tgtEl>
                                          <p:spTgt spid="27"/>
                                        </p:tgtEl>
                                        <p:attrNameLst>
                                          <p:attrName>style.visibility</p:attrName>
                                        </p:attrNameLst>
                                      </p:cBhvr>
                                      <p:to>
                                        <p:strVal val="visible"/>
                                      </p:to>
                                    </p:set>
                                    <p:anim calcmode="lin" valueType="num">
                                      <p:cBhvr additive="base">
                                        <p:cTn id="77" dur="500" fill="hold"/>
                                        <p:tgtEl>
                                          <p:spTgt spid="27"/>
                                        </p:tgtEl>
                                        <p:attrNameLst>
                                          <p:attrName>ppt_x</p:attrName>
                                        </p:attrNameLst>
                                      </p:cBhvr>
                                      <p:tavLst>
                                        <p:tav tm="0">
                                          <p:val>
                                            <p:strVal val="1+#ppt_w/2"/>
                                          </p:val>
                                        </p:tav>
                                        <p:tav tm="100000">
                                          <p:val>
                                            <p:strVal val="#ppt_x"/>
                                          </p:val>
                                        </p:tav>
                                      </p:tavLst>
                                    </p:anim>
                                    <p:anim calcmode="lin" valueType="num">
                                      <p:cBhvr additive="base">
                                        <p:cTn id="78" dur="500" fill="hold"/>
                                        <p:tgtEl>
                                          <p:spTgt spid="27"/>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1+#ppt_w/2"/>
                                          </p:val>
                                        </p:tav>
                                        <p:tav tm="100000">
                                          <p:val>
                                            <p:strVal val="#ppt_x"/>
                                          </p:val>
                                        </p:tav>
                                      </p:tavLst>
                                    </p:anim>
                                    <p:anim calcmode="lin" valueType="num">
                                      <p:cBhvr additive="base">
                                        <p:cTn id="8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xit" presetSubtype="8" fill="hold" grpId="1" nodeType="clickEffect">
                                  <p:stCondLst>
                                    <p:cond delay="0"/>
                                  </p:stCondLst>
                                  <p:childTnLst>
                                    <p:anim calcmode="lin" valueType="num">
                                      <p:cBhvr additive="base">
                                        <p:cTn id="86" dur="500"/>
                                        <p:tgtEl>
                                          <p:spTgt spid="28"/>
                                        </p:tgtEl>
                                        <p:attrNameLst>
                                          <p:attrName>ppt_x</p:attrName>
                                        </p:attrNameLst>
                                      </p:cBhvr>
                                      <p:tavLst>
                                        <p:tav tm="0">
                                          <p:val>
                                            <p:strVal val="ppt_x"/>
                                          </p:val>
                                        </p:tav>
                                        <p:tav tm="100000">
                                          <p:val>
                                            <p:strVal val="0-ppt_w/2"/>
                                          </p:val>
                                        </p:tav>
                                      </p:tavLst>
                                    </p:anim>
                                    <p:anim calcmode="lin" valueType="num">
                                      <p:cBhvr additive="base">
                                        <p:cTn id="87" dur="500"/>
                                        <p:tgtEl>
                                          <p:spTgt spid="28"/>
                                        </p:tgtEl>
                                        <p:attrNameLst>
                                          <p:attrName>ppt_y</p:attrName>
                                        </p:attrNameLst>
                                      </p:cBhvr>
                                      <p:tavLst>
                                        <p:tav tm="0">
                                          <p:val>
                                            <p:strVal val="ppt_y"/>
                                          </p:val>
                                        </p:tav>
                                        <p:tav tm="100000">
                                          <p:val>
                                            <p:strVal val="ppt_y"/>
                                          </p:val>
                                        </p:tav>
                                      </p:tavLst>
                                    </p:anim>
                                    <p:set>
                                      <p:cBhvr>
                                        <p:cTn id="88" dur="1" fill="hold">
                                          <p:stCondLst>
                                            <p:cond delay="499"/>
                                          </p:stCondLst>
                                        </p:cTn>
                                        <p:tgtEl>
                                          <p:spTgt spid="28"/>
                                        </p:tgtEl>
                                        <p:attrNameLst>
                                          <p:attrName>style.visibility</p:attrName>
                                        </p:attrNameLst>
                                      </p:cBhvr>
                                      <p:to>
                                        <p:strVal val="hidden"/>
                                      </p:to>
                                    </p:set>
                                  </p:childTnLst>
                                </p:cTn>
                              </p:par>
                              <p:par>
                                <p:cTn id="89" presetID="2" presetClass="exit" presetSubtype="8" fill="hold" nodeType="withEffect">
                                  <p:stCondLst>
                                    <p:cond delay="0"/>
                                  </p:stCondLst>
                                  <p:childTnLst>
                                    <p:anim calcmode="lin" valueType="num">
                                      <p:cBhvr additive="base">
                                        <p:cTn id="90" dur="500"/>
                                        <p:tgtEl>
                                          <p:spTgt spid="27"/>
                                        </p:tgtEl>
                                        <p:attrNameLst>
                                          <p:attrName>ppt_x</p:attrName>
                                        </p:attrNameLst>
                                      </p:cBhvr>
                                      <p:tavLst>
                                        <p:tav tm="0">
                                          <p:val>
                                            <p:strVal val="ppt_x"/>
                                          </p:val>
                                        </p:tav>
                                        <p:tav tm="100000">
                                          <p:val>
                                            <p:strVal val="0-ppt_w/2"/>
                                          </p:val>
                                        </p:tav>
                                      </p:tavLst>
                                    </p:anim>
                                    <p:anim calcmode="lin" valueType="num">
                                      <p:cBhvr additive="base">
                                        <p:cTn id="91" dur="500"/>
                                        <p:tgtEl>
                                          <p:spTgt spid="27"/>
                                        </p:tgtEl>
                                        <p:attrNameLst>
                                          <p:attrName>ppt_y</p:attrName>
                                        </p:attrNameLst>
                                      </p:cBhvr>
                                      <p:tavLst>
                                        <p:tav tm="0">
                                          <p:val>
                                            <p:strVal val="ppt_y"/>
                                          </p:val>
                                        </p:tav>
                                        <p:tav tm="100000">
                                          <p:val>
                                            <p:strVal val="ppt_y"/>
                                          </p:val>
                                        </p:tav>
                                      </p:tavLst>
                                    </p:anim>
                                    <p:set>
                                      <p:cBhvr>
                                        <p:cTn id="92" dur="1" fill="hold">
                                          <p:stCondLst>
                                            <p:cond delay="499"/>
                                          </p:stCondLst>
                                        </p:cTn>
                                        <p:tgtEl>
                                          <p:spTgt spid="27"/>
                                        </p:tgtEl>
                                        <p:attrNameLst>
                                          <p:attrName>style.visibility</p:attrName>
                                        </p:attrNameLst>
                                      </p:cBhvr>
                                      <p:to>
                                        <p:strVal val="hidden"/>
                                      </p:to>
                                    </p:set>
                                  </p:childTnLst>
                                </p:cTn>
                              </p:par>
                              <p:par>
                                <p:cTn id="93" presetID="2" presetClass="exit" presetSubtype="8" fill="hold" grpId="1" nodeType="withEffect">
                                  <p:stCondLst>
                                    <p:cond delay="0"/>
                                  </p:stCondLst>
                                  <p:childTnLst>
                                    <p:anim calcmode="lin" valueType="num">
                                      <p:cBhvr additive="base">
                                        <p:cTn id="94" dur="500"/>
                                        <p:tgtEl>
                                          <p:spTgt spid="29"/>
                                        </p:tgtEl>
                                        <p:attrNameLst>
                                          <p:attrName>ppt_x</p:attrName>
                                        </p:attrNameLst>
                                      </p:cBhvr>
                                      <p:tavLst>
                                        <p:tav tm="0">
                                          <p:val>
                                            <p:strVal val="ppt_x"/>
                                          </p:val>
                                        </p:tav>
                                        <p:tav tm="100000">
                                          <p:val>
                                            <p:strVal val="0-ppt_w/2"/>
                                          </p:val>
                                        </p:tav>
                                      </p:tavLst>
                                    </p:anim>
                                    <p:anim calcmode="lin" valueType="num">
                                      <p:cBhvr additive="base">
                                        <p:cTn id="95" dur="500"/>
                                        <p:tgtEl>
                                          <p:spTgt spid="29"/>
                                        </p:tgtEl>
                                        <p:attrNameLst>
                                          <p:attrName>ppt_y</p:attrName>
                                        </p:attrNameLst>
                                      </p:cBhvr>
                                      <p:tavLst>
                                        <p:tav tm="0">
                                          <p:val>
                                            <p:strVal val="ppt_y"/>
                                          </p:val>
                                        </p:tav>
                                        <p:tav tm="100000">
                                          <p:val>
                                            <p:strVal val="ppt_y"/>
                                          </p:val>
                                        </p:tav>
                                      </p:tavLst>
                                    </p:anim>
                                    <p:set>
                                      <p:cBhvr>
                                        <p:cTn id="96" dur="1" fill="hold">
                                          <p:stCondLst>
                                            <p:cond delay="499"/>
                                          </p:stCondLst>
                                        </p:cTn>
                                        <p:tgtEl>
                                          <p:spTgt spid="2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2" presetClass="exit" presetSubtype="8" fill="hold" grpId="1" nodeType="clickEffect" nodePh="1">
                                  <p:stCondLst>
                                    <p:cond delay="0"/>
                                  </p:stCondLst>
                                  <p:endCondLst>
                                    <p:cond evt="begin" delay="0">
                                      <p:tn val="99"/>
                                    </p:cond>
                                  </p:endCondLst>
                                  <p:childTnLst>
                                    <p:anim calcmode="lin" valueType="num">
                                      <p:cBhvr additive="base">
                                        <p:cTn id="100" dur="500"/>
                                        <p:tgtEl>
                                          <p:spTgt spid="8"/>
                                        </p:tgtEl>
                                        <p:attrNameLst>
                                          <p:attrName>ppt_x</p:attrName>
                                        </p:attrNameLst>
                                      </p:cBhvr>
                                      <p:tavLst>
                                        <p:tav tm="0">
                                          <p:val>
                                            <p:strVal val="ppt_x"/>
                                          </p:val>
                                        </p:tav>
                                        <p:tav tm="100000">
                                          <p:val>
                                            <p:strVal val="0-ppt_w/2"/>
                                          </p:val>
                                        </p:tav>
                                      </p:tavLst>
                                    </p:anim>
                                    <p:anim calcmode="lin" valueType="num">
                                      <p:cBhvr additive="base">
                                        <p:cTn id="101" dur="500"/>
                                        <p:tgtEl>
                                          <p:spTgt spid="8"/>
                                        </p:tgtEl>
                                        <p:attrNameLst>
                                          <p:attrName>ppt_y</p:attrName>
                                        </p:attrNameLst>
                                      </p:cBhvr>
                                      <p:tavLst>
                                        <p:tav tm="0">
                                          <p:val>
                                            <p:strVal val="ppt_y"/>
                                          </p:val>
                                        </p:tav>
                                        <p:tav tm="100000">
                                          <p:val>
                                            <p:strVal val="ppt_y"/>
                                          </p:val>
                                        </p:tav>
                                      </p:tavLst>
                                    </p:anim>
                                    <p:set>
                                      <p:cBhvr>
                                        <p:cTn id="102" dur="1" fill="hold">
                                          <p:stCondLst>
                                            <p:cond delay="499"/>
                                          </p:stCondLst>
                                        </p:cTn>
                                        <p:tgtEl>
                                          <p:spTgt spid="8"/>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2" presetClass="entr" presetSubtype="2" fill="hold" grpId="0" nodeType="clickEffect">
                                  <p:stCondLst>
                                    <p:cond delay="0"/>
                                  </p:stCondLst>
                                  <p:childTnLst>
                                    <p:set>
                                      <p:cBhvr>
                                        <p:cTn id="106" dur="1" fill="hold">
                                          <p:stCondLst>
                                            <p:cond delay="0"/>
                                          </p:stCondLst>
                                        </p:cTn>
                                        <p:tgtEl>
                                          <p:spTgt spid="34"/>
                                        </p:tgtEl>
                                        <p:attrNameLst>
                                          <p:attrName>style.visibility</p:attrName>
                                        </p:attrNameLst>
                                      </p:cBhvr>
                                      <p:to>
                                        <p:strVal val="visible"/>
                                      </p:to>
                                    </p:set>
                                    <p:anim calcmode="lin" valueType="num">
                                      <p:cBhvr additive="base">
                                        <p:cTn id="107" dur="500" fill="hold"/>
                                        <p:tgtEl>
                                          <p:spTgt spid="34"/>
                                        </p:tgtEl>
                                        <p:attrNameLst>
                                          <p:attrName>ppt_x</p:attrName>
                                        </p:attrNameLst>
                                      </p:cBhvr>
                                      <p:tavLst>
                                        <p:tav tm="0">
                                          <p:val>
                                            <p:strVal val="1+#ppt_w/2"/>
                                          </p:val>
                                        </p:tav>
                                        <p:tav tm="100000">
                                          <p:val>
                                            <p:strVal val="#ppt_x"/>
                                          </p:val>
                                        </p:tav>
                                      </p:tavLst>
                                    </p:anim>
                                    <p:anim calcmode="lin" valueType="num">
                                      <p:cBhvr additive="base">
                                        <p:cTn id="108" dur="500" fill="hold"/>
                                        <p:tgtEl>
                                          <p:spTgt spid="34"/>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35"/>
                                        </p:tgtEl>
                                        <p:attrNameLst>
                                          <p:attrName>style.visibility</p:attrName>
                                        </p:attrNameLst>
                                      </p:cBhvr>
                                      <p:to>
                                        <p:strVal val="visible"/>
                                      </p:to>
                                    </p:set>
                                    <p:anim calcmode="lin" valueType="num">
                                      <p:cBhvr additive="base">
                                        <p:cTn id="111" dur="500" fill="hold"/>
                                        <p:tgtEl>
                                          <p:spTgt spid="35"/>
                                        </p:tgtEl>
                                        <p:attrNameLst>
                                          <p:attrName>ppt_x</p:attrName>
                                        </p:attrNameLst>
                                      </p:cBhvr>
                                      <p:tavLst>
                                        <p:tav tm="0">
                                          <p:val>
                                            <p:strVal val="1+#ppt_w/2"/>
                                          </p:val>
                                        </p:tav>
                                        <p:tav tm="100000">
                                          <p:val>
                                            <p:strVal val="#ppt_x"/>
                                          </p:val>
                                        </p:tav>
                                      </p:tavLst>
                                    </p:anim>
                                    <p:anim calcmode="lin" valueType="num">
                                      <p:cBhvr additive="base">
                                        <p:cTn id="112" dur="500" fill="hold"/>
                                        <p:tgtEl>
                                          <p:spTgt spid="35"/>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additive="base">
                                        <p:cTn id="115" dur="500" fill="hold"/>
                                        <p:tgtEl>
                                          <p:spTgt spid="36"/>
                                        </p:tgtEl>
                                        <p:attrNameLst>
                                          <p:attrName>ppt_x</p:attrName>
                                        </p:attrNameLst>
                                      </p:cBhvr>
                                      <p:tavLst>
                                        <p:tav tm="0">
                                          <p:val>
                                            <p:strVal val="1+#ppt_w/2"/>
                                          </p:val>
                                        </p:tav>
                                        <p:tav tm="100000">
                                          <p:val>
                                            <p:strVal val="#ppt_x"/>
                                          </p:val>
                                        </p:tav>
                                      </p:tavLst>
                                    </p:anim>
                                    <p:anim calcmode="lin" valueType="num">
                                      <p:cBhvr additive="base">
                                        <p:cTn id="116" dur="500" fill="hold"/>
                                        <p:tgtEl>
                                          <p:spTgt spid="36"/>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1+#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500" fill="hold"/>
                                        <p:tgtEl>
                                          <p:spTgt spid="38"/>
                                        </p:tgtEl>
                                        <p:attrNameLst>
                                          <p:attrName>ppt_x</p:attrName>
                                        </p:attrNameLst>
                                      </p:cBhvr>
                                      <p:tavLst>
                                        <p:tav tm="0">
                                          <p:val>
                                            <p:strVal val="1+#ppt_w/2"/>
                                          </p:val>
                                        </p:tav>
                                        <p:tav tm="100000">
                                          <p:val>
                                            <p:strVal val="#ppt_x"/>
                                          </p:val>
                                        </p:tav>
                                      </p:tavLst>
                                    </p:anim>
                                    <p:anim calcmode="lin" valueType="num">
                                      <p:cBhvr additive="base">
                                        <p:cTn id="124" dur="500" fill="hold"/>
                                        <p:tgtEl>
                                          <p:spTgt spid="38"/>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30"/>
                                        </p:tgtEl>
                                        <p:attrNameLst>
                                          <p:attrName>style.visibility</p:attrName>
                                        </p:attrNameLst>
                                      </p:cBhvr>
                                      <p:to>
                                        <p:strVal val="visible"/>
                                      </p:to>
                                    </p:set>
                                    <p:anim calcmode="lin" valueType="num">
                                      <p:cBhvr additive="base">
                                        <p:cTn id="127" dur="500" fill="hold"/>
                                        <p:tgtEl>
                                          <p:spTgt spid="30"/>
                                        </p:tgtEl>
                                        <p:attrNameLst>
                                          <p:attrName>ppt_x</p:attrName>
                                        </p:attrNameLst>
                                      </p:cBhvr>
                                      <p:tavLst>
                                        <p:tav tm="0">
                                          <p:val>
                                            <p:strVal val="1+#ppt_w/2"/>
                                          </p:val>
                                        </p:tav>
                                        <p:tav tm="100000">
                                          <p:val>
                                            <p:strVal val="#ppt_x"/>
                                          </p:val>
                                        </p:tav>
                                      </p:tavLst>
                                    </p:anim>
                                    <p:anim calcmode="lin" valueType="num">
                                      <p:cBhvr additive="base">
                                        <p:cTn id="128" dur="500" fill="hold"/>
                                        <p:tgtEl>
                                          <p:spTgt spid="30"/>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additive="base">
                                        <p:cTn id="131" dur="500" fill="hold"/>
                                        <p:tgtEl>
                                          <p:spTgt spid="31"/>
                                        </p:tgtEl>
                                        <p:attrNameLst>
                                          <p:attrName>ppt_x</p:attrName>
                                        </p:attrNameLst>
                                      </p:cBhvr>
                                      <p:tavLst>
                                        <p:tav tm="0">
                                          <p:val>
                                            <p:strVal val="1+#ppt_w/2"/>
                                          </p:val>
                                        </p:tav>
                                        <p:tav tm="100000">
                                          <p:val>
                                            <p:strVal val="#ppt_x"/>
                                          </p:val>
                                        </p:tav>
                                      </p:tavLst>
                                    </p:anim>
                                    <p:anim calcmode="lin" valueType="num">
                                      <p:cBhvr additive="base">
                                        <p:cTn id="132" dur="500" fill="hold"/>
                                        <p:tgtEl>
                                          <p:spTgt spid="31"/>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32"/>
                                        </p:tgtEl>
                                        <p:attrNameLst>
                                          <p:attrName>style.visibility</p:attrName>
                                        </p:attrNameLst>
                                      </p:cBhvr>
                                      <p:to>
                                        <p:strVal val="visible"/>
                                      </p:to>
                                    </p:set>
                                    <p:anim calcmode="lin" valueType="num">
                                      <p:cBhvr additive="base">
                                        <p:cTn id="135" dur="500" fill="hold"/>
                                        <p:tgtEl>
                                          <p:spTgt spid="32"/>
                                        </p:tgtEl>
                                        <p:attrNameLst>
                                          <p:attrName>ppt_x</p:attrName>
                                        </p:attrNameLst>
                                      </p:cBhvr>
                                      <p:tavLst>
                                        <p:tav tm="0">
                                          <p:val>
                                            <p:strVal val="1+#ppt_w/2"/>
                                          </p:val>
                                        </p:tav>
                                        <p:tav tm="100000">
                                          <p:val>
                                            <p:strVal val="#ppt_x"/>
                                          </p:val>
                                        </p:tav>
                                      </p:tavLst>
                                    </p:anim>
                                    <p:anim calcmode="lin" valueType="num">
                                      <p:cBhvr additive="base">
                                        <p:cTn id="136" dur="500" fill="hold"/>
                                        <p:tgtEl>
                                          <p:spTgt spid="32"/>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33"/>
                                        </p:tgtEl>
                                        <p:attrNameLst>
                                          <p:attrName>style.visibility</p:attrName>
                                        </p:attrNameLst>
                                      </p:cBhvr>
                                      <p:to>
                                        <p:strVal val="visible"/>
                                      </p:to>
                                    </p:set>
                                    <p:anim calcmode="lin" valueType="num">
                                      <p:cBhvr additive="base">
                                        <p:cTn id="139" dur="500" fill="hold"/>
                                        <p:tgtEl>
                                          <p:spTgt spid="33"/>
                                        </p:tgtEl>
                                        <p:attrNameLst>
                                          <p:attrName>ppt_x</p:attrName>
                                        </p:attrNameLst>
                                      </p:cBhvr>
                                      <p:tavLst>
                                        <p:tav tm="0">
                                          <p:val>
                                            <p:strVal val="1+#ppt_w/2"/>
                                          </p:val>
                                        </p:tav>
                                        <p:tav tm="100000">
                                          <p:val>
                                            <p:strVal val="#ppt_x"/>
                                          </p:val>
                                        </p:tav>
                                      </p:tavLst>
                                    </p:anim>
                                    <p:anim calcmode="lin" valueType="num">
                                      <p:cBhvr additive="base">
                                        <p:cTn id="14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2" presetClass="exit" presetSubtype="8" fill="hold" grpId="1" nodeType="clickEffect">
                                  <p:stCondLst>
                                    <p:cond delay="0"/>
                                  </p:stCondLst>
                                  <p:childTnLst>
                                    <p:anim calcmode="lin" valueType="num">
                                      <p:cBhvr additive="base">
                                        <p:cTn id="144" dur="500"/>
                                        <p:tgtEl>
                                          <p:spTgt spid="34"/>
                                        </p:tgtEl>
                                        <p:attrNameLst>
                                          <p:attrName>ppt_x</p:attrName>
                                        </p:attrNameLst>
                                      </p:cBhvr>
                                      <p:tavLst>
                                        <p:tav tm="0">
                                          <p:val>
                                            <p:strVal val="ppt_x"/>
                                          </p:val>
                                        </p:tav>
                                        <p:tav tm="100000">
                                          <p:val>
                                            <p:strVal val="0-ppt_w/2"/>
                                          </p:val>
                                        </p:tav>
                                      </p:tavLst>
                                    </p:anim>
                                    <p:anim calcmode="lin" valueType="num">
                                      <p:cBhvr additive="base">
                                        <p:cTn id="145" dur="500"/>
                                        <p:tgtEl>
                                          <p:spTgt spid="34"/>
                                        </p:tgtEl>
                                        <p:attrNameLst>
                                          <p:attrName>ppt_y</p:attrName>
                                        </p:attrNameLst>
                                      </p:cBhvr>
                                      <p:tavLst>
                                        <p:tav tm="0">
                                          <p:val>
                                            <p:strVal val="ppt_y"/>
                                          </p:val>
                                        </p:tav>
                                        <p:tav tm="100000">
                                          <p:val>
                                            <p:strVal val="ppt_y"/>
                                          </p:val>
                                        </p:tav>
                                      </p:tavLst>
                                    </p:anim>
                                    <p:set>
                                      <p:cBhvr>
                                        <p:cTn id="146" dur="1" fill="hold">
                                          <p:stCondLst>
                                            <p:cond delay="499"/>
                                          </p:stCondLst>
                                        </p:cTn>
                                        <p:tgtEl>
                                          <p:spTgt spid="34"/>
                                        </p:tgtEl>
                                        <p:attrNameLst>
                                          <p:attrName>style.visibility</p:attrName>
                                        </p:attrNameLst>
                                      </p:cBhvr>
                                      <p:to>
                                        <p:strVal val="hidden"/>
                                      </p:to>
                                    </p:set>
                                  </p:childTnLst>
                                </p:cTn>
                              </p:par>
                              <p:par>
                                <p:cTn id="147" presetID="2" presetClass="exit" presetSubtype="8" fill="hold" grpId="1" nodeType="withEffect">
                                  <p:stCondLst>
                                    <p:cond delay="0"/>
                                  </p:stCondLst>
                                  <p:childTnLst>
                                    <p:anim calcmode="lin" valueType="num">
                                      <p:cBhvr additive="base">
                                        <p:cTn id="148" dur="500"/>
                                        <p:tgtEl>
                                          <p:spTgt spid="35"/>
                                        </p:tgtEl>
                                        <p:attrNameLst>
                                          <p:attrName>ppt_x</p:attrName>
                                        </p:attrNameLst>
                                      </p:cBhvr>
                                      <p:tavLst>
                                        <p:tav tm="0">
                                          <p:val>
                                            <p:strVal val="ppt_x"/>
                                          </p:val>
                                        </p:tav>
                                        <p:tav tm="100000">
                                          <p:val>
                                            <p:strVal val="0-ppt_w/2"/>
                                          </p:val>
                                        </p:tav>
                                      </p:tavLst>
                                    </p:anim>
                                    <p:anim calcmode="lin" valueType="num">
                                      <p:cBhvr additive="base">
                                        <p:cTn id="149" dur="500"/>
                                        <p:tgtEl>
                                          <p:spTgt spid="35"/>
                                        </p:tgtEl>
                                        <p:attrNameLst>
                                          <p:attrName>ppt_y</p:attrName>
                                        </p:attrNameLst>
                                      </p:cBhvr>
                                      <p:tavLst>
                                        <p:tav tm="0">
                                          <p:val>
                                            <p:strVal val="ppt_y"/>
                                          </p:val>
                                        </p:tav>
                                        <p:tav tm="100000">
                                          <p:val>
                                            <p:strVal val="ppt_y"/>
                                          </p:val>
                                        </p:tav>
                                      </p:tavLst>
                                    </p:anim>
                                    <p:set>
                                      <p:cBhvr>
                                        <p:cTn id="150" dur="1" fill="hold">
                                          <p:stCondLst>
                                            <p:cond delay="499"/>
                                          </p:stCondLst>
                                        </p:cTn>
                                        <p:tgtEl>
                                          <p:spTgt spid="35"/>
                                        </p:tgtEl>
                                        <p:attrNameLst>
                                          <p:attrName>style.visibility</p:attrName>
                                        </p:attrNameLst>
                                      </p:cBhvr>
                                      <p:to>
                                        <p:strVal val="hidden"/>
                                      </p:to>
                                    </p:set>
                                  </p:childTnLst>
                                </p:cTn>
                              </p:par>
                              <p:par>
                                <p:cTn id="151" presetID="2" presetClass="exit" presetSubtype="8" fill="hold" grpId="1" nodeType="withEffect">
                                  <p:stCondLst>
                                    <p:cond delay="0"/>
                                  </p:stCondLst>
                                  <p:childTnLst>
                                    <p:anim calcmode="lin" valueType="num">
                                      <p:cBhvr additive="base">
                                        <p:cTn id="152" dur="500"/>
                                        <p:tgtEl>
                                          <p:spTgt spid="36"/>
                                        </p:tgtEl>
                                        <p:attrNameLst>
                                          <p:attrName>ppt_x</p:attrName>
                                        </p:attrNameLst>
                                      </p:cBhvr>
                                      <p:tavLst>
                                        <p:tav tm="0">
                                          <p:val>
                                            <p:strVal val="ppt_x"/>
                                          </p:val>
                                        </p:tav>
                                        <p:tav tm="100000">
                                          <p:val>
                                            <p:strVal val="0-ppt_w/2"/>
                                          </p:val>
                                        </p:tav>
                                      </p:tavLst>
                                    </p:anim>
                                    <p:anim calcmode="lin" valueType="num">
                                      <p:cBhvr additive="base">
                                        <p:cTn id="153" dur="500"/>
                                        <p:tgtEl>
                                          <p:spTgt spid="36"/>
                                        </p:tgtEl>
                                        <p:attrNameLst>
                                          <p:attrName>ppt_y</p:attrName>
                                        </p:attrNameLst>
                                      </p:cBhvr>
                                      <p:tavLst>
                                        <p:tav tm="0">
                                          <p:val>
                                            <p:strVal val="ppt_y"/>
                                          </p:val>
                                        </p:tav>
                                        <p:tav tm="100000">
                                          <p:val>
                                            <p:strVal val="ppt_y"/>
                                          </p:val>
                                        </p:tav>
                                      </p:tavLst>
                                    </p:anim>
                                    <p:set>
                                      <p:cBhvr>
                                        <p:cTn id="154" dur="1" fill="hold">
                                          <p:stCondLst>
                                            <p:cond delay="499"/>
                                          </p:stCondLst>
                                        </p:cTn>
                                        <p:tgtEl>
                                          <p:spTgt spid="36"/>
                                        </p:tgtEl>
                                        <p:attrNameLst>
                                          <p:attrName>style.visibility</p:attrName>
                                        </p:attrNameLst>
                                      </p:cBhvr>
                                      <p:to>
                                        <p:strVal val="hidden"/>
                                      </p:to>
                                    </p:set>
                                  </p:childTnLst>
                                </p:cTn>
                              </p:par>
                              <p:par>
                                <p:cTn id="155" presetID="2" presetClass="exit" presetSubtype="8" fill="hold" grpId="1" nodeType="withEffect">
                                  <p:stCondLst>
                                    <p:cond delay="0"/>
                                  </p:stCondLst>
                                  <p:childTnLst>
                                    <p:anim calcmode="lin" valueType="num">
                                      <p:cBhvr additive="base">
                                        <p:cTn id="156" dur="500"/>
                                        <p:tgtEl>
                                          <p:spTgt spid="37"/>
                                        </p:tgtEl>
                                        <p:attrNameLst>
                                          <p:attrName>ppt_x</p:attrName>
                                        </p:attrNameLst>
                                      </p:cBhvr>
                                      <p:tavLst>
                                        <p:tav tm="0">
                                          <p:val>
                                            <p:strVal val="ppt_x"/>
                                          </p:val>
                                        </p:tav>
                                        <p:tav tm="100000">
                                          <p:val>
                                            <p:strVal val="0-ppt_w/2"/>
                                          </p:val>
                                        </p:tav>
                                      </p:tavLst>
                                    </p:anim>
                                    <p:anim calcmode="lin" valueType="num">
                                      <p:cBhvr additive="base">
                                        <p:cTn id="157" dur="500"/>
                                        <p:tgtEl>
                                          <p:spTgt spid="37"/>
                                        </p:tgtEl>
                                        <p:attrNameLst>
                                          <p:attrName>ppt_y</p:attrName>
                                        </p:attrNameLst>
                                      </p:cBhvr>
                                      <p:tavLst>
                                        <p:tav tm="0">
                                          <p:val>
                                            <p:strVal val="ppt_y"/>
                                          </p:val>
                                        </p:tav>
                                        <p:tav tm="100000">
                                          <p:val>
                                            <p:strVal val="ppt_y"/>
                                          </p:val>
                                        </p:tav>
                                      </p:tavLst>
                                    </p:anim>
                                    <p:set>
                                      <p:cBhvr>
                                        <p:cTn id="158" dur="1" fill="hold">
                                          <p:stCondLst>
                                            <p:cond delay="499"/>
                                          </p:stCondLst>
                                        </p:cTn>
                                        <p:tgtEl>
                                          <p:spTgt spid="37"/>
                                        </p:tgtEl>
                                        <p:attrNameLst>
                                          <p:attrName>style.visibility</p:attrName>
                                        </p:attrNameLst>
                                      </p:cBhvr>
                                      <p:to>
                                        <p:strVal val="hidden"/>
                                      </p:to>
                                    </p:set>
                                  </p:childTnLst>
                                </p:cTn>
                              </p:par>
                              <p:par>
                                <p:cTn id="159" presetID="2" presetClass="exit" presetSubtype="8" fill="hold" grpId="1" nodeType="withEffect">
                                  <p:stCondLst>
                                    <p:cond delay="0"/>
                                  </p:stCondLst>
                                  <p:childTnLst>
                                    <p:anim calcmode="lin" valueType="num">
                                      <p:cBhvr additive="base">
                                        <p:cTn id="160" dur="500"/>
                                        <p:tgtEl>
                                          <p:spTgt spid="38"/>
                                        </p:tgtEl>
                                        <p:attrNameLst>
                                          <p:attrName>ppt_x</p:attrName>
                                        </p:attrNameLst>
                                      </p:cBhvr>
                                      <p:tavLst>
                                        <p:tav tm="0">
                                          <p:val>
                                            <p:strVal val="ppt_x"/>
                                          </p:val>
                                        </p:tav>
                                        <p:tav tm="100000">
                                          <p:val>
                                            <p:strVal val="0-ppt_w/2"/>
                                          </p:val>
                                        </p:tav>
                                      </p:tavLst>
                                    </p:anim>
                                    <p:anim calcmode="lin" valueType="num">
                                      <p:cBhvr additive="base">
                                        <p:cTn id="161" dur="500"/>
                                        <p:tgtEl>
                                          <p:spTgt spid="38"/>
                                        </p:tgtEl>
                                        <p:attrNameLst>
                                          <p:attrName>ppt_y</p:attrName>
                                        </p:attrNameLst>
                                      </p:cBhvr>
                                      <p:tavLst>
                                        <p:tav tm="0">
                                          <p:val>
                                            <p:strVal val="ppt_y"/>
                                          </p:val>
                                        </p:tav>
                                        <p:tav tm="100000">
                                          <p:val>
                                            <p:strVal val="ppt_y"/>
                                          </p:val>
                                        </p:tav>
                                      </p:tavLst>
                                    </p:anim>
                                    <p:set>
                                      <p:cBhvr>
                                        <p:cTn id="162" dur="1" fill="hold">
                                          <p:stCondLst>
                                            <p:cond delay="499"/>
                                          </p:stCondLst>
                                        </p:cTn>
                                        <p:tgtEl>
                                          <p:spTgt spid="38"/>
                                        </p:tgtEl>
                                        <p:attrNameLst>
                                          <p:attrName>style.visibility</p:attrName>
                                        </p:attrNameLst>
                                      </p:cBhvr>
                                      <p:to>
                                        <p:strVal val="hidden"/>
                                      </p:to>
                                    </p:set>
                                  </p:childTnLst>
                                </p:cTn>
                              </p:par>
                              <p:par>
                                <p:cTn id="163" presetID="2" presetClass="exit" presetSubtype="8" fill="hold" nodeType="withEffect">
                                  <p:stCondLst>
                                    <p:cond delay="0"/>
                                  </p:stCondLst>
                                  <p:childTnLst>
                                    <p:anim calcmode="lin" valueType="num">
                                      <p:cBhvr additive="base">
                                        <p:cTn id="164" dur="500"/>
                                        <p:tgtEl>
                                          <p:spTgt spid="30"/>
                                        </p:tgtEl>
                                        <p:attrNameLst>
                                          <p:attrName>ppt_x</p:attrName>
                                        </p:attrNameLst>
                                      </p:cBhvr>
                                      <p:tavLst>
                                        <p:tav tm="0">
                                          <p:val>
                                            <p:strVal val="ppt_x"/>
                                          </p:val>
                                        </p:tav>
                                        <p:tav tm="100000">
                                          <p:val>
                                            <p:strVal val="0-ppt_w/2"/>
                                          </p:val>
                                        </p:tav>
                                      </p:tavLst>
                                    </p:anim>
                                    <p:anim calcmode="lin" valueType="num">
                                      <p:cBhvr additive="base">
                                        <p:cTn id="165" dur="500"/>
                                        <p:tgtEl>
                                          <p:spTgt spid="30"/>
                                        </p:tgtEl>
                                        <p:attrNameLst>
                                          <p:attrName>ppt_y</p:attrName>
                                        </p:attrNameLst>
                                      </p:cBhvr>
                                      <p:tavLst>
                                        <p:tav tm="0">
                                          <p:val>
                                            <p:strVal val="ppt_y"/>
                                          </p:val>
                                        </p:tav>
                                        <p:tav tm="100000">
                                          <p:val>
                                            <p:strVal val="ppt_y"/>
                                          </p:val>
                                        </p:tav>
                                      </p:tavLst>
                                    </p:anim>
                                    <p:set>
                                      <p:cBhvr>
                                        <p:cTn id="166" dur="1" fill="hold">
                                          <p:stCondLst>
                                            <p:cond delay="499"/>
                                          </p:stCondLst>
                                        </p:cTn>
                                        <p:tgtEl>
                                          <p:spTgt spid="30"/>
                                        </p:tgtEl>
                                        <p:attrNameLst>
                                          <p:attrName>style.visibility</p:attrName>
                                        </p:attrNameLst>
                                      </p:cBhvr>
                                      <p:to>
                                        <p:strVal val="hidden"/>
                                      </p:to>
                                    </p:set>
                                  </p:childTnLst>
                                </p:cTn>
                              </p:par>
                              <p:par>
                                <p:cTn id="167" presetID="2" presetClass="exit" presetSubtype="8" fill="hold" nodeType="withEffect">
                                  <p:stCondLst>
                                    <p:cond delay="0"/>
                                  </p:stCondLst>
                                  <p:childTnLst>
                                    <p:anim calcmode="lin" valueType="num">
                                      <p:cBhvr additive="base">
                                        <p:cTn id="168" dur="500"/>
                                        <p:tgtEl>
                                          <p:spTgt spid="31"/>
                                        </p:tgtEl>
                                        <p:attrNameLst>
                                          <p:attrName>ppt_x</p:attrName>
                                        </p:attrNameLst>
                                      </p:cBhvr>
                                      <p:tavLst>
                                        <p:tav tm="0">
                                          <p:val>
                                            <p:strVal val="ppt_x"/>
                                          </p:val>
                                        </p:tav>
                                        <p:tav tm="100000">
                                          <p:val>
                                            <p:strVal val="0-ppt_w/2"/>
                                          </p:val>
                                        </p:tav>
                                      </p:tavLst>
                                    </p:anim>
                                    <p:anim calcmode="lin" valueType="num">
                                      <p:cBhvr additive="base">
                                        <p:cTn id="169" dur="500"/>
                                        <p:tgtEl>
                                          <p:spTgt spid="31"/>
                                        </p:tgtEl>
                                        <p:attrNameLst>
                                          <p:attrName>ppt_y</p:attrName>
                                        </p:attrNameLst>
                                      </p:cBhvr>
                                      <p:tavLst>
                                        <p:tav tm="0">
                                          <p:val>
                                            <p:strVal val="ppt_y"/>
                                          </p:val>
                                        </p:tav>
                                        <p:tav tm="100000">
                                          <p:val>
                                            <p:strVal val="ppt_y"/>
                                          </p:val>
                                        </p:tav>
                                      </p:tavLst>
                                    </p:anim>
                                    <p:set>
                                      <p:cBhvr>
                                        <p:cTn id="170" dur="1" fill="hold">
                                          <p:stCondLst>
                                            <p:cond delay="499"/>
                                          </p:stCondLst>
                                        </p:cTn>
                                        <p:tgtEl>
                                          <p:spTgt spid="31"/>
                                        </p:tgtEl>
                                        <p:attrNameLst>
                                          <p:attrName>style.visibility</p:attrName>
                                        </p:attrNameLst>
                                      </p:cBhvr>
                                      <p:to>
                                        <p:strVal val="hidden"/>
                                      </p:to>
                                    </p:set>
                                  </p:childTnLst>
                                </p:cTn>
                              </p:par>
                              <p:par>
                                <p:cTn id="171" presetID="2" presetClass="exit" presetSubtype="8" fill="hold" grpId="1" nodeType="withEffect">
                                  <p:stCondLst>
                                    <p:cond delay="0"/>
                                  </p:stCondLst>
                                  <p:childTnLst>
                                    <p:anim calcmode="lin" valueType="num">
                                      <p:cBhvr additive="base">
                                        <p:cTn id="172" dur="500"/>
                                        <p:tgtEl>
                                          <p:spTgt spid="32"/>
                                        </p:tgtEl>
                                        <p:attrNameLst>
                                          <p:attrName>ppt_x</p:attrName>
                                        </p:attrNameLst>
                                      </p:cBhvr>
                                      <p:tavLst>
                                        <p:tav tm="0">
                                          <p:val>
                                            <p:strVal val="ppt_x"/>
                                          </p:val>
                                        </p:tav>
                                        <p:tav tm="100000">
                                          <p:val>
                                            <p:strVal val="0-ppt_w/2"/>
                                          </p:val>
                                        </p:tav>
                                      </p:tavLst>
                                    </p:anim>
                                    <p:anim calcmode="lin" valueType="num">
                                      <p:cBhvr additive="base">
                                        <p:cTn id="173" dur="500"/>
                                        <p:tgtEl>
                                          <p:spTgt spid="32"/>
                                        </p:tgtEl>
                                        <p:attrNameLst>
                                          <p:attrName>ppt_y</p:attrName>
                                        </p:attrNameLst>
                                      </p:cBhvr>
                                      <p:tavLst>
                                        <p:tav tm="0">
                                          <p:val>
                                            <p:strVal val="ppt_y"/>
                                          </p:val>
                                        </p:tav>
                                        <p:tav tm="100000">
                                          <p:val>
                                            <p:strVal val="ppt_y"/>
                                          </p:val>
                                        </p:tav>
                                      </p:tavLst>
                                    </p:anim>
                                    <p:set>
                                      <p:cBhvr>
                                        <p:cTn id="174" dur="1" fill="hold">
                                          <p:stCondLst>
                                            <p:cond delay="499"/>
                                          </p:stCondLst>
                                        </p:cTn>
                                        <p:tgtEl>
                                          <p:spTgt spid="32"/>
                                        </p:tgtEl>
                                        <p:attrNameLst>
                                          <p:attrName>style.visibility</p:attrName>
                                        </p:attrNameLst>
                                      </p:cBhvr>
                                      <p:to>
                                        <p:strVal val="hidden"/>
                                      </p:to>
                                    </p:set>
                                  </p:childTnLst>
                                </p:cTn>
                              </p:par>
                              <p:par>
                                <p:cTn id="175" presetID="2" presetClass="exit" presetSubtype="8" fill="hold" grpId="1" nodeType="withEffect">
                                  <p:stCondLst>
                                    <p:cond delay="0"/>
                                  </p:stCondLst>
                                  <p:childTnLst>
                                    <p:anim calcmode="lin" valueType="num">
                                      <p:cBhvr additive="base">
                                        <p:cTn id="176" dur="500"/>
                                        <p:tgtEl>
                                          <p:spTgt spid="33"/>
                                        </p:tgtEl>
                                        <p:attrNameLst>
                                          <p:attrName>ppt_x</p:attrName>
                                        </p:attrNameLst>
                                      </p:cBhvr>
                                      <p:tavLst>
                                        <p:tav tm="0">
                                          <p:val>
                                            <p:strVal val="ppt_x"/>
                                          </p:val>
                                        </p:tav>
                                        <p:tav tm="100000">
                                          <p:val>
                                            <p:strVal val="0-ppt_w/2"/>
                                          </p:val>
                                        </p:tav>
                                      </p:tavLst>
                                    </p:anim>
                                    <p:anim calcmode="lin" valueType="num">
                                      <p:cBhvr additive="base">
                                        <p:cTn id="177" dur="500"/>
                                        <p:tgtEl>
                                          <p:spTgt spid="33"/>
                                        </p:tgtEl>
                                        <p:attrNameLst>
                                          <p:attrName>ppt_y</p:attrName>
                                        </p:attrNameLst>
                                      </p:cBhvr>
                                      <p:tavLst>
                                        <p:tav tm="0">
                                          <p:val>
                                            <p:strVal val="ppt_y"/>
                                          </p:val>
                                        </p:tav>
                                        <p:tav tm="100000">
                                          <p:val>
                                            <p:strVal val="ppt_y"/>
                                          </p:val>
                                        </p:tav>
                                      </p:tavLst>
                                    </p:anim>
                                    <p:set>
                                      <p:cBhvr>
                                        <p:cTn id="178" dur="1" fill="hold">
                                          <p:stCondLst>
                                            <p:cond delay="499"/>
                                          </p:stCondLst>
                                        </p:cTn>
                                        <p:tgtEl>
                                          <p:spTgt spid="33"/>
                                        </p:tgtEl>
                                        <p:attrNameLst>
                                          <p:attrName>style.visibility</p:attrName>
                                        </p:attrNameLst>
                                      </p:cBhvr>
                                      <p:to>
                                        <p:strVal val="hidden"/>
                                      </p:to>
                                    </p:set>
                                  </p:childTnLst>
                                </p:cTn>
                              </p:par>
                              <p:par>
                                <p:cTn id="179" presetID="2" presetClass="exit" presetSubtype="8" fill="hold" grpId="1" nodeType="withEffect">
                                  <p:stCondLst>
                                    <p:cond delay="0"/>
                                  </p:stCondLst>
                                  <p:childTnLst>
                                    <p:anim calcmode="lin" valueType="num">
                                      <p:cBhvr additive="base">
                                        <p:cTn id="180" dur="500"/>
                                        <p:tgtEl>
                                          <p:spTgt spid="26"/>
                                        </p:tgtEl>
                                        <p:attrNameLst>
                                          <p:attrName>ppt_x</p:attrName>
                                        </p:attrNameLst>
                                      </p:cBhvr>
                                      <p:tavLst>
                                        <p:tav tm="0">
                                          <p:val>
                                            <p:strVal val="ppt_x"/>
                                          </p:val>
                                        </p:tav>
                                        <p:tav tm="100000">
                                          <p:val>
                                            <p:strVal val="0-ppt_w/2"/>
                                          </p:val>
                                        </p:tav>
                                      </p:tavLst>
                                    </p:anim>
                                    <p:anim calcmode="lin" valueType="num">
                                      <p:cBhvr additive="base">
                                        <p:cTn id="181" dur="500"/>
                                        <p:tgtEl>
                                          <p:spTgt spid="26"/>
                                        </p:tgtEl>
                                        <p:attrNameLst>
                                          <p:attrName>ppt_y</p:attrName>
                                        </p:attrNameLst>
                                      </p:cBhvr>
                                      <p:tavLst>
                                        <p:tav tm="0">
                                          <p:val>
                                            <p:strVal val="ppt_y"/>
                                          </p:val>
                                        </p:tav>
                                        <p:tav tm="100000">
                                          <p:val>
                                            <p:strVal val="ppt_y"/>
                                          </p:val>
                                        </p:tav>
                                      </p:tavLst>
                                    </p:anim>
                                    <p:set>
                                      <p:cBhvr>
                                        <p:cTn id="182" dur="1" fill="hold">
                                          <p:stCondLst>
                                            <p:cond delay="499"/>
                                          </p:stCondLst>
                                        </p:cTn>
                                        <p:tgtEl>
                                          <p:spTgt spid="26"/>
                                        </p:tgtEl>
                                        <p:attrNameLst>
                                          <p:attrName>style.visibility</p:attrName>
                                        </p:attrNameLst>
                                      </p:cBhvr>
                                      <p:to>
                                        <p:strVal val="hidden"/>
                                      </p:to>
                                    </p:set>
                                  </p:childTnLst>
                                </p:cTn>
                              </p:par>
                              <p:par>
                                <p:cTn id="183" presetID="3" presetClass="emph" presetSubtype="2" fill="hold" nodeType="withEffect">
                                  <p:stCondLst>
                                    <p:cond delay="0"/>
                                  </p:stCondLst>
                                  <p:childTnLst>
                                    <p:animClr clrSpc="rgb" dir="cw">
                                      <p:cBhvr override="childStyle">
                                        <p:cTn id="184" dur="500" fill="hold"/>
                                        <p:tgtEl>
                                          <p:spTgt spid="3">
                                            <p:txEl>
                                              <p:pRg st="3" end="3"/>
                                            </p:txEl>
                                          </p:spTgt>
                                        </p:tgtEl>
                                        <p:attrNameLst>
                                          <p:attrName>style.color</p:attrName>
                                        </p:attrNameLst>
                                      </p:cBhvr>
                                      <p:to>
                                        <a:srgbClr val="B2B2B2"/>
                                      </p:to>
                                    </p:animClr>
                                  </p:childTnLst>
                                </p:cTn>
                              </p:par>
                            </p:childTnLst>
                          </p:cTn>
                        </p:par>
                      </p:childTnLst>
                    </p:cTn>
                  </p:par>
                  <p:par>
                    <p:cTn id="185" fill="hold">
                      <p:stCondLst>
                        <p:cond delay="indefinite"/>
                      </p:stCondLst>
                      <p:childTnLst>
                        <p:par>
                          <p:cTn id="186" fill="hold">
                            <p:stCondLst>
                              <p:cond delay="0"/>
                            </p:stCondLst>
                            <p:childTnLst>
                              <p:par>
                                <p:cTn id="187" presetID="2" presetClass="entr" presetSubtype="2" fill="hold" nodeType="clickEffect">
                                  <p:stCondLst>
                                    <p:cond delay="0"/>
                                  </p:stCondLst>
                                  <p:childTnLst>
                                    <p:set>
                                      <p:cBhvr>
                                        <p:cTn id="188" dur="1" fill="hold">
                                          <p:stCondLst>
                                            <p:cond delay="0"/>
                                          </p:stCondLst>
                                        </p:cTn>
                                        <p:tgtEl>
                                          <p:spTgt spid="3">
                                            <p:txEl>
                                              <p:pRg st="4" end="4"/>
                                            </p:txEl>
                                          </p:spTgt>
                                        </p:tgtEl>
                                        <p:attrNameLst>
                                          <p:attrName>style.visibility</p:attrName>
                                        </p:attrNameLst>
                                      </p:cBhvr>
                                      <p:to>
                                        <p:strVal val="visible"/>
                                      </p:to>
                                    </p:set>
                                    <p:anim calcmode="lin" valueType="num">
                                      <p:cBhvr additive="base">
                                        <p:cTn id="189"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9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2" presetClass="entr" presetSubtype="2" fill="hold" nodeType="clickEffect">
                                  <p:stCondLst>
                                    <p:cond delay="0"/>
                                  </p:stCondLst>
                                  <p:childTnLst>
                                    <p:set>
                                      <p:cBhvr>
                                        <p:cTn id="194" dur="1" fill="hold">
                                          <p:stCondLst>
                                            <p:cond delay="0"/>
                                          </p:stCondLst>
                                        </p:cTn>
                                        <p:tgtEl>
                                          <p:spTgt spid="3">
                                            <p:txEl>
                                              <p:pRg st="5" end="5"/>
                                            </p:txEl>
                                          </p:spTgt>
                                        </p:tgtEl>
                                        <p:attrNameLst>
                                          <p:attrName>style.visibility</p:attrName>
                                        </p:attrNameLst>
                                      </p:cBhvr>
                                      <p:to>
                                        <p:strVal val="visible"/>
                                      </p:to>
                                    </p:set>
                                    <p:anim calcmode="lin" valueType="num">
                                      <p:cBhvr additive="base">
                                        <p:cTn id="195"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19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26" grpId="0" animBg="1"/>
      <p:bldP spid="26" grpId="1" animBg="1"/>
      <p:bldP spid="24" grpId="0"/>
      <p:bldP spid="24" grpId="1"/>
      <p:bldP spid="25" grpId="0"/>
      <p:bldP spid="25" grpId="1"/>
      <p:bldP spid="28" grpId="0"/>
      <p:bldP spid="28" grpId="1"/>
      <p:bldP spid="29" grpId="0"/>
      <p:bldP spid="29" grpId="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P spid="38" grpId="1" animBg="1"/>
      <p:bldP spid="23" grpId="0"/>
      <p:bldP spid="23" grpId="1"/>
    </p:bldLst>
  </p:timing>
</p:sld>
</file>

<file path=ppt/theme/theme1.xml><?xml version="1.0" encoding="utf-8"?>
<a:theme xmlns:a="http://schemas.openxmlformats.org/drawingml/2006/main" name="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8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0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29776</TotalTime>
  <Words>2441</Words>
  <Application>Microsoft Office PowerPoint</Application>
  <PresentationFormat>Widescreen</PresentationFormat>
  <Paragraphs>612</Paragraphs>
  <Slides>38</Slides>
  <Notes>30</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38</vt:i4>
      </vt:variant>
    </vt:vector>
  </HeadingPairs>
  <TitlesOfParts>
    <vt:vector size="61" baseType="lpstr">
      <vt:lpstr>arial</vt:lpstr>
      <vt:lpstr>Calibri</vt:lpstr>
      <vt:lpstr>Calibri Light</vt:lpstr>
      <vt:lpstr>Helvetica</vt:lpstr>
      <vt:lpstr>Lucida Sans</vt:lpstr>
      <vt:lpstr>Microsoft Sans Serif</vt:lpstr>
      <vt:lpstr>Times New Roman</vt:lpstr>
      <vt:lpstr>Verdana</vt:lpstr>
      <vt:lpstr>Wingdings</vt:lpstr>
      <vt:lpstr>Default Design</vt:lpstr>
      <vt:lpstr>1_Default Design</vt:lpstr>
      <vt:lpstr>Office Theme</vt:lpstr>
      <vt:lpstr>4_Default Design</vt:lpstr>
      <vt:lpstr>7_Office Theme</vt:lpstr>
      <vt:lpstr>9_Default Design</vt:lpstr>
      <vt:lpstr>5_Default Design</vt:lpstr>
      <vt:lpstr>6_Default Design</vt:lpstr>
      <vt:lpstr>7_Default Design</vt:lpstr>
      <vt:lpstr>8_Default Design</vt:lpstr>
      <vt:lpstr>10_Default Design</vt:lpstr>
      <vt:lpstr>11_Office Theme</vt:lpstr>
      <vt:lpstr>1_Office Theme</vt:lpstr>
      <vt:lpstr>2_Default Design</vt:lpstr>
      <vt:lpstr>An Ontogenic Process Perspective on Adjustment Problems Across the Lifespan:   Neurobiological Vulnerabilities, Environmental Risk Factors,  and Differential Outcomes for Boys Versus Girls   Theodore P. Beauchaine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Washington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Marketing</dc:creator>
  <cp:lastModifiedBy>Lisa Morris</cp:lastModifiedBy>
  <cp:revision>1774</cp:revision>
  <dcterms:created xsi:type="dcterms:W3CDTF">2001-10-04T20:08:10Z</dcterms:created>
  <dcterms:modified xsi:type="dcterms:W3CDTF">2019-05-01T14:11:41Z</dcterms:modified>
</cp:coreProperties>
</file>