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0.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1.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2.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3.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4.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6" r:id="rId3"/>
    <p:sldMasterId id="2147483740" r:id="rId4"/>
    <p:sldMasterId id="2147483756" r:id="rId5"/>
    <p:sldMasterId id="2147483772" r:id="rId6"/>
    <p:sldMasterId id="2147483852" r:id="rId7"/>
    <p:sldMasterId id="2147483916" r:id="rId8"/>
    <p:sldMasterId id="2147483932" r:id="rId9"/>
    <p:sldMasterId id="2147483948" r:id="rId10"/>
    <p:sldMasterId id="2147483964" r:id="rId11"/>
    <p:sldMasterId id="2147483980" r:id="rId12"/>
    <p:sldMasterId id="2147483996" r:id="rId13"/>
    <p:sldMasterId id="2147484012" r:id="rId14"/>
    <p:sldMasterId id="2147484028" r:id="rId15"/>
  </p:sldMasterIdLst>
  <p:notesMasterIdLst>
    <p:notesMasterId r:id="rId37"/>
  </p:notesMasterIdLst>
  <p:handoutMasterIdLst>
    <p:handoutMasterId r:id="rId38"/>
  </p:handoutMasterIdLst>
  <p:sldIdLst>
    <p:sldId id="256" r:id="rId16"/>
    <p:sldId id="289" r:id="rId17"/>
    <p:sldId id="257" r:id="rId18"/>
    <p:sldId id="273" r:id="rId19"/>
    <p:sldId id="285" r:id="rId20"/>
    <p:sldId id="264" r:id="rId21"/>
    <p:sldId id="287" r:id="rId22"/>
    <p:sldId id="258" r:id="rId23"/>
    <p:sldId id="274" r:id="rId24"/>
    <p:sldId id="281" r:id="rId25"/>
    <p:sldId id="286" r:id="rId26"/>
    <p:sldId id="275" r:id="rId27"/>
    <p:sldId id="282" r:id="rId28"/>
    <p:sldId id="276" r:id="rId29"/>
    <p:sldId id="283" r:id="rId30"/>
    <p:sldId id="277" r:id="rId31"/>
    <p:sldId id="262" r:id="rId32"/>
    <p:sldId id="263" r:id="rId33"/>
    <p:sldId id="278" r:id="rId34"/>
    <p:sldId id="279" r:id="rId35"/>
    <p:sldId id="280"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62" autoAdjust="0"/>
    <p:restoredTop sz="94674"/>
  </p:normalViewPr>
  <p:slideViewPr>
    <p:cSldViewPr snapToGrid="0" snapToObjects="1">
      <p:cViewPr varScale="1">
        <p:scale>
          <a:sx n="124" d="100"/>
          <a:sy n="124" d="100"/>
        </p:scale>
        <p:origin x="2312"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7" d="100"/>
          <a:sy n="107" d="100"/>
        </p:scale>
        <p:origin x="-398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presProps" Target="presProps.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988E1C-5A24-5542-86DE-8ED62C0BEE0F}" type="datetimeFigureOut">
              <a:rPr lang="en-US" smtClean="0"/>
              <a:t>5/7/19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6181276-9A05-5747-B393-94BF63449C11}" type="slidenum">
              <a:rPr lang="en-US" smtClean="0"/>
              <a:t>‹#›</a:t>
            </a:fld>
            <a:endParaRPr lang="en-US"/>
          </a:p>
        </p:txBody>
      </p:sp>
    </p:spTree>
    <p:extLst>
      <p:ext uri="{BB962C8B-B14F-4D97-AF65-F5344CB8AC3E}">
        <p14:creationId xmlns:p14="http://schemas.microsoft.com/office/powerpoint/2010/main" val="3085099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364EE1-623F-C94F-BEB0-4B33AAD177D7}" type="datetimeFigureOut">
              <a:rPr lang="en-US" smtClean="0"/>
              <a:t>5/7/19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7371AD-B46A-FC4E-AE31-51F79C1D7BF7}" type="slidenum">
              <a:rPr lang="en-US" smtClean="0"/>
              <a:t>‹#›</a:t>
            </a:fld>
            <a:endParaRPr lang="en-US"/>
          </a:p>
        </p:txBody>
      </p:sp>
    </p:spTree>
    <p:extLst>
      <p:ext uri="{BB962C8B-B14F-4D97-AF65-F5344CB8AC3E}">
        <p14:creationId xmlns:p14="http://schemas.microsoft.com/office/powerpoint/2010/main" val="42890591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01819"/>
            <a:ext cx="5486400" cy="4664730"/>
          </a:xfrm>
        </p:spPr>
        <p:txBody>
          <a:bodyPr/>
          <a:lstStyle/>
          <a:p>
            <a:r>
              <a:rPr lang="en-US" sz="1700" dirty="0">
                <a:latin typeface="Times New Roman"/>
                <a:cs typeface="Times New Roman"/>
              </a:rPr>
              <a:t>Most violence in society is not attributable to mental disorder. Statistically:  The types of people more likely to be violent are:</a:t>
            </a:r>
          </a:p>
          <a:p>
            <a:pPr marL="800100" lvl="1" indent="-342900">
              <a:buAutoNum type="arabicPeriod"/>
            </a:pPr>
            <a:r>
              <a:rPr lang="en-US" sz="1700" dirty="0">
                <a:latin typeface="Times New Roman"/>
                <a:cs typeface="Times New Roman"/>
              </a:rPr>
              <a:t>Persons with a history of prior spousal violence and access to weapons.</a:t>
            </a:r>
          </a:p>
          <a:p>
            <a:pPr lvl="1"/>
            <a:endParaRPr lang="en-US" sz="1700" dirty="0">
              <a:latin typeface="Times New Roman"/>
              <a:cs typeface="Times New Roman"/>
            </a:endParaRPr>
          </a:p>
          <a:p>
            <a:pPr lvl="1"/>
            <a:r>
              <a:rPr lang="en-US" sz="1700" dirty="0">
                <a:latin typeface="Times New Roman"/>
                <a:cs typeface="Times New Roman"/>
              </a:rPr>
              <a:t>2. Mentally ill persons having persecutory delusional disorders, and a prior evidence of dangerousness (leading to prior involuntary hospitalization), and access to weapons. </a:t>
            </a:r>
          </a:p>
          <a:p>
            <a:pPr lvl="1"/>
            <a:endParaRPr lang="en-US" sz="1700" dirty="0">
              <a:latin typeface="Times New Roman"/>
              <a:cs typeface="Times New Roman"/>
            </a:endParaRPr>
          </a:p>
          <a:p>
            <a:pPr lvl="1"/>
            <a:r>
              <a:rPr lang="en-US" sz="1700" dirty="0">
                <a:latin typeface="Times New Roman"/>
                <a:cs typeface="Times New Roman"/>
              </a:rPr>
              <a:t>3. A very small subset of spree killers do have psychopathy disorder (Eric Harris, Muhammad), more often psychopaths are serial killers.</a:t>
            </a:r>
          </a:p>
          <a:p>
            <a:pPr lvl="1"/>
            <a:endParaRPr lang="en-US" sz="1700" dirty="0">
              <a:latin typeface="Times New Roman"/>
              <a:cs typeface="Times New Roman"/>
            </a:endParaRPr>
          </a:p>
          <a:p>
            <a:pPr lvl="1"/>
            <a:r>
              <a:rPr lang="en-US" sz="1700" dirty="0">
                <a:latin typeface="Times New Roman"/>
                <a:cs typeface="Times New Roman"/>
              </a:rPr>
              <a:t>4. Most often spree killers do not have Major Mental Disorders (Rodger, Cho, </a:t>
            </a:r>
            <a:r>
              <a:rPr lang="en-US" sz="1700" dirty="0" err="1">
                <a:latin typeface="Times New Roman"/>
                <a:cs typeface="Times New Roman"/>
              </a:rPr>
              <a:t>Lanza</a:t>
            </a:r>
            <a:r>
              <a:rPr lang="en-US" sz="1700" dirty="0">
                <a:latin typeface="Times New Roman"/>
                <a:cs typeface="Times New Roman"/>
              </a:rPr>
              <a:t>)</a:t>
            </a:r>
          </a:p>
          <a:p>
            <a:pPr lvl="1"/>
            <a:endParaRPr lang="en-US" sz="1500" dirty="0">
              <a:latin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fld id="{9F7371AD-B46A-FC4E-AE31-51F79C1D7BF7}" type="slidenum">
              <a:rPr lang="en-US" smtClean="0"/>
              <a:t>5</a:t>
            </a:fld>
            <a:endParaRPr lang="en-US"/>
          </a:p>
        </p:txBody>
      </p:sp>
    </p:spTree>
    <p:extLst>
      <p:ext uri="{BB962C8B-B14F-4D97-AF65-F5344CB8AC3E}">
        <p14:creationId xmlns:p14="http://schemas.microsoft.com/office/powerpoint/2010/main" val="1821994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Baskerville"/>
                <a:cs typeface="Baskerville"/>
              </a:rPr>
              <a:t>Shooter, pseudo commando style, </a:t>
            </a:r>
            <a:r>
              <a:rPr lang="en-US" sz="1600" u="sng" dirty="0">
                <a:latin typeface="Baskerville"/>
                <a:cs typeface="Baskerville"/>
              </a:rPr>
              <a:t>wearing body armor</a:t>
            </a:r>
            <a:r>
              <a:rPr lang="en-US" sz="1600" dirty="0">
                <a:latin typeface="Baskerville"/>
                <a:cs typeface="Baskerville"/>
              </a:rPr>
              <a:t>, entered a classroom, singled out one person to live, handed him an envelope to a student that instructed him to go to the corner of the classroom before the killing commenced. He was going to be the lucky one.  </a:t>
            </a:r>
          </a:p>
          <a:p>
            <a:endParaRPr lang="en-US" sz="1600" dirty="0">
              <a:latin typeface="Baskerville"/>
              <a:cs typeface="Baskerville"/>
            </a:endParaRPr>
          </a:p>
          <a:p>
            <a:pPr marL="285750" indent="-285750">
              <a:buFont typeface="Arial"/>
              <a:buChar char="•"/>
            </a:pPr>
            <a:r>
              <a:rPr lang="en-US" sz="1600" dirty="0">
                <a:latin typeface="Baskerville"/>
                <a:cs typeface="Baskerville"/>
              </a:rPr>
              <a:t>The shooter then said to the professor, “I’ve been waiting to do this for years.” Then shot him dead and fired off rounds.</a:t>
            </a:r>
          </a:p>
          <a:p>
            <a:pPr marL="285750" indent="-285750">
              <a:buFont typeface="Arial"/>
              <a:buChar char="•"/>
            </a:pPr>
            <a:r>
              <a:rPr lang="en-US" sz="1600" dirty="0">
                <a:latin typeface="Baskerville"/>
                <a:cs typeface="Baskerville"/>
              </a:rPr>
              <a:t>After reloading, ordered the students to say whether they were Christians. One by one he asked victims what their religion was, “</a:t>
            </a:r>
            <a:r>
              <a:rPr lang="en-US" sz="1600" u="sng" dirty="0">
                <a:latin typeface="Baskerville"/>
                <a:cs typeface="Baskerville"/>
              </a:rPr>
              <a:t>are you a Christian?</a:t>
            </a:r>
            <a:r>
              <a:rPr lang="en-US" sz="1600" dirty="0">
                <a:latin typeface="Baskerville"/>
                <a:cs typeface="Baskerville"/>
              </a:rPr>
              <a:t>” “If you are a Christian, stand up. They would stand up and he said, “Oh since you have a God you will be joining him in a few seconds.” Then he shot and killed them. </a:t>
            </a:r>
          </a:p>
          <a:p>
            <a:pPr marL="285750" indent="-285750">
              <a:buFont typeface="Arial"/>
              <a:buChar char="•"/>
            </a:pPr>
            <a:r>
              <a:rPr lang="en-US" sz="1600" dirty="0">
                <a:latin typeface="Baskerville"/>
                <a:cs typeface="Baskerville"/>
              </a:rPr>
              <a:t>He told the victims, “</a:t>
            </a:r>
            <a:r>
              <a:rPr lang="en-US" sz="1600" u="sng" dirty="0">
                <a:latin typeface="Baskerville"/>
                <a:cs typeface="Baskerville"/>
              </a:rPr>
              <a:t>I’ll be joining you soon</a:t>
            </a:r>
            <a:r>
              <a:rPr lang="en-US" sz="1600" dirty="0">
                <a:latin typeface="Baskerville"/>
                <a:cs typeface="Baskerville"/>
              </a:rPr>
              <a:t>.” </a:t>
            </a:r>
          </a:p>
          <a:p>
            <a:endParaRPr lang="en-US" dirty="0"/>
          </a:p>
        </p:txBody>
      </p:sp>
      <p:sp>
        <p:nvSpPr>
          <p:cNvPr id="4" name="Slide Number Placeholder 3"/>
          <p:cNvSpPr>
            <a:spLocks noGrp="1"/>
          </p:cNvSpPr>
          <p:nvPr>
            <p:ph type="sldNum" sz="quarter" idx="10"/>
          </p:nvPr>
        </p:nvSpPr>
        <p:spPr/>
        <p:txBody>
          <a:bodyPr/>
          <a:lstStyle/>
          <a:p>
            <a:fld id="{9F7371AD-B46A-FC4E-AE31-51F79C1D7BF7}" type="slidenum">
              <a:rPr lang="en-US" smtClean="0"/>
              <a:t>7</a:t>
            </a:fld>
            <a:endParaRPr lang="en-US"/>
          </a:p>
        </p:txBody>
      </p:sp>
    </p:spTree>
    <p:extLst>
      <p:ext uri="{BB962C8B-B14F-4D97-AF65-F5344CB8AC3E}">
        <p14:creationId xmlns:p14="http://schemas.microsoft.com/office/powerpoint/2010/main" val="2024674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800" dirty="0">
                <a:solidFill>
                  <a:srgbClr val="000000"/>
                </a:solidFill>
                <a:latin typeface="Times New Roman"/>
                <a:cs typeface="Times New Roman"/>
              </a:rPr>
              <a:t>Examples include:	</a:t>
            </a:r>
          </a:p>
          <a:p>
            <a:pPr marL="1200150" lvl="2" indent="-285750">
              <a:buFont typeface="Arial"/>
              <a:buChar char="•"/>
            </a:pPr>
            <a:r>
              <a:rPr lang="en-US" sz="1800" dirty="0">
                <a:solidFill>
                  <a:srgbClr val="000000"/>
                </a:solidFill>
                <a:latin typeface="Times New Roman"/>
                <a:cs typeface="Times New Roman"/>
              </a:rPr>
              <a:t>The Parkland School shooter in Florida, a 14 year old who aspired to be “the youngest mass murderer”.</a:t>
            </a:r>
          </a:p>
          <a:p>
            <a:pPr marL="1200150" lvl="2" indent="-285750">
              <a:buFont typeface="Arial"/>
              <a:buChar char="•"/>
            </a:pPr>
            <a:r>
              <a:rPr lang="en-US" sz="1800" dirty="0">
                <a:solidFill>
                  <a:srgbClr val="000000"/>
                </a:solidFill>
                <a:latin typeface="Times New Roman"/>
                <a:cs typeface="Times New Roman"/>
              </a:rPr>
              <a:t>The 2012 Sandy Hook Elementary School shooter idolized the Columbine killers </a:t>
            </a:r>
          </a:p>
          <a:p>
            <a:pPr marL="1200150" lvl="2" indent="-285750">
              <a:buFont typeface="Arial"/>
              <a:buChar char="•"/>
            </a:pPr>
            <a:r>
              <a:rPr lang="en-US" sz="1800" dirty="0">
                <a:solidFill>
                  <a:srgbClr val="000000"/>
                </a:solidFill>
                <a:latin typeface="Times New Roman"/>
                <a:cs typeface="Times New Roman"/>
              </a:rPr>
              <a:t>The 2007 Virginia Tech mass murder studied the Columbine shooters</a:t>
            </a:r>
          </a:p>
          <a:p>
            <a:endParaRPr lang="en-US" dirty="0"/>
          </a:p>
        </p:txBody>
      </p:sp>
      <p:sp>
        <p:nvSpPr>
          <p:cNvPr id="4" name="Slide Number Placeholder 3"/>
          <p:cNvSpPr>
            <a:spLocks noGrp="1"/>
          </p:cNvSpPr>
          <p:nvPr>
            <p:ph type="sldNum" sz="quarter" idx="10"/>
          </p:nvPr>
        </p:nvSpPr>
        <p:spPr/>
        <p:txBody>
          <a:bodyPr/>
          <a:lstStyle/>
          <a:p>
            <a:fld id="{9F7371AD-B46A-FC4E-AE31-51F79C1D7BF7}" type="slidenum">
              <a:rPr lang="en-US" smtClean="0"/>
              <a:t>13</a:t>
            </a:fld>
            <a:endParaRPr lang="en-US"/>
          </a:p>
        </p:txBody>
      </p:sp>
    </p:spTree>
    <p:extLst>
      <p:ext uri="{BB962C8B-B14F-4D97-AF65-F5344CB8AC3E}">
        <p14:creationId xmlns:p14="http://schemas.microsoft.com/office/powerpoint/2010/main" val="263696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67976" y="4225558"/>
            <a:ext cx="6160626" cy="4232642"/>
          </a:xfrm>
        </p:spPr>
        <p:txBody>
          <a:bodyPr>
            <a:noAutofit/>
          </a:bodyPr>
          <a:lstStyle/>
          <a:p>
            <a:pPr lvl="2"/>
            <a:r>
              <a:rPr lang="en-US" sz="1300" b="1" dirty="0">
                <a:solidFill>
                  <a:srgbClr val="000000"/>
                </a:solidFill>
                <a:latin typeface="Times New Roman"/>
                <a:cs typeface="Times New Roman"/>
              </a:rPr>
              <a:t>Extensive time and energy taken to develop the plan:  </a:t>
            </a:r>
          </a:p>
          <a:p>
            <a:pPr marL="1714500" lvl="3" indent="-342900">
              <a:buFont typeface="Arial"/>
              <a:buChar char="•"/>
            </a:pPr>
            <a:r>
              <a:rPr lang="en-US" sz="1300" dirty="0">
                <a:solidFill>
                  <a:srgbClr val="000000"/>
                </a:solidFill>
                <a:latin typeface="Times New Roman"/>
                <a:cs typeface="Times New Roman"/>
              </a:rPr>
              <a:t>Columbine shooters (</a:t>
            </a:r>
            <a:r>
              <a:rPr lang="en-US" sz="1300" dirty="0" err="1">
                <a:solidFill>
                  <a:srgbClr val="000000"/>
                </a:solidFill>
                <a:latin typeface="Times New Roman"/>
                <a:cs typeface="Times New Roman"/>
              </a:rPr>
              <a:t>Klebold</a:t>
            </a:r>
            <a:r>
              <a:rPr lang="en-US" sz="1300" dirty="0">
                <a:solidFill>
                  <a:srgbClr val="000000"/>
                </a:solidFill>
                <a:latin typeface="Times New Roman"/>
                <a:cs typeface="Times New Roman"/>
              </a:rPr>
              <a:t> and Harris) planned for two years; </a:t>
            </a:r>
          </a:p>
          <a:p>
            <a:pPr marL="1714500" lvl="3" indent="-342900">
              <a:buFont typeface="Arial"/>
              <a:buChar char="•"/>
            </a:pPr>
            <a:r>
              <a:rPr lang="en-US" sz="1300" dirty="0">
                <a:solidFill>
                  <a:srgbClr val="000000"/>
                </a:solidFill>
                <a:latin typeface="Times New Roman"/>
                <a:cs typeface="Times New Roman"/>
              </a:rPr>
              <a:t>Virginia Tech shooter (Cho) practiced, rented hotel room for planning activities that encompassed six months</a:t>
            </a:r>
          </a:p>
          <a:p>
            <a:pPr marL="1714500" lvl="3" indent="-342900">
              <a:buFont typeface="Arial"/>
              <a:buChar char="•"/>
            </a:pPr>
            <a:r>
              <a:rPr lang="en-US" sz="1300" dirty="0">
                <a:solidFill>
                  <a:srgbClr val="000000"/>
                </a:solidFill>
                <a:latin typeface="Times New Roman"/>
                <a:cs typeface="Times New Roman"/>
              </a:rPr>
              <a:t>Las Vegas shooter scoped out several festivals (e.g. in Chicago, Las Vegas, northern California)</a:t>
            </a:r>
          </a:p>
          <a:p>
            <a:pPr marL="1257300" lvl="2" indent="-342900">
              <a:buFont typeface="Arial"/>
              <a:buChar char="•"/>
            </a:pPr>
            <a:r>
              <a:rPr lang="en-US" sz="1300" b="1" dirty="0">
                <a:solidFill>
                  <a:srgbClr val="000000"/>
                </a:solidFill>
                <a:latin typeface="Times New Roman"/>
                <a:cs typeface="Times New Roman"/>
              </a:rPr>
              <a:t>Planning usually encompasses several distinct phases of the rampage</a:t>
            </a:r>
          </a:p>
          <a:p>
            <a:pPr lvl="4"/>
            <a:r>
              <a:rPr lang="en-US" sz="1300" dirty="0">
                <a:solidFill>
                  <a:srgbClr val="000000"/>
                </a:solidFill>
                <a:latin typeface="Times New Roman"/>
                <a:cs typeface="Times New Roman"/>
              </a:rPr>
              <a:t>James Holmes planned both his apartment explosion and the theatre rampage with meticulous effort</a:t>
            </a:r>
          </a:p>
          <a:p>
            <a:pPr lvl="4"/>
            <a:r>
              <a:rPr lang="en-US" sz="1300" dirty="0">
                <a:solidFill>
                  <a:srgbClr val="000000"/>
                </a:solidFill>
                <a:latin typeface="Times New Roman"/>
                <a:cs typeface="Times New Roman"/>
              </a:rPr>
              <a:t>Columbine killers devised a three part plan</a:t>
            </a:r>
          </a:p>
          <a:p>
            <a:pPr lvl="4"/>
            <a:r>
              <a:rPr lang="en-US" sz="1300" dirty="0" err="1">
                <a:solidFill>
                  <a:srgbClr val="000000"/>
                </a:solidFill>
                <a:latin typeface="Times New Roman"/>
                <a:cs typeface="Times New Roman"/>
              </a:rPr>
              <a:t>Breivik</a:t>
            </a:r>
            <a:r>
              <a:rPr lang="en-US" sz="1300" dirty="0">
                <a:solidFill>
                  <a:srgbClr val="000000"/>
                </a:solidFill>
                <a:latin typeface="Times New Roman"/>
                <a:cs typeface="Times New Roman"/>
              </a:rPr>
              <a:t> bombed </a:t>
            </a:r>
            <a:r>
              <a:rPr lang="en-US" sz="1300" dirty="0" err="1">
                <a:solidFill>
                  <a:srgbClr val="000000"/>
                </a:solidFill>
                <a:latin typeface="Times New Roman"/>
                <a:cs typeface="Times New Roman"/>
              </a:rPr>
              <a:t>Olso</a:t>
            </a:r>
            <a:r>
              <a:rPr lang="en-US" sz="1300" dirty="0">
                <a:solidFill>
                  <a:srgbClr val="000000"/>
                </a:solidFill>
                <a:latin typeface="Times New Roman"/>
                <a:cs typeface="Times New Roman"/>
              </a:rPr>
              <a:t>, Norway, and then went to the summer camp island</a:t>
            </a:r>
          </a:p>
          <a:p>
            <a:pPr marL="1371600" lvl="2" indent="-457200">
              <a:buFont typeface="Arial"/>
              <a:buChar char="•"/>
            </a:pPr>
            <a:r>
              <a:rPr lang="en-US" sz="1300" b="1" dirty="0">
                <a:solidFill>
                  <a:srgbClr val="000000"/>
                </a:solidFill>
                <a:latin typeface="Times New Roman"/>
                <a:cs typeface="Times New Roman"/>
              </a:rPr>
              <a:t>New heinous trend is to live streaming the attack, Christ Church NZ shooter</a:t>
            </a:r>
          </a:p>
          <a:p>
            <a:pPr marL="1371600" lvl="2" indent="-457200">
              <a:buFont typeface="Arial"/>
              <a:buChar char="•"/>
            </a:pPr>
            <a:r>
              <a:rPr lang="en-US" sz="1300" b="1" dirty="0">
                <a:solidFill>
                  <a:srgbClr val="000000"/>
                </a:solidFill>
                <a:latin typeface="Times New Roman"/>
                <a:cs typeface="Times New Roman"/>
              </a:rPr>
              <a:t>Essential is the desire to gain access and stock pile weapons of mass destruction </a:t>
            </a:r>
          </a:p>
          <a:p>
            <a:pPr marL="1371600" lvl="2" indent="-457200">
              <a:buFont typeface="Arial"/>
              <a:buChar char="•"/>
            </a:pPr>
            <a:r>
              <a:rPr lang="en-US" sz="1300" b="1" dirty="0">
                <a:solidFill>
                  <a:srgbClr val="000000"/>
                </a:solidFill>
                <a:latin typeface="Times New Roman"/>
                <a:cs typeface="Times New Roman"/>
              </a:rPr>
              <a:t>Rehearsals take place:  Sandy Hook Elementary, Tucson (</a:t>
            </a:r>
            <a:r>
              <a:rPr lang="en-US" sz="1300" b="1" dirty="0" err="1">
                <a:solidFill>
                  <a:srgbClr val="000000"/>
                </a:solidFill>
                <a:latin typeface="Times New Roman"/>
                <a:cs typeface="Times New Roman"/>
              </a:rPr>
              <a:t>Loughner</a:t>
            </a:r>
            <a:r>
              <a:rPr lang="en-US" sz="1300" b="1" dirty="0">
                <a:solidFill>
                  <a:srgbClr val="000000"/>
                </a:solidFill>
                <a:latin typeface="Times New Roman"/>
                <a:cs typeface="Times New Roman"/>
              </a:rPr>
              <a:t>)</a:t>
            </a:r>
          </a:p>
          <a:p>
            <a:pPr marL="1371600" lvl="2" indent="-457200">
              <a:buFont typeface="Arial"/>
              <a:buChar char="•"/>
            </a:pPr>
            <a:r>
              <a:rPr lang="en-US" sz="1300" b="1" dirty="0">
                <a:solidFill>
                  <a:srgbClr val="000000"/>
                </a:solidFill>
                <a:latin typeface="Times New Roman"/>
                <a:cs typeface="Times New Roman"/>
              </a:rPr>
              <a:t>Suicide is rarely focused on, rather seen as a means to an end. </a:t>
            </a:r>
            <a:r>
              <a:rPr lang="en-US" sz="1300" dirty="0">
                <a:solidFill>
                  <a:srgbClr val="000000"/>
                </a:solidFill>
                <a:latin typeface="Times New Roman"/>
                <a:cs typeface="Times New Roman"/>
              </a:rPr>
              <a:t>In Columbine it was a back up plan–</a:t>
            </a:r>
            <a:endParaRPr lang="en-US" sz="1300" dirty="0">
              <a:latin typeface="Times New Roman"/>
              <a:cs typeface="Times New Roman"/>
            </a:endParaRPr>
          </a:p>
        </p:txBody>
      </p:sp>
      <p:sp>
        <p:nvSpPr>
          <p:cNvPr id="4" name="Slide Number Placeholder 3"/>
          <p:cNvSpPr>
            <a:spLocks noGrp="1"/>
          </p:cNvSpPr>
          <p:nvPr>
            <p:ph type="sldNum" sz="quarter" idx="10"/>
          </p:nvPr>
        </p:nvSpPr>
        <p:spPr/>
        <p:txBody>
          <a:bodyPr/>
          <a:lstStyle/>
          <a:p>
            <a:fld id="{9F7371AD-B46A-FC4E-AE31-51F79C1D7BF7}" type="slidenum">
              <a:rPr lang="en-US" smtClean="0"/>
              <a:t>14</a:t>
            </a:fld>
            <a:endParaRPr lang="en-US"/>
          </a:p>
        </p:txBody>
      </p:sp>
    </p:spTree>
    <p:extLst>
      <p:ext uri="{BB962C8B-B14F-4D97-AF65-F5344CB8AC3E}">
        <p14:creationId xmlns:p14="http://schemas.microsoft.com/office/powerpoint/2010/main" val="4113839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3"/>
            <a:r>
              <a:rPr lang="en-US" sz="1800" dirty="0">
                <a:solidFill>
                  <a:srgbClr val="000000"/>
                </a:solidFill>
                <a:latin typeface="Times New Roman"/>
                <a:cs typeface="Times New Roman"/>
              </a:rPr>
              <a:t>He commented: “people like him have nothing left to live for, and the only thing left to do is lash out at a society that has abandoned them.” He also said, “seems like the more people you kill, the more you’re in the limelight.” He wrote, </a:t>
            </a:r>
            <a:r>
              <a:rPr lang="en-US" sz="1800" b="1" dirty="0">
                <a:solidFill>
                  <a:srgbClr val="000000"/>
                </a:solidFill>
                <a:latin typeface="Times New Roman"/>
                <a:cs typeface="Times New Roman"/>
              </a:rPr>
              <a:t>“I have noticed that so many people like him (Flanagan) are all alone and unknown, yet when they spill a little blood, the whole world knows who they are…His face splashed across every screen, his name across the lips of every person on the planet, all in the course of one day…”</a:t>
            </a:r>
            <a:endParaRPr lang="en-US" sz="1800" dirty="0">
              <a:solidFill>
                <a:srgbClr val="000000"/>
              </a:solidFill>
              <a:latin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fld id="{9F7371AD-B46A-FC4E-AE31-51F79C1D7BF7}" type="slidenum">
              <a:rPr lang="en-US" smtClean="0"/>
              <a:t>15</a:t>
            </a:fld>
            <a:endParaRPr lang="en-US"/>
          </a:p>
        </p:txBody>
      </p:sp>
    </p:spTree>
    <p:extLst>
      <p:ext uri="{BB962C8B-B14F-4D97-AF65-F5344CB8AC3E}">
        <p14:creationId xmlns:p14="http://schemas.microsoft.com/office/powerpoint/2010/main" val="1477298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5534" y="4343400"/>
            <a:ext cx="6267458" cy="4114800"/>
          </a:xfrm>
        </p:spPr>
        <p:txBody>
          <a:bodyPr>
            <a:normAutofit lnSpcReduction="10000"/>
          </a:bodyPr>
          <a:lstStyle/>
          <a:p>
            <a:pPr lvl="3"/>
            <a:r>
              <a:rPr lang="en-US" sz="1800" dirty="0">
                <a:latin typeface="Times New Roman"/>
                <a:cs typeface="Times New Roman"/>
              </a:rPr>
              <a:t>Examples of tipping points:</a:t>
            </a:r>
          </a:p>
          <a:p>
            <a:pPr marL="1657350" lvl="3" indent="-285750">
              <a:buFont typeface="Arial"/>
              <a:buChar char="•"/>
            </a:pPr>
            <a:r>
              <a:rPr lang="en-US" sz="1800" dirty="0">
                <a:latin typeface="Times New Roman"/>
                <a:cs typeface="Times New Roman"/>
              </a:rPr>
              <a:t>Harris &amp; </a:t>
            </a:r>
            <a:r>
              <a:rPr lang="en-US" sz="1800" dirty="0" err="1">
                <a:latin typeface="Times New Roman"/>
                <a:cs typeface="Times New Roman"/>
              </a:rPr>
              <a:t>Klebold</a:t>
            </a:r>
            <a:r>
              <a:rPr lang="en-US" sz="1800" dirty="0">
                <a:latin typeface="Times New Roman"/>
                <a:cs typeface="Times New Roman"/>
              </a:rPr>
              <a:t> developed video blog and diary </a:t>
            </a:r>
          </a:p>
          <a:p>
            <a:pPr marL="1657350" lvl="3" indent="-285750">
              <a:buFont typeface="Arial"/>
              <a:buChar char="•"/>
            </a:pPr>
            <a:r>
              <a:rPr lang="en-US" sz="1800" dirty="0">
                <a:latin typeface="Times New Roman"/>
                <a:cs typeface="Times New Roman"/>
              </a:rPr>
              <a:t>Rodger, Cho, </a:t>
            </a:r>
            <a:r>
              <a:rPr lang="en-US" sz="1800" dirty="0" err="1">
                <a:latin typeface="Times New Roman"/>
                <a:cs typeface="Times New Roman"/>
              </a:rPr>
              <a:t>Breivik</a:t>
            </a:r>
            <a:r>
              <a:rPr lang="en-US" sz="1800" dirty="0">
                <a:latin typeface="Times New Roman"/>
                <a:cs typeface="Times New Roman"/>
              </a:rPr>
              <a:t> published a manifesto just prior to the mass murder; Rodger and Cho each mailed video blog</a:t>
            </a:r>
          </a:p>
          <a:p>
            <a:pPr marL="1657350" lvl="3" indent="-285750">
              <a:buFont typeface="Arial"/>
              <a:buChar char="•"/>
            </a:pPr>
            <a:r>
              <a:rPr lang="en-US" sz="1800" dirty="0">
                <a:latin typeface="Times New Roman"/>
                <a:cs typeface="Times New Roman"/>
              </a:rPr>
              <a:t>Holmes mailed his notebook to his treating psychiatrist, Dr. Fenton</a:t>
            </a:r>
          </a:p>
          <a:p>
            <a:pPr marL="1657350" lvl="3" indent="-285750">
              <a:buFont typeface="Arial"/>
              <a:buChar char="•"/>
            </a:pPr>
            <a:r>
              <a:rPr lang="en-US" sz="1800" dirty="0">
                <a:latin typeface="Times New Roman"/>
                <a:cs typeface="Times New Roman"/>
              </a:rPr>
              <a:t>Whitman left a suicide note explaining his motivations</a:t>
            </a:r>
          </a:p>
          <a:p>
            <a:pPr marL="1657350" lvl="3" indent="-285750">
              <a:buFont typeface="Arial"/>
              <a:buChar char="•"/>
            </a:pPr>
            <a:r>
              <a:rPr lang="en-US" sz="1800" dirty="0">
                <a:solidFill>
                  <a:srgbClr val="000000"/>
                </a:solidFill>
                <a:latin typeface="Times New Roman"/>
                <a:cs typeface="Times New Roman"/>
              </a:rPr>
              <a:t>Rodger went to a party and was beaten up – “one last chance” </a:t>
            </a:r>
            <a:endParaRPr lang="en-US" sz="1800" b="1" dirty="0">
              <a:solidFill>
                <a:srgbClr val="000000"/>
              </a:solidFill>
              <a:latin typeface="Times New Roman"/>
              <a:cs typeface="Times New Roman"/>
            </a:endParaRPr>
          </a:p>
          <a:p>
            <a:pPr marL="1657350" lvl="3" indent="-285750">
              <a:buFont typeface="Arial"/>
              <a:buChar char="•"/>
            </a:pPr>
            <a:r>
              <a:rPr lang="en-US" sz="1800" dirty="0" err="1">
                <a:latin typeface="Times New Roman"/>
                <a:cs typeface="Times New Roman"/>
              </a:rPr>
              <a:t>DevonKelley</a:t>
            </a:r>
            <a:r>
              <a:rPr lang="en-US" sz="1800" dirty="0">
                <a:solidFill>
                  <a:srgbClr val="000000"/>
                </a:solidFill>
                <a:latin typeface="Times New Roman"/>
                <a:cs typeface="Times New Roman"/>
              </a:rPr>
              <a:t> told his spouse he planned to buy dogs online and use them as target practice. She    “told him this was not normal, and he needed the kind of help I could not give him.” </a:t>
            </a:r>
          </a:p>
          <a:p>
            <a:endParaRPr lang="en-US" dirty="0">
              <a:latin typeface="Times New Roman"/>
              <a:cs typeface="Times New Roman"/>
            </a:endParaRPr>
          </a:p>
        </p:txBody>
      </p:sp>
      <p:sp>
        <p:nvSpPr>
          <p:cNvPr id="4" name="Slide Number Placeholder 3"/>
          <p:cNvSpPr>
            <a:spLocks noGrp="1"/>
          </p:cNvSpPr>
          <p:nvPr>
            <p:ph type="sldNum" sz="quarter" idx="10"/>
          </p:nvPr>
        </p:nvSpPr>
        <p:spPr/>
        <p:txBody>
          <a:bodyPr/>
          <a:lstStyle/>
          <a:p>
            <a:fld id="{9F7371AD-B46A-FC4E-AE31-51F79C1D7BF7}" type="slidenum">
              <a:rPr lang="en-US" smtClean="0"/>
              <a:t>16</a:t>
            </a:fld>
            <a:endParaRPr lang="en-US"/>
          </a:p>
        </p:txBody>
      </p:sp>
    </p:spTree>
    <p:extLst>
      <p:ext uri="{BB962C8B-B14F-4D97-AF65-F5344CB8AC3E}">
        <p14:creationId xmlns:p14="http://schemas.microsoft.com/office/powerpoint/2010/main" val="4276770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5652923-4270-0441-B0AB-A19CC3AABB17}" type="datetimeFigureOut">
              <a:rPr lang="en-US" smtClean="0"/>
              <a:t>5/7/19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8CAD1-BA5D-F447-9C39-E4AA4E5F8324}" type="slidenum">
              <a:rPr lang="en-US" smtClean="0"/>
              <a:t>‹#›</a:t>
            </a:fld>
            <a:endParaRPr lang="en-US"/>
          </a:p>
        </p:txBody>
      </p:sp>
    </p:spTree>
    <p:extLst>
      <p:ext uri="{BB962C8B-B14F-4D97-AF65-F5344CB8AC3E}">
        <p14:creationId xmlns:p14="http://schemas.microsoft.com/office/powerpoint/2010/main" val="140230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652923-4270-0441-B0AB-A19CC3AABB17}" type="datetimeFigureOut">
              <a:rPr lang="en-US" smtClean="0"/>
              <a:t>5/7/19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8CAD1-BA5D-F447-9C39-E4AA4E5F8324}" type="slidenum">
              <a:rPr lang="en-US" smtClean="0"/>
              <a:t>‹#›</a:t>
            </a:fld>
            <a:endParaRPr lang="en-US"/>
          </a:p>
        </p:txBody>
      </p:sp>
    </p:spTree>
    <p:extLst>
      <p:ext uri="{BB962C8B-B14F-4D97-AF65-F5344CB8AC3E}">
        <p14:creationId xmlns:p14="http://schemas.microsoft.com/office/powerpoint/2010/main" val="11999724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652923-4270-0441-B0AB-A19CC3AABB17}" type="datetimeFigureOut">
              <a:rPr lang="en-US" smtClean="0"/>
              <a:t>5/7/19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8CAD1-BA5D-F447-9C39-E4AA4E5F8324}" type="slidenum">
              <a:rPr lang="en-US" smtClean="0"/>
              <a:t>‹#›</a:t>
            </a:fld>
            <a:endParaRPr lang="en-US"/>
          </a:p>
        </p:txBody>
      </p:sp>
    </p:spTree>
    <p:extLst>
      <p:ext uri="{BB962C8B-B14F-4D97-AF65-F5344CB8AC3E}">
        <p14:creationId xmlns:p14="http://schemas.microsoft.com/office/powerpoint/2010/main" val="86327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652923-4270-0441-B0AB-A19CC3AABB17}" type="datetimeFigureOut">
              <a:rPr lang="en-US" smtClean="0"/>
              <a:t>5/7/19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8CAD1-BA5D-F447-9C39-E4AA4E5F8324}" type="slidenum">
              <a:rPr lang="en-US" smtClean="0"/>
              <a:t>‹#›</a:t>
            </a:fld>
            <a:endParaRPr lang="en-US"/>
          </a:p>
        </p:txBody>
      </p:sp>
    </p:spTree>
    <p:extLst>
      <p:ext uri="{BB962C8B-B14F-4D97-AF65-F5344CB8AC3E}">
        <p14:creationId xmlns:p14="http://schemas.microsoft.com/office/powerpoint/2010/main" val="501206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652923-4270-0441-B0AB-A19CC3AABB17}" type="datetimeFigureOut">
              <a:rPr lang="en-US" smtClean="0"/>
              <a:t>5/7/19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8CAD1-BA5D-F447-9C39-E4AA4E5F8324}" type="slidenum">
              <a:rPr lang="en-US" smtClean="0"/>
              <a:t>‹#›</a:t>
            </a:fld>
            <a:endParaRPr lang="en-US"/>
          </a:p>
        </p:txBody>
      </p:sp>
    </p:spTree>
    <p:extLst>
      <p:ext uri="{BB962C8B-B14F-4D97-AF65-F5344CB8AC3E}">
        <p14:creationId xmlns:p14="http://schemas.microsoft.com/office/powerpoint/2010/main" val="20502731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652923-4270-0441-B0AB-A19CC3AABB17}" type="datetimeFigureOut">
              <a:rPr lang="en-US" smtClean="0"/>
              <a:t>5/7/19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8CAD1-BA5D-F447-9C39-E4AA4E5F8324}" type="slidenum">
              <a:rPr lang="en-US" smtClean="0"/>
              <a:t>‹#›</a:t>
            </a:fld>
            <a:endParaRPr lang="en-US"/>
          </a:p>
        </p:txBody>
      </p:sp>
    </p:spTree>
    <p:extLst>
      <p:ext uri="{BB962C8B-B14F-4D97-AF65-F5344CB8AC3E}">
        <p14:creationId xmlns:p14="http://schemas.microsoft.com/office/powerpoint/2010/main" val="2676115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652923-4270-0441-B0AB-A19CC3AABB17}" type="datetimeFigureOut">
              <a:rPr lang="en-US" smtClean="0"/>
              <a:t>5/7/19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8CAD1-BA5D-F447-9C39-E4AA4E5F8324}" type="slidenum">
              <a:rPr lang="en-US" smtClean="0"/>
              <a:t>‹#›</a:t>
            </a:fld>
            <a:endParaRPr lang="en-US"/>
          </a:p>
        </p:txBody>
      </p:sp>
    </p:spTree>
    <p:extLst>
      <p:ext uri="{BB962C8B-B14F-4D97-AF65-F5344CB8AC3E}">
        <p14:creationId xmlns:p14="http://schemas.microsoft.com/office/powerpoint/2010/main" val="7062496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652923-4270-0441-B0AB-A19CC3AABB17}" type="datetimeFigureOut">
              <a:rPr lang="en-US" smtClean="0"/>
              <a:t>5/7/19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D8CAD1-BA5D-F447-9C39-E4AA4E5F8324}" type="slidenum">
              <a:rPr lang="en-US" smtClean="0"/>
              <a:t>‹#›</a:t>
            </a:fld>
            <a:endParaRPr lang="en-US"/>
          </a:p>
        </p:txBody>
      </p:sp>
    </p:spTree>
    <p:extLst>
      <p:ext uri="{BB962C8B-B14F-4D97-AF65-F5344CB8AC3E}">
        <p14:creationId xmlns:p14="http://schemas.microsoft.com/office/powerpoint/2010/main" val="15084627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652923-4270-0441-B0AB-A19CC3AABB17}" type="datetimeFigureOut">
              <a:rPr lang="en-US" smtClean="0"/>
              <a:t>5/7/19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D8CAD1-BA5D-F447-9C39-E4AA4E5F8324}" type="slidenum">
              <a:rPr lang="en-US" smtClean="0"/>
              <a:t>‹#›</a:t>
            </a:fld>
            <a:endParaRPr lang="en-US"/>
          </a:p>
        </p:txBody>
      </p:sp>
    </p:spTree>
    <p:extLst>
      <p:ext uri="{BB962C8B-B14F-4D97-AF65-F5344CB8AC3E}">
        <p14:creationId xmlns:p14="http://schemas.microsoft.com/office/powerpoint/2010/main" val="552881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652923-4270-0441-B0AB-A19CC3AABB17}" type="datetimeFigureOut">
              <a:rPr lang="en-US" smtClean="0"/>
              <a:t>5/7/19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8CAD1-BA5D-F447-9C39-E4AA4E5F8324}" type="slidenum">
              <a:rPr lang="en-US" smtClean="0"/>
              <a:t>‹#›</a:t>
            </a:fld>
            <a:endParaRPr lang="en-US"/>
          </a:p>
        </p:txBody>
      </p:sp>
    </p:spTree>
    <p:extLst>
      <p:ext uri="{BB962C8B-B14F-4D97-AF65-F5344CB8AC3E}">
        <p14:creationId xmlns:p14="http://schemas.microsoft.com/office/powerpoint/2010/main" val="18616452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652923-4270-0441-B0AB-A19CC3AABB17}" type="datetimeFigureOut">
              <a:rPr lang="en-US" smtClean="0"/>
              <a:t>5/7/19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8CAD1-BA5D-F447-9C39-E4AA4E5F8324}" type="slidenum">
              <a:rPr lang="en-US" smtClean="0"/>
              <a:t>‹#›</a:t>
            </a:fld>
            <a:endParaRPr lang="en-US"/>
          </a:p>
        </p:txBody>
      </p:sp>
    </p:spTree>
    <p:extLst>
      <p:ext uri="{BB962C8B-B14F-4D97-AF65-F5344CB8AC3E}">
        <p14:creationId xmlns:p14="http://schemas.microsoft.com/office/powerpoint/2010/main" val="13377798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6" Type="http://schemas.openxmlformats.org/officeDocument/2006/relationships/theme" Target="../theme/theme10.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6" Type="http://schemas.openxmlformats.org/officeDocument/2006/relationships/theme" Target="../theme/theme11.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6" Type="http://schemas.openxmlformats.org/officeDocument/2006/relationships/theme" Target="../theme/theme12.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6" Type="http://schemas.openxmlformats.org/officeDocument/2006/relationships/theme" Target="../theme/theme13.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6" Type="http://schemas.openxmlformats.org/officeDocument/2006/relationships/theme" Target="../theme/theme14.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6" Type="http://schemas.openxmlformats.org/officeDocument/2006/relationships/theme" Target="../theme/theme15.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theme" Target="../theme/theme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6" Type="http://schemas.openxmlformats.org/officeDocument/2006/relationships/theme" Target="../theme/theme6.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theme" Target="../theme/theme7.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6" Type="http://schemas.openxmlformats.org/officeDocument/2006/relationships/theme" Target="../theme/theme8.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6" Type="http://schemas.openxmlformats.org/officeDocument/2006/relationships/theme" Target="../theme/theme9.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652923-4270-0441-B0AB-A19CC3AABB17}" type="datetimeFigureOut">
              <a:rPr lang="en-US" smtClean="0"/>
              <a:t>5/7/19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8CAD1-BA5D-F447-9C39-E4AA4E5F8324}" type="slidenum">
              <a:rPr lang="en-US" smtClean="0"/>
              <a:t>‹#›</a:t>
            </a:fld>
            <a:endParaRPr lang="en-US"/>
          </a:p>
        </p:txBody>
      </p:sp>
    </p:spTree>
    <p:extLst>
      <p:ext uri="{BB962C8B-B14F-4D97-AF65-F5344CB8AC3E}">
        <p14:creationId xmlns:p14="http://schemas.microsoft.com/office/powerpoint/2010/main" val="3455176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 id="2147484011"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 id="2147484042" r:id="rId14"/>
    <p:sldLayoutId id="2147484043"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3. Pathway to mass murder for young male spree killers</a:t>
            </a:r>
          </a:p>
        </p:txBody>
      </p:sp>
      <p:sp>
        <p:nvSpPr>
          <p:cNvPr id="3" name="Subtitle 2"/>
          <p:cNvSpPr>
            <a:spLocks noGrp="1"/>
          </p:cNvSpPr>
          <p:nvPr>
            <p:ph type="subTitle" idx="1"/>
          </p:nvPr>
        </p:nvSpPr>
        <p:spPr/>
        <p:txBody>
          <a:bodyPr/>
          <a:lstStyle/>
          <a:p>
            <a:endParaRPr lang="en-US" dirty="0"/>
          </a:p>
        </p:txBody>
      </p:sp>
      <p:sp>
        <p:nvSpPr>
          <p:cNvPr id="4" name="TextBox 3"/>
          <p:cNvSpPr txBox="1"/>
          <p:nvPr/>
        </p:nvSpPr>
        <p:spPr>
          <a:xfrm>
            <a:off x="1363298" y="629148"/>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345521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12615"/>
            <a:ext cx="8915400" cy="791308"/>
          </a:xfrm>
        </p:spPr>
        <p:txBody>
          <a:bodyPr>
            <a:normAutofit fontScale="90000"/>
          </a:bodyPr>
          <a:lstStyle/>
          <a:p>
            <a:r>
              <a:rPr lang="en-US" dirty="0"/>
              <a:t>Step 4: Coping badly with life stress</a:t>
            </a:r>
          </a:p>
        </p:txBody>
      </p:sp>
      <p:sp>
        <p:nvSpPr>
          <p:cNvPr id="3" name="Content Placeholder 2"/>
          <p:cNvSpPr>
            <a:spLocks noGrp="1"/>
          </p:cNvSpPr>
          <p:nvPr>
            <p:ph type="subTitle" idx="1"/>
          </p:nvPr>
        </p:nvSpPr>
        <p:spPr>
          <a:xfrm>
            <a:off x="357554" y="1237015"/>
            <a:ext cx="8434754" cy="5142293"/>
          </a:xfrm>
        </p:spPr>
        <p:txBody>
          <a:bodyPr>
            <a:normAutofit fontScale="32500" lnSpcReduction="20000"/>
          </a:bodyPr>
          <a:lstStyle/>
          <a:p>
            <a:r>
              <a:rPr lang="en-US" sz="7200" dirty="0">
                <a:solidFill>
                  <a:srgbClr val="000000"/>
                </a:solidFill>
              </a:rPr>
              <a:t>4. </a:t>
            </a:r>
            <a:r>
              <a:rPr lang="en-US" sz="7200" b="1" dirty="0">
                <a:solidFill>
                  <a:srgbClr val="000000"/>
                </a:solidFill>
              </a:rPr>
              <a:t>Mental health reversal due to life stressor</a:t>
            </a:r>
            <a:r>
              <a:rPr lang="en-US" sz="5500" b="1" dirty="0">
                <a:solidFill>
                  <a:srgbClr val="000000"/>
                </a:solidFill>
              </a:rPr>
              <a:t>s</a:t>
            </a:r>
            <a:r>
              <a:rPr lang="en-US" sz="5500" dirty="0">
                <a:solidFill>
                  <a:srgbClr val="000000"/>
                </a:solidFill>
              </a:rPr>
              <a:t>. </a:t>
            </a:r>
          </a:p>
          <a:p>
            <a:pPr lvl="2" algn="l"/>
            <a:r>
              <a:rPr lang="en-US" sz="6400" dirty="0">
                <a:solidFill>
                  <a:srgbClr val="000000"/>
                </a:solidFill>
                <a:latin typeface="Baskerville"/>
                <a:cs typeface="Baskerville"/>
              </a:rPr>
              <a:t>Stress of life exacerbates as when Asperger’s sufferer </a:t>
            </a:r>
            <a:r>
              <a:rPr lang="en-US" sz="6400" dirty="0" err="1">
                <a:solidFill>
                  <a:srgbClr val="000000"/>
                </a:solidFill>
                <a:latin typeface="Baskerville"/>
                <a:cs typeface="Baskerville"/>
              </a:rPr>
              <a:t>Lanza</a:t>
            </a:r>
            <a:r>
              <a:rPr lang="en-US" sz="6400" dirty="0">
                <a:solidFill>
                  <a:srgbClr val="000000"/>
                </a:solidFill>
                <a:latin typeface="Baskerville"/>
                <a:cs typeface="Baskerville"/>
              </a:rPr>
              <a:t> was asked to meet his mother’s expectations that he make school changes, and potentially move out of state.</a:t>
            </a:r>
          </a:p>
          <a:p>
            <a:pPr lvl="2" algn="l"/>
            <a:endParaRPr lang="en-US" sz="6400" dirty="0">
              <a:solidFill>
                <a:srgbClr val="000000"/>
              </a:solidFill>
              <a:latin typeface="Baskerville"/>
              <a:cs typeface="Baskerville"/>
            </a:endParaRPr>
          </a:p>
          <a:p>
            <a:pPr lvl="2" algn="l"/>
            <a:r>
              <a:rPr lang="en-US" sz="6400" dirty="0">
                <a:solidFill>
                  <a:srgbClr val="000000"/>
                </a:solidFill>
                <a:latin typeface="Baskerville"/>
                <a:cs typeface="Baskerville"/>
              </a:rPr>
              <a:t>Stress when Cho suffering from anxiety, social isolation, created “Question Mark,” and faced a set back socializing with girls, turns to face anticipated graduation and the demands of succeeding in the world. </a:t>
            </a:r>
          </a:p>
          <a:p>
            <a:pPr lvl="2" algn="l"/>
            <a:endParaRPr lang="en-US" sz="6400" dirty="0">
              <a:solidFill>
                <a:srgbClr val="000000"/>
              </a:solidFill>
              <a:latin typeface="Baskerville"/>
              <a:cs typeface="Baskerville"/>
            </a:endParaRPr>
          </a:p>
          <a:p>
            <a:pPr lvl="2" algn="l"/>
            <a:r>
              <a:rPr lang="en-US" sz="6400" dirty="0">
                <a:solidFill>
                  <a:srgbClr val="000000"/>
                </a:solidFill>
                <a:latin typeface="Baskerville"/>
                <a:cs typeface="Baskerville"/>
              </a:rPr>
              <a:t>Chronic stress Rodger experienced when his “last chance” to have girls embrace him ended with a physical altercation</a:t>
            </a:r>
            <a:endParaRPr lang="en-US" sz="6400" b="1" dirty="0">
              <a:solidFill>
                <a:srgbClr val="000000"/>
              </a:solidFill>
              <a:latin typeface="Baskerville"/>
              <a:cs typeface="Baskerville"/>
            </a:endParaRPr>
          </a:p>
          <a:p>
            <a:pPr lvl="2" algn="l"/>
            <a:endParaRPr lang="en-US" sz="6400" dirty="0">
              <a:solidFill>
                <a:srgbClr val="000000"/>
              </a:solidFill>
              <a:latin typeface="Baskerville"/>
              <a:cs typeface="Baskerville"/>
            </a:endParaRPr>
          </a:p>
        </p:txBody>
      </p:sp>
    </p:spTree>
    <p:extLst>
      <p:ext uri="{BB962C8B-B14F-4D97-AF65-F5344CB8AC3E}">
        <p14:creationId xmlns:p14="http://schemas.microsoft.com/office/powerpoint/2010/main" val="3095535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71231"/>
            <a:ext cx="8915400" cy="752231"/>
          </a:xfrm>
        </p:spPr>
        <p:txBody>
          <a:bodyPr>
            <a:normAutofit/>
          </a:bodyPr>
          <a:lstStyle/>
          <a:p>
            <a:r>
              <a:rPr lang="en-US" dirty="0"/>
              <a:t>Step 5:  A subjective victimization</a:t>
            </a:r>
          </a:p>
        </p:txBody>
      </p:sp>
      <p:sp>
        <p:nvSpPr>
          <p:cNvPr id="3" name="Content Placeholder 2"/>
          <p:cNvSpPr>
            <a:spLocks noGrp="1"/>
          </p:cNvSpPr>
          <p:nvPr>
            <p:ph type="subTitle" idx="1"/>
          </p:nvPr>
        </p:nvSpPr>
        <p:spPr>
          <a:xfrm>
            <a:off x="318476" y="1578937"/>
            <a:ext cx="8669216" cy="4731986"/>
          </a:xfrm>
        </p:spPr>
        <p:txBody>
          <a:bodyPr>
            <a:normAutofit fontScale="55000" lnSpcReduction="20000"/>
          </a:bodyPr>
          <a:lstStyle/>
          <a:p>
            <a:r>
              <a:rPr lang="en-US" sz="4500" b="1" dirty="0">
                <a:solidFill>
                  <a:srgbClr val="000000"/>
                </a:solidFill>
                <a:latin typeface="Baskerville"/>
                <a:cs typeface="Baskerville"/>
              </a:rPr>
              <a:t>5a. Exacerbation of symptoms leads to: </a:t>
            </a:r>
          </a:p>
          <a:p>
            <a:pPr marL="514350" indent="-514350">
              <a:buAutoNum type="alphaUcPeriod"/>
            </a:pPr>
            <a:r>
              <a:rPr lang="en-US" sz="3300" b="1" dirty="0">
                <a:solidFill>
                  <a:srgbClr val="000000"/>
                </a:solidFill>
                <a:latin typeface="Times New Roman"/>
                <a:cs typeface="Times New Roman"/>
              </a:rPr>
              <a:t>Alternative A:  “A Subjective (idiosyncratic) victimization” </a:t>
            </a:r>
          </a:p>
          <a:p>
            <a:pPr lvl="1" algn="l"/>
            <a:endParaRPr lang="en-US" sz="3200" dirty="0">
              <a:solidFill>
                <a:srgbClr val="000000"/>
              </a:solidFill>
              <a:latin typeface="Baskerville"/>
              <a:cs typeface="Baskerville"/>
            </a:endParaRPr>
          </a:p>
          <a:p>
            <a:pPr marL="914400" lvl="1" indent="-457200" algn="l">
              <a:buFont typeface="Arial"/>
              <a:buChar char="•"/>
            </a:pPr>
            <a:r>
              <a:rPr lang="en-US" sz="3200" dirty="0">
                <a:solidFill>
                  <a:srgbClr val="000000"/>
                </a:solidFill>
                <a:latin typeface="Baskerville"/>
                <a:cs typeface="Baskerville"/>
              </a:rPr>
              <a:t>Desire for infamy remains hidden, separate from and present an outward social persona;</a:t>
            </a:r>
          </a:p>
          <a:p>
            <a:pPr marL="914400" lvl="1" indent="-457200" algn="l">
              <a:buFont typeface="Arial"/>
              <a:buChar char="•"/>
            </a:pPr>
            <a:r>
              <a:rPr lang="en-US" sz="3200" dirty="0">
                <a:solidFill>
                  <a:srgbClr val="000000"/>
                </a:solidFill>
                <a:latin typeface="Baskerville"/>
                <a:cs typeface="Baskerville"/>
              </a:rPr>
              <a:t>Withdrawal, video game violence interests, chat groups; private expression of private angry persona in personal journals, video log (Manifesto)</a:t>
            </a:r>
          </a:p>
          <a:p>
            <a:pPr marL="914400" lvl="1" indent="-457200" algn="l">
              <a:buFont typeface="Arial"/>
              <a:buChar char="•"/>
            </a:pPr>
            <a:r>
              <a:rPr lang="en-US" sz="3200" dirty="0">
                <a:solidFill>
                  <a:srgbClr val="000000"/>
                </a:solidFill>
                <a:latin typeface="Baskerville"/>
                <a:cs typeface="Baskerville"/>
              </a:rPr>
              <a:t>Obsessional focus, fixation on specific idiosyncratic beliefs, being avenged.</a:t>
            </a:r>
          </a:p>
          <a:p>
            <a:pPr marL="1371600" lvl="2" indent="-457200" algn="l">
              <a:buFont typeface="Arial"/>
              <a:buChar char="•"/>
            </a:pPr>
            <a:r>
              <a:rPr lang="en-US" sz="3200" dirty="0">
                <a:solidFill>
                  <a:srgbClr val="000000"/>
                </a:solidFill>
                <a:latin typeface="Baskerville"/>
                <a:cs typeface="Baskerville"/>
              </a:rPr>
              <a:t>Devon Kelley was  obsessed with Dylan Roof,  who had killed 9 people in a South Carolina church in 2015. He told his wife, “Isn’t that cool.”  He watched videos about the mass murder</a:t>
            </a:r>
            <a:endParaRPr lang="en-US" sz="3200" b="1" dirty="0">
              <a:solidFill>
                <a:srgbClr val="000000"/>
              </a:solidFill>
              <a:latin typeface="Baskerville"/>
              <a:cs typeface="Baskerville"/>
            </a:endParaRPr>
          </a:p>
          <a:p>
            <a:pPr marL="914400" lvl="1" indent="-457200" algn="l">
              <a:buFont typeface="Arial"/>
              <a:buChar char="•"/>
            </a:pPr>
            <a:r>
              <a:rPr lang="en-US" sz="3200" dirty="0">
                <a:solidFill>
                  <a:srgbClr val="000000"/>
                </a:solidFill>
                <a:latin typeface="Baskerville"/>
                <a:cs typeface="Baskerville"/>
              </a:rPr>
              <a:t>Excessive interest in weapons</a:t>
            </a:r>
          </a:p>
          <a:p>
            <a:pPr marL="914400" lvl="1" indent="-457200" algn="l">
              <a:buFont typeface="Arial"/>
              <a:buChar char="•"/>
            </a:pPr>
            <a:r>
              <a:rPr lang="en-US" sz="3200" dirty="0">
                <a:solidFill>
                  <a:srgbClr val="000000"/>
                </a:solidFill>
                <a:latin typeface="Baskerville"/>
                <a:cs typeface="Baskerville"/>
              </a:rPr>
              <a:t>Affinity with other spree killers (empowerment)</a:t>
            </a:r>
          </a:p>
          <a:p>
            <a:pPr marL="914400" lvl="1" indent="-457200" algn="l">
              <a:buFont typeface="Arial"/>
              <a:buChar char="•"/>
            </a:pPr>
            <a:r>
              <a:rPr lang="en-US" sz="3200" dirty="0">
                <a:solidFill>
                  <a:srgbClr val="000000"/>
                </a:solidFill>
                <a:latin typeface="Baskerville"/>
                <a:cs typeface="Baskerville"/>
              </a:rPr>
              <a:t>Internet “Silo” behavior (Internet sites</a:t>
            </a:r>
            <a:r>
              <a:rPr lang="mr-IN" sz="3200" dirty="0">
                <a:solidFill>
                  <a:srgbClr val="000000"/>
                </a:solidFill>
                <a:latin typeface="Baskerville"/>
                <a:cs typeface="Baskerville"/>
              </a:rPr>
              <a:t>–</a:t>
            </a:r>
            <a:r>
              <a:rPr lang="en-US" sz="3200" dirty="0">
                <a:solidFill>
                  <a:srgbClr val="000000"/>
                </a:solidFill>
                <a:latin typeface="Baskerville"/>
                <a:cs typeface="Baskerville"/>
              </a:rPr>
              <a:t> 8chen), radicalization happens much faster, increases momentum—propelling perpetrator down the pathway</a:t>
            </a:r>
            <a:endParaRPr lang="en-US" dirty="0"/>
          </a:p>
        </p:txBody>
      </p:sp>
    </p:spTree>
    <p:extLst>
      <p:ext uri="{BB962C8B-B14F-4D97-AF65-F5344CB8AC3E}">
        <p14:creationId xmlns:p14="http://schemas.microsoft.com/office/powerpoint/2010/main" val="1195733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71231"/>
            <a:ext cx="8915400" cy="752231"/>
          </a:xfrm>
        </p:spPr>
        <p:txBody>
          <a:bodyPr>
            <a:normAutofit fontScale="90000"/>
          </a:bodyPr>
          <a:lstStyle/>
          <a:p>
            <a:r>
              <a:rPr lang="en-US" sz="2800" dirty="0">
                <a:latin typeface="Times New Roman"/>
                <a:cs typeface="Times New Roman"/>
              </a:rPr>
              <a:t>Step 5: Alternative - Self ascribed leader of revolution</a:t>
            </a:r>
          </a:p>
        </p:txBody>
      </p:sp>
      <p:sp>
        <p:nvSpPr>
          <p:cNvPr id="3" name="Content Placeholder 2"/>
          <p:cNvSpPr>
            <a:spLocks noGrp="1"/>
          </p:cNvSpPr>
          <p:nvPr>
            <p:ph type="subTitle" idx="1"/>
          </p:nvPr>
        </p:nvSpPr>
        <p:spPr>
          <a:xfrm>
            <a:off x="318476" y="1315466"/>
            <a:ext cx="8669216" cy="4995457"/>
          </a:xfrm>
        </p:spPr>
        <p:txBody>
          <a:bodyPr>
            <a:normAutofit fontScale="92500"/>
          </a:bodyPr>
          <a:lstStyle/>
          <a:p>
            <a:r>
              <a:rPr lang="en-US" sz="2400" b="1" dirty="0">
                <a:solidFill>
                  <a:srgbClr val="000000"/>
                </a:solidFill>
                <a:latin typeface="Baskerville"/>
                <a:cs typeface="Baskerville"/>
              </a:rPr>
              <a:t>5. Exacerbation of symptoms leads to: </a:t>
            </a:r>
          </a:p>
          <a:p>
            <a:r>
              <a:rPr lang="en-US" b="1" dirty="0">
                <a:solidFill>
                  <a:srgbClr val="000000"/>
                </a:solidFill>
                <a:latin typeface="Times New Roman"/>
                <a:cs typeface="Times New Roman"/>
              </a:rPr>
              <a:t>Alternative B:  Aspiration to be the person who leads, who steps forward and becomes a martyr; </a:t>
            </a:r>
          </a:p>
          <a:p>
            <a:pPr marL="800100" lvl="1" indent="-342900" algn="l">
              <a:buFont typeface="Arial"/>
              <a:buChar char="•"/>
            </a:pPr>
            <a:r>
              <a:rPr lang="en-US" dirty="0">
                <a:solidFill>
                  <a:srgbClr val="000000"/>
                </a:solidFill>
                <a:latin typeface="Baskerville"/>
                <a:cs typeface="Baskerville"/>
              </a:rPr>
              <a:t>Analogous to John Brown’s Harper’s Ferry raid which sought to provoke a civil war to free the slaves; </a:t>
            </a:r>
          </a:p>
          <a:p>
            <a:pPr marL="800100" lvl="1" indent="-342900" algn="l">
              <a:buFont typeface="Arial"/>
              <a:buChar char="•"/>
            </a:pPr>
            <a:r>
              <a:rPr lang="en-US" dirty="0">
                <a:solidFill>
                  <a:srgbClr val="000000"/>
                </a:solidFill>
                <a:latin typeface="Baskerville"/>
                <a:cs typeface="Baskerville"/>
              </a:rPr>
              <a:t>Irrational aspect in that there is no chance the mass murder incident will lead to a race war, religious jihad, or anti government movement sought </a:t>
            </a:r>
          </a:p>
          <a:p>
            <a:pPr marL="800100" lvl="1" indent="-342900" algn="l">
              <a:buFont typeface="Arial"/>
              <a:buChar char="•"/>
            </a:pPr>
            <a:r>
              <a:rPr lang="en-US" dirty="0">
                <a:solidFill>
                  <a:schemeClr val="tx1"/>
                </a:solidFill>
                <a:latin typeface="Baskerville"/>
                <a:cs typeface="Baskerville"/>
              </a:rPr>
              <a:t>This is consistent with a “grandiose/narcissistic” tendency to see oneself as the “vanguard of the revolution.”  </a:t>
            </a:r>
          </a:p>
          <a:p>
            <a:pPr marL="1257300" lvl="2" indent="-342900" algn="l">
              <a:buFont typeface="Arial"/>
              <a:buChar char="•"/>
            </a:pPr>
            <a:r>
              <a:rPr lang="en-US" dirty="0">
                <a:solidFill>
                  <a:schemeClr val="tx1"/>
                </a:solidFill>
                <a:latin typeface="Baskerville"/>
                <a:cs typeface="Baskerville"/>
              </a:rPr>
              <a:t>Charleston, SC Church shooting (Dylan Root) </a:t>
            </a:r>
          </a:p>
          <a:p>
            <a:pPr marL="1257300" lvl="2" indent="-342900" algn="l">
              <a:buFont typeface="Arial"/>
              <a:buChar char="•"/>
            </a:pPr>
            <a:r>
              <a:rPr lang="en-US" dirty="0">
                <a:solidFill>
                  <a:schemeClr val="tx1"/>
                </a:solidFill>
                <a:latin typeface="Baskerville"/>
                <a:cs typeface="Baskerville"/>
              </a:rPr>
              <a:t>Oklahoma City bombers, (Tim </a:t>
            </a:r>
            <a:r>
              <a:rPr lang="en-US" dirty="0" err="1">
                <a:solidFill>
                  <a:schemeClr val="tx1"/>
                </a:solidFill>
                <a:latin typeface="Baskerville"/>
                <a:cs typeface="Baskerville"/>
              </a:rPr>
              <a:t>McVie</a:t>
            </a:r>
            <a:r>
              <a:rPr lang="en-US" dirty="0">
                <a:solidFill>
                  <a:schemeClr val="tx1"/>
                </a:solidFill>
                <a:latin typeface="Baskerville"/>
                <a:cs typeface="Baskerville"/>
              </a:rPr>
              <a:t> and Terry Nichols)</a:t>
            </a:r>
          </a:p>
          <a:p>
            <a:pPr marL="1257300" lvl="2" indent="-342900" algn="l">
              <a:buFont typeface="Arial"/>
              <a:buChar char="•"/>
            </a:pPr>
            <a:r>
              <a:rPr lang="en-US" dirty="0">
                <a:solidFill>
                  <a:schemeClr val="tx1"/>
                </a:solidFill>
                <a:latin typeface="Baskerville"/>
                <a:cs typeface="Baskerville"/>
              </a:rPr>
              <a:t>Oslo, Norway bombing (</a:t>
            </a:r>
            <a:r>
              <a:rPr lang="en-US" dirty="0" err="1">
                <a:solidFill>
                  <a:schemeClr val="tx1"/>
                </a:solidFill>
                <a:latin typeface="Baskerville"/>
                <a:cs typeface="Baskerville"/>
              </a:rPr>
              <a:t>Breivik</a:t>
            </a:r>
            <a:r>
              <a:rPr lang="en-US" dirty="0">
                <a:solidFill>
                  <a:schemeClr val="tx1"/>
                </a:solidFill>
                <a:latin typeface="Baskerville"/>
                <a:cs typeface="Baskerville"/>
              </a:rPr>
              <a:t>)</a:t>
            </a:r>
          </a:p>
          <a:p>
            <a:pPr marL="1257300" lvl="2" indent="-342900" algn="l">
              <a:buFont typeface="Arial"/>
              <a:buChar char="•"/>
            </a:pPr>
            <a:r>
              <a:rPr lang="en-US" dirty="0">
                <a:solidFill>
                  <a:schemeClr val="tx1"/>
                </a:solidFill>
                <a:latin typeface="Baskerville"/>
                <a:cs typeface="Baskerville"/>
              </a:rPr>
              <a:t>Christ Church, New Zealand massacre (Trenton </a:t>
            </a:r>
            <a:r>
              <a:rPr lang="en-US" dirty="0" err="1">
                <a:solidFill>
                  <a:schemeClr val="tx1"/>
                </a:solidFill>
                <a:latin typeface="Baskerville"/>
                <a:cs typeface="Baskerville"/>
              </a:rPr>
              <a:t>Terrat</a:t>
            </a:r>
            <a:r>
              <a:rPr lang="en-US" dirty="0">
                <a:solidFill>
                  <a:schemeClr val="tx1"/>
                </a:solidFill>
                <a:latin typeface="Baskerville"/>
                <a:cs typeface="Baskerville"/>
              </a:rPr>
              <a:t>); followed by Sri Lanka</a:t>
            </a:r>
          </a:p>
          <a:p>
            <a:pPr marL="800100" lvl="2" indent="-342900" algn="l">
              <a:spcBef>
                <a:spcPts val="2000"/>
              </a:spcBef>
              <a:buFont typeface="Arial"/>
              <a:buChar char="•"/>
            </a:pPr>
            <a:r>
              <a:rPr lang="en-US" dirty="0">
                <a:solidFill>
                  <a:schemeClr val="tx1"/>
                </a:solidFill>
                <a:latin typeface="Baskerville"/>
                <a:cs typeface="Baskerville"/>
              </a:rPr>
              <a:t>Demonizing others, deifying oneself (Injustice Collector) </a:t>
            </a:r>
          </a:p>
          <a:p>
            <a:pPr marL="800100" lvl="2" indent="-342900" algn="l">
              <a:spcBef>
                <a:spcPts val="2000"/>
              </a:spcBef>
              <a:buFont typeface="Arial"/>
              <a:buChar char="•"/>
            </a:pPr>
            <a:endParaRPr lang="en-US" dirty="0">
              <a:solidFill>
                <a:schemeClr val="tx1"/>
              </a:solidFill>
              <a:latin typeface="Baskerville"/>
              <a:cs typeface="Baskerville"/>
            </a:endParaRPr>
          </a:p>
          <a:p>
            <a:pPr marL="342900" indent="-342900">
              <a:buFont typeface="Arial"/>
              <a:buChar char="•"/>
            </a:pPr>
            <a:endParaRPr lang="en-US" sz="1400" dirty="0">
              <a:latin typeface="Times New Roman"/>
              <a:cs typeface="Times New Roman"/>
            </a:endParaRPr>
          </a:p>
          <a:p>
            <a:pPr marL="685800" lvl="2" indent="0">
              <a:buNone/>
            </a:pPr>
            <a:endParaRPr lang="en-US" sz="2500" dirty="0"/>
          </a:p>
          <a:p>
            <a:endParaRPr lang="en-US" dirty="0"/>
          </a:p>
        </p:txBody>
      </p:sp>
    </p:spTree>
    <p:extLst>
      <p:ext uri="{BB962C8B-B14F-4D97-AF65-F5344CB8AC3E}">
        <p14:creationId xmlns:p14="http://schemas.microsoft.com/office/powerpoint/2010/main" val="3910984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71231"/>
            <a:ext cx="8915400" cy="752231"/>
          </a:xfrm>
        </p:spPr>
        <p:txBody>
          <a:bodyPr>
            <a:normAutofit/>
          </a:bodyPr>
          <a:lstStyle/>
          <a:p>
            <a:r>
              <a:rPr lang="en-US" sz="2800" dirty="0">
                <a:latin typeface="Times New Roman"/>
                <a:cs typeface="Times New Roman"/>
              </a:rPr>
              <a:t>Step 6: Revenge fantasy/blaze of glory ending</a:t>
            </a:r>
          </a:p>
        </p:txBody>
      </p:sp>
      <p:sp>
        <p:nvSpPr>
          <p:cNvPr id="3" name="Content Placeholder 2"/>
          <p:cNvSpPr>
            <a:spLocks noGrp="1"/>
          </p:cNvSpPr>
          <p:nvPr>
            <p:ph type="subTitle" idx="1"/>
          </p:nvPr>
        </p:nvSpPr>
        <p:spPr>
          <a:xfrm>
            <a:off x="318476" y="1224744"/>
            <a:ext cx="8669216" cy="5086179"/>
          </a:xfrm>
        </p:spPr>
        <p:txBody>
          <a:bodyPr>
            <a:normAutofit fontScale="92500"/>
          </a:bodyPr>
          <a:lstStyle/>
          <a:p>
            <a:r>
              <a:rPr lang="en-US" sz="2300" b="1" dirty="0">
                <a:solidFill>
                  <a:srgbClr val="000000"/>
                </a:solidFill>
                <a:latin typeface="Times New Roman"/>
                <a:cs typeface="Times New Roman"/>
              </a:rPr>
              <a:t>6. Revenge fantasy and blaze of glory ending is the response to perceived victimization </a:t>
            </a:r>
          </a:p>
          <a:p>
            <a:pPr marL="800100" lvl="2" indent="-342900" algn="l">
              <a:spcBef>
                <a:spcPts val="2000"/>
              </a:spcBef>
              <a:buFont typeface="Arial"/>
              <a:buChar char="•"/>
            </a:pPr>
            <a:r>
              <a:rPr lang="en-US" sz="2100" b="1" dirty="0">
                <a:solidFill>
                  <a:srgbClr val="000000"/>
                </a:solidFill>
                <a:latin typeface="Baskerville"/>
                <a:cs typeface="Baskerville"/>
              </a:rPr>
              <a:t>Imagination, copy cat and competitive aspects: </a:t>
            </a:r>
          </a:p>
          <a:p>
            <a:pPr marL="1200150" lvl="2" indent="-285750" algn="l">
              <a:buFont typeface="Arial"/>
              <a:buChar char="•"/>
            </a:pPr>
            <a:r>
              <a:rPr lang="en-US" sz="2400" dirty="0">
                <a:solidFill>
                  <a:srgbClr val="000000"/>
                </a:solidFill>
                <a:latin typeface="Times New Roman"/>
                <a:cs typeface="Times New Roman"/>
              </a:rPr>
              <a:t>Males tend to </a:t>
            </a:r>
            <a:r>
              <a:rPr lang="en-US" sz="2400" u="sng" dirty="0">
                <a:solidFill>
                  <a:srgbClr val="000000"/>
                </a:solidFill>
                <a:latin typeface="Times New Roman"/>
                <a:cs typeface="Times New Roman"/>
              </a:rPr>
              <a:t>project blame and anger </a:t>
            </a:r>
            <a:r>
              <a:rPr lang="en-US" sz="2400" dirty="0">
                <a:solidFill>
                  <a:srgbClr val="000000"/>
                </a:solidFill>
                <a:latin typeface="Times New Roman"/>
                <a:cs typeface="Times New Roman"/>
              </a:rPr>
              <a:t>(e.g. demonstrate an increased capacity for responding to perceived provocation with retaliatory aggression/taking revenge)</a:t>
            </a:r>
            <a:r>
              <a:rPr lang="en-US" sz="2400" dirty="0">
                <a:latin typeface="Times New Roman"/>
                <a:cs typeface="Times New Roman"/>
              </a:rPr>
              <a:t>. </a:t>
            </a:r>
          </a:p>
          <a:p>
            <a:pPr lvl="1" algn="l"/>
            <a:r>
              <a:rPr lang="en-US" sz="2400" dirty="0">
                <a:solidFill>
                  <a:schemeClr val="tx1"/>
                </a:solidFill>
                <a:latin typeface="Times New Roman"/>
                <a:cs typeface="Times New Roman"/>
              </a:rPr>
              <a:t>	</a:t>
            </a:r>
            <a:r>
              <a:rPr lang="en-US" sz="2100" b="1" dirty="0">
                <a:solidFill>
                  <a:srgbClr val="000000"/>
                </a:solidFill>
                <a:latin typeface="Baskerville"/>
                <a:cs typeface="Baskerville"/>
              </a:rPr>
              <a:t>Fantasy is fueled by revenge taking: </a:t>
            </a:r>
          </a:p>
          <a:p>
            <a:pPr marL="1200150" lvl="2" indent="-285750" algn="l">
              <a:buFont typeface="Arial"/>
              <a:buChar char="•"/>
            </a:pPr>
            <a:r>
              <a:rPr lang="en-US" sz="2300" dirty="0">
                <a:solidFill>
                  <a:srgbClr val="000000"/>
                </a:solidFill>
                <a:latin typeface="Times New Roman"/>
                <a:cs typeface="Times New Roman"/>
              </a:rPr>
              <a:t>Rodgers: “you denied me happy life, I’ll destroy your life,” “you deserve it, just for the crime of living a better life than me” “You never showed me any mercy, I will show you none” leads him to define a “Day of retribution.”</a:t>
            </a:r>
          </a:p>
          <a:p>
            <a:pPr lvl="2" algn="l"/>
            <a:endParaRPr lang="en-US" sz="2000" dirty="0">
              <a:solidFill>
                <a:schemeClr val="tx1"/>
              </a:solidFill>
              <a:latin typeface="Times New Roman"/>
              <a:cs typeface="Times New Roman"/>
            </a:endParaRPr>
          </a:p>
          <a:p>
            <a:pPr lvl="2" algn="l"/>
            <a:r>
              <a:rPr lang="en-US" sz="2000" dirty="0">
                <a:solidFill>
                  <a:srgbClr val="000000"/>
                </a:solidFill>
                <a:latin typeface="Times New Roman"/>
                <a:cs typeface="Times New Roman"/>
              </a:rPr>
              <a:t>	</a:t>
            </a:r>
            <a:endParaRPr lang="en-US" sz="2100" dirty="0">
              <a:solidFill>
                <a:srgbClr val="000000"/>
              </a:solidFill>
              <a:latin typeface="Baskerville"/>
              <a:cs typeface="Baskerville"/>
            </a:endParaRPr>
          </a:p>
          <a:p>
            <a:pPr marL="685800" lvl="2" indent="0">
              <a:buNone/>
            </a:pPr>
            <a:endParaRPr lang="en-US" sz="2500" dirty="0"/>
          </a:p>
          <a:p>
            <a:endParaRPr lang="en-US" dirty="0"/>
          </a:p>
        </p:txBody>
      </p:sp>
    </p:spTree>
    <p:extLst>
      <p:ext uri="{BB962C8B-B14F-4D97-AF65-F5344CB8AC3E}">
        <p14:creationId xmlns:p14="http://schemas.microsoft.com/office/powerpoint/2010/main" val="3954080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30385"/>
            <a:ext cx="8915400" cy="801077"/>
          </a:xfrm>
        </p:spPr>
        <p:txBody>
          <a:bodyPr/>
          <a:lstStyle/>
          <a:p>
            <a:r>
              <a:rPr lang="en-US" dirty="0"/>
              <a:t>Step 7:  Planning and Preparation</a:t>
            </a:r>
          </a:p>
        </p:txBody>
      </p:sp>
      <p:sp>
        <p:nvSpPr>
          <p:cNvPr id="3" name="Content Placeholder 2"/>
          <p:cNvSpPr>
            <a:spLocks noGrp="1"/>
          </p:cNvSpPr>
          <p:nvPr>
            <p:ph type="subTitle" idx="1"/>
          </p:nvPr>
        </p:nvSpPr>
        <p:spPr>
          <a:xfrm>
            <a:off x="259860" y="1832938"/>
            <a:ext cx="8522677" cy="4937139"/>
          </a:xfrm>
        </p:spPr>
        <p:txBody>
          <a:bodyPr>
            <a:normAutofit fontScale="92500" lnSpcReduction="20000"/>
          </a:bodyPr>
          <a:lstStyle/>
          <a:p>
            <a:r>
              <a:rPr lang="en-US" sz="3500" b="1" dirty="0">
                <a:solidFill>
                  <a:srgbClr val="000000"/>
                </a:solidFill>
                <a:latin typeface="Times New Roman"/>
                <a:cs typeface="Times New Roman"/>
              </a:rPr>
              <a:t>7. Extensive Planning to implement revenge fantasy</a:t>
            </a:r>
          </a:p>
          <a:p>
            <a:pPr marL="1257300" lvl="2" indent="-342900" algn="l">
              <a:buFont typeface="Arial"/>
              <a:buChar char="•"/>
            </a:pPr>
            <a:r>
              <a:rPr lang="en-US" sz="2600" dirty="0">
                <a:solidFill>
                  <a:srgbClr val="000000"/>
                </a:solidFill>
                <a:latin typeface="Baskerville"/>
                <a:cs typeface="Baskerville"/>
              </a:rPr>
              <a:t>Extensive time and energy taken to develop the plan:  </a:t>
            </a:r>
          </a:p>
          <a:p>
            <a:pPr marL="1257300" lvl="2" indent="-342900" algn="l">
              <a:buFont typeface="Arial"/>
              <a:buChar char="•"/>
            </a:pPr>
            <a:r>
              <a:rPr lang="en-US" sz="2600" dirty="0">
                <a:solidFill>
                  <a:srgbClr val="000000"/>
                </a:solidFill>
                <a:latin typeface="Baskerville"/>
                <a:cs typeface="Baskerville"/>
              </a:rPr>
              <a:t>Planning usually encompasses several distinct phases of the rampage</a:t>
            </a:r>
          </a:p>
          <a:p>
            <a:pPr marL="1257300" lvl="2" indent="-342900" algn="l">
              <a:buFont typeface="Arial"/>
              <a:buChar char="•"/>
            </a:pPr>
            <a:r>
              <a:rPr lang="en-US" sz="2600" dirty="0">
                <a:solidFill>
                  <a:srgbClr val="000000"/>
                </a:solidFill>
                <a:latin typeface="Baskerville"/>
                <a:cs typeface="Baskerville"/>
              </a:rPr>
              <a:t>New heinous trend is to live streaming the attack, Christ Church NZ shooter</a:t>
            </a:r>
          </a:p>
          <a:p>
            <a:pPr marL="1257300" lvl="2" indent="-342900" algn="l">
              <a:buFont typeface="Arial"/>
              <a:buChar char="•"/>
            </a:pPr>
            <a:r>
              <a:rPr lang="en-US" sz="2600" dirty="0">
                <a:solidFill>
                  <a:srgbClr val="000000"/>
                </a:solidFill>
                <a:latin typeface="Baskerville"/>
                <a:cs typeface="Baskerville"/>
              </a:rPr>
              <a:t>Essential is the desire to gain access and stock pile weapons of mass destruction </a:t>
            </a:r>
          </a:p>
          <a:p>
            <a:pPr marL="1257300" lvl="2" indent="-342900" algn="l">
              <a:buFont typeface="Arial"/>
              <a:buChar char="•"/>
            </a:pPr>
            <a:r>
              <a:rPr lang="en-US" sz="2600" dirty="0">
                <a:solidFill>
                  <a:srgbClr val="000000"/>
                </a:solidFill>
                <a:latin typeface="Baskerville"/>
                <a:cs typeface="Baskerville"/>
              </a:rPr>
              <a:t>Rehearsals take place:  Sandy Hook Elementary, Tucson (</a:t>
            </a:r>
            <a:r>
              <a:rPr lang="en-US" sz="2600" dirty="0" err="1">
                <a:solidFill>
                  <a:srgbClr val="000000"/>
                </a:solidFill>
                <a:latin typeface="Baskerville"/>
                <a:cs typeface="Baskerville"/>
              </a:rPr>
              <a:t>Loughner</a:t>
            </a:r>
            <a:r>
              <a:rPr lang="en-US" sz="2600" dirty="0">
                <a:solidFill>
                  <a:srgbClr val="000000"/>
                </a:solidFill>
                <a:latin typeface="Baskerville"/>
                <a:cs typeface="Baskerville"/>
              </a:rPr>
              <a:t>)</a:t>
            </a:r>
          </a:p>
          <a:p>
            <a:pPr marL="1257300" lvl="2" indent="-342900" algn="l">
              <a:buFont typeface="Arial"/>
              <a:buChar char="•"/>
            </a:pPr>
            <a:r>
              <a:rPr lang="en-US" sz="2600" dirty="0">
                <a:solidFill>
                  <a:srgbClr val="000000"/>
                </a:solidFill>
                <a:latin typeface="Baskerville"/>
                <a:cs typeface="Baskerville"/>
              </a:rPr>
              <a:t>Suicide is rarely focused on, rather seen as a means to an end.</a:t>
            </a:r>
          </a:p>
        </p:txBody>
      </p:sp>
    </p:spTree>
    <p:extLst>
      <p:ext uri="{BB962C8B-B14F-4D97-AF65-F5344CB8AC3E}">
        <p14:creationId xmlns:p14="http://schemas.microsoft.com/office/powerpoint/2010/main" val="2343243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28867"/>
            <a:ext cx="8915400" cy="578351"/>
          </a:xfrm>
        </p:spPr>
        <p:txBody>
          <a:bodyPr>
            <a:normAutofit fontScale="90000"/>
          </a:bodyPr>
          <a:lstStyle/>
          <a:p>
            <a:r>
              <a:rPr lang="en-US" dirty="0"/>
              <a:t>Step 8: Obsessional focus</a:t>
            </a:r>
          </a:p>
        </p:txBody>
      </p:sp>
      <p:sp>
        <p:nvSpPr>
          <p:cNvPr id="3" name="Content Placeholder 2"/>
          <p:cNvSpPr>
            <a:spLocks noGrp="1"/>
          </p:cNvSpPr>
          <p:nvPr>
            <p:ph type="subTitle" idx="1"/>
          </p:nvPr>
        </p:nvSpPr>
        <p:spPr>
          <a:xfrm>
            <a:off x="259860" y="1020620"/>
            <a:ext cx="8522677" cy="5749458"/>
          </a:xfrm>
        </p:spPr>
        <p:txBody>
          <a:bodyPr>
            <a:normAutofit fontScale="77500" lnSpcReduction="20000"/>
          </a:bodyPr>
          <a:lstStyle/>
          <a:p>
            <a:r>
              <a:rPr lang="en-US" sz="2900" b="1" dirty="0">
                <a:solidFill>
                  <a:srgbClr val="000000"/>
                </a:solidFill>
                <a:latin typeface="Times New Roman"/>
                <a:cs typeface="Times New Roman"/>
              </a:rPr>
              <a:t>8. Obsessional interests tend to “crowd out” healthy life pursuits</a:t>
            </a:r>
          </a:p>
          <a:p>
            <a:pPr marL="342900" lvl="2" indent="-342900" algn="l">
              <a:spcBef>
                <a:spcPts val="2000"/>
              </a:spcBef>
              <a:buFont typeface="Arial"/>
              <a:buChar char="•"/>
            </a:pPr>
            <a:r>
              <a:rPr lang="en-US" sz="2500" dirty="0">
                <a:solidFill>
                  <a:srgbClr val="000000"/>
                </a:solidFill>
                <a:latin typeface="Baskerville"/>
                <a:cs typeface="Baskerville"/>
              </a:rPr>
              <a:t>James Holmes, the Colorado theatre shooter, devoted all his energies to planning and preparation pursuits. </a:t>
            </a:r>
          </a:p>
          <a:p>
            <a:pPr marL="342900" lvl="2" indent="-342900" algn="l">
              <a:spcBef>
                <a:spcPts val="2000"/>
              </a:spcBef>
              <a:buFont typeface="Arial"/>
              <a:buChar char="•"/>
            </a:pPr>
            <a:r>
              <a:rPr lang="en-US" sz="2500" dirty="0">
                <a:solidFill>
                  <a:srgbClr val="000000"/>
                </a:solidFill>
                <a:latin typeface="Baskerville"/>
                <a:cs typeface="Baskerville"/>
              </a:rPr>
              <a:t>Spree killers are consumed by their study of mass murderers who came before:</a:t>
            </a:r>
          </a:p>
          <a:p>
            <a:pPr marL="800100" lvl="3" indent="-342900" algn="l">
              <a:spcBef>
                <a:spcPts val="2000"/>
              </a:spcBef>
              <a:buFont typeface="Arial"/>
              <a:buChar char="•"/>
            </a:pPr>
            <a:r>
              <a:rPr lang="en-US" sz="2400" dirty="0">
                <a:solidFill>
                  <a:srgbClr val="000000"/>
                </a:solidFill>
                <a:latin typeface="Baskerville"/>
                <a:cs typeface="Baskerville"/>
              </a:rPr>
              <a:t>Devon Kelley  was  obsessed with Dylan Roof,  who  had killed 9 people in a South Carolina church in 2015. He told his wife, “Isn’t that cool.”  He watched videos about the mass murder</a:t>
            </a:r>
          </a:p>
          <a:p>
            <a:pPr marL="800100" lvl="3" indent="-342900" algn="l">
              <a:spcBef>
                <a:spcPts val="2000"/>
              </a:spcBef>
              <a:buFont typeface="Arial"/>
              <a:buChar char="•"/>
            </a:pPr>
            <a:r>
              <a:rPr lang="en-US" sz="2400" dirty="0">
                <a:solidFill>
                  <a:srgbClr val="000000"/>
                </a:solidFill>
                <a:latin typeface="Baskerville"/>
                <a:cs typeface="Baskerville"/>
              </a:rPr>
              <a:t>Virginia Tech shooter Cho studied the Columbine shooters</a:t>
            </a:r>
          </a:p>
          <a:p>
            <a:pPr marL="800100" lvl="3" indent="-342900" algn="l">
              <a:spcBef>
                <a:spcPts val="2000"/>
              </a:spcBef>
              <a:buFont typeface="Arial"/>
              <a:buChar char="•"/>
            </a:pPr>
            <a:r>
              <a:rPr lang="en-US" sz="2400" dirty="0">
                <a:solidFill>
                  <a:srgbClr val="000000"/>
                </a:solidFill>
                <a:latin typeface="Baskerville"/>
                <a:cs typeface="Baskerville"/>
              </a:rPr>
              <a:t>Orlando Florida Pulse Nightclub shooter referenced the Boston Marathon bombers</a:t>
            </a:r>
          </a:p>
          <a:p>
            <a:pPr marL="800100" lvl="3" indent="-342900" algn="l">
              <a:spcBef>
                <a:spcPts val="2000"/>
              </a:spcBef>
              <a:buFont typeface="Arial"/>
              <a:buChar char="•"/>
            </a:pPr>
            <a:r>
              <a:rPr lang="en-US" sz="2400" dirty="0">
                <a:solidFill>
                  <a:srgbClr val="000000"/>
                </a:solidFill>
                <a:latin typeface="Baskerville"/>
                <a:cs typeface="Baskerville"/>
              </a:rPr>
              <a:t>Dylan Roof emulated Andres </a:t>
            </a:r>
            <a:r>
              <a:rPr lang="en-US" sz="2400" dirty="0" err="1">
                <a:solidFill>
                  <a:srgbClr val="000000"/>
                </a:solidFill>
                <a:latin typeface="Baskerville"/>
                <a:cs typeface="Baskerville"/>
              </a:rPr>
              <a:t>Breivik</a:t>
            </a:r>
            <a:endParaRPr lang="en-US" sz="2400" dirty="0">
              <a:solidFill>
                <a:srgbClr val="000000"/>
              </a:solidFill>
              <a:latin typeface="Baskerville"/>
              <a:cs typeface="Baskerville"/>
            </a:endParaRPr>
          </a:p>
          <a:p>
            <a:pPr marL="800100" lvl="3" indent="-342900" algn="l">
              <a:spcBef>
                <a:spcPts val="2000"/>
              </a:spcBef>
              <a:buFont typeface="Arial"/>
              <a:buChar char="•"/>
            </a:pPr>
            <a:r>
              <a:rPr lang="en-US" sz="2400" dirty="0">
                <a:solidFill>
                  <a:schemeClr val="tx1"/>
                </a:solidFill>
                <a:latin typeface="Baskerville"/>
                <a:cs typeface="Baskerville"/>
              </a:rPr>
              <a:t>Chris Harper-Mercer, 26, </a:t>
            </a:r>
            <a:r>
              <a:rPr lang="en-US" sz="2400" dirty="0">
                <a:solidFill>
                  <a:srgbClr val="000000"/>
                </a:solidFill>
                <a:latin typeface="Baskerville"/>
                <a:cs typeface="Baskerville"/>
              </a:rPr>
              <a:t>mentioned </a:t>
            </a:r>
            <a:r>
              <a:rPr lang="en-US" sz="2400" dirty="0" err="1">
                <a:solidFill>
                  <a:srgbClr val="000000"/>
                </a:solidFill>
                <a:latin typeface="Baskerville"/>
                <a:cs typeface="Baskerville"/>
              </a:rPr>
              <a:t>Vester</a:t>
            </a:r>
            <a:r>
              <a:rPr lang="en-US" sz="2400" dirty="0">
                <a:solidFill>
                  <a:srgbClr val="000000"/>
                </a:solidFill>
                <a:latin typeface="Baskerville"/>
                <a:cs typeface="Baskerville"/>
              </a:rPr>
              <a:t> Flanagan, the shooter who murdered a Virginia newswoman and cameraman live on air.</a:t>
            </a:r>
          </a:p>
          <a:p>
            <a:pPr marL="457200" lvl="3" algn="l">
              <a:spcBef>
                <a:spcPts val="2000"/>
              </a:spcBef>
            </a:pPr>
            <a:r>
              <a:rPr lang="en-US" sz="2500" dirty="0">
                <a:solidFill>
                  <a:srgbClr val="000000"/>
                </a:solidFill>
                <a:latin typeface="Baskerville"/>
                <a:cs typeface="Baskerville"/>
              </a:rPr>
              <a:t>They seek to counter the view that their killing spree is senseless. They strive to leave behind a justification for their killing behavior. </a:t>
            </a:r>
          </a:p>
        </p:txBody>
      </p:sp>
    </p:spTree>
    <p:extLst>
      <p:ext uri="{BB962C8B-B14F-4D97-AF65-F5344CB8AC3E}">
        <p14:creationId xmlns:p14="http://schemas.microsoft.com/office/powerpoint/2010/main" val="3410570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90770"/>
            <a:ext cx="8915400" cy="709232"/>
          </a:xfrm>
        </p:spPr>
        <p:txBody>
          <a:bodyPr/>
          <a:lstStyle/>
          <a:p>
            <a:r>
              <a:rPr lang="en-US" dirty="0"/>
              <a:t>Step 9: Tipping Point</a:t>
            </a:r>
          </a:p>
        </p:txBody>
      </p:sp>
      <p:sp>
        <p:nvSpPr>
          <p:cNvPr id="3" name="Content Placeholder 2"/>
          <p:cNvSpPr>
            <a:spLocks noGrp="1"/>
          </p:cNvSpPr>
          <p:nvPr>
            <p:ph type="subTitle" idx="1"/>
          </p:nvPr>
        </p:nvSpPr>
        <p:spPr>
          <a:xfrm>
            <a:off x="127000" y="1224744"/>
            <a:ext cx="8788400" cy="5930937"/>
          </a:xfrm>
        </p:spPr>
        <p:txBody>
          <a:bodyPr>
            <a:normAutofit fontScale="25000" lnSpcReduction="20000"/>
          </a:bodyPr>
          <a:lstStyle/>
          <a:p>
            <a:pPr marL="685800" lvl="2" indent="0" algn="l">
              <a:buNone/>
            </a:pPr>
            <a:r>
              <a:rPr lang="en-US" sz="8800" b="1" dirty="0">
                <a:solidFill>
                  <a:srgbClr val="000000"/>
                </a:solidFill>
                <a:latin typeface="Times New Roman"/>
                <a:cs typeface="Times New Roman"/>
              </a:rPr>
              <a:t>9. Tipping point that defines “point of no return,” “no turning back”</a:t>
            </a:r>
          </a:p>
          <a:p>
            <a:pPr marL="685800" lvl="2" indent="0" algn="l">
              <a:buNone/>
            </a:pPr>
            <a:endParaRPr lang="en-US" sz="2900" dirty="0">
              <a:solidFill>
                <a:srgbClr val="000000"/>
              </a:solidFill>
            </a:endParaRPr>
          </a:p>
          <a:p>
            <a:pPr lvl="2" algn="l"/>
            <a:r>
              <a:rPr lang="en-US" sz="7200" u="sng" dirty="0">
                <a:solidFill>
                  <a:schemeClr val="tx1"/>
                </a:solidFill>
                <a:latin typeface="Baskerville"/>
                <a:cs typeface="Baskerville"/>
              </a:rPr>
              <a:t>Tipping point is crossed when uploading videos, manifesto</a:t>
            </a:r>
          </a:p>
          <a:p>
            <a:pPr lvl="3" algn="l"/>
            <a:r>
              <a:rPr lang="en-US" sz="6000" dirty="0">
                <a:solidFill>
                  <a:schemeClr val="tx1"/>
                </a:solidFill>
                <a:latin typeface="Baskerville"/>
                <a:cs typeface="Baskerville"/>
              </a:rPr>
              <a:t>Harris &amp; </a:t>
            </a:r>
            <a:r>
              <a:rPr lang="en-US" sz="6000" dirty="0" err="1">
                <a:solidFill>
                  <a:schemeClr val="tx1"/>
                </a:solidFill>
                <a:latin typeface="Baskerville"/>
                <a:cs typeface="Baskerville"/>
              </a:rPr>
              <a:t>Klebold</a:t>
            </a:r>
            <a:r>
              <a:rPr lang="en-US" sz="6000" dirty="0">
                <a:solidFill>
                  <a:schemeClr val="tx1"/>
                </a:solidFill>
                <a:latin typeface="Baskerville"/>
                <a:cs typeface="Baskerville"/>
              </a:rPr>
              <a:t> developed video blog and diary </a:t>
            </a:r>
          </a:p>
          <a:p>
            <a:pPr lvl="3" algn="l"/>
            <a:r>
              <a:rPr lang="en-US" sz="6000" dirty="0">
                <a:solidFill>
                  <a:schemeClr val="tx1"/>
                </a:solidFill>
                <a:latin typeface="Baskerville"/>
                <a:cs typeface="Baskerville"/>
              </a:rPr>
              <a:t>Rodger, Cho, </a:t>
            </a:r>
            <a:r>
              <a:rPr lang="en-US" sz="6000" dirty="0" err="1">
                <a:solidFill>
                  <a:schemeClr val="tx1"/>
                </a:solidFill>
                <a:latin typeface="Baskerville"/>
                <a:cs typeface="Baskerville"/>
              </a:rPr>
              <a:t>Breivik</a:t>
            </a:r>
            <a:r>
              <a:rPr lang="en-US" sz="6000" dirty="0">
                <a:solidFill>
                  <a:schemeClr val="tx1"/>
                </a:solidFill>
                <a:latin typeface="Baskerville"/>
                <a:cs typeface="Baskerville"/>
              </a:rPr>
              <a:t> published a manifesto just prior to the mass murder; Rodger and Cho each mailed video blog</a:t>
            </a:r>
          </a:p>
          <a:p>
            <a:pPr lvl="3" algn="l"/>
            <a:r>
              <a:rPr lang="en-US" sz="6000" dirty="0">
                <a:solidFill>
                  <a:schemeClr val="tx1"/>
                </a:solidFill>
                <a:latin typeface="Baskerville"/>
                <a:cs typeface="Baskerville"/>
              </a:rPr>
              <a:t>Holmes mailed his notebook to his treating psychiatrist, Dr. Fenton</a:t>
            </a:r>
          </a:p>
          <a:p>
            <a:pPr lvl="3" algn="l"/>
            <a:r>
              <a:rPr lang="en-US" sz="6000" dirty="0">
                <a:solidFill>
                  <a:schemeClr val="tx1"/>
                </a:solidFill>
                <a:latin typeface="Baskerville"/>
                <a:cs typeface="Baskerville"/>
              </a:rPr>
              <a:t>Whitman left a suicide note explaining his motivations</a:t>
            </a:r>
          </a:p>
          <a:p>
            <a:pPr lvl="3" algn="l"/>
            <a:r>
              <a:rPr lang="en-US" sz="6000" dirty="0">
                <a:solidFill>
                  <a:srgbClr val="000000"/>
                </a:solidFill>
                <a:latin typeface="Baskerville"/>
                <a:cs typeface="Baskerville"/>
              </a:rPr>
              <a:t>Rodger went to a party and was beaten up – “one last chance”</a:t>
            </a:r>
            <a:endParaRPr lang="en-US" sz="6000" dirty="0">
              <a:solidFill>
                <a:schemeClr val="tx1"/>
              </a:solidFill>
              <a:latin typeface="Baskerville"/>
              <a:cs typeface="Baskerville"/>
            </a:endParaRPr>
          </a:p>
          <a:p>
            <a:pPr lvl="3" algn="l"/>
            <a:r>
              <a:rPr lang="en-US" sz="6000" dirty="0" err="1">
                <a:solidFill>
                  <a:schemeClr val="tx1"/>
                </a:solidFill>
                <a:latin typeface="Baskerville"/>
                <a:cs typeface="Baskerville"/>
              </a:rPr>
              <a:t>DevonKelley</a:t>
            </a:r>
            <a:r>
              <a:rPr lang="en-US" sz="6000" dirty="0">
                <a:solidFill>
                  <a:srgbClr val="000000"/>
                </a:solidFill>
                <a:latin typeface="Baskerville"/>
                <a:cs typeface="Baskerville"/>
              </a:rPr>
              <a:t> told his spouse he planned to buy dogs online and use them as target practice. She    “told him this was not normal, and he needed the kind of help I could not give him.” </a:t>
            </a:r>
          </a:p>
          <a:p>
            <a:pPr lvl="2" algn="l"/>
            <a:r>
              <a:rPr lang="en-US" sz="7200" u="sng" dirty="0">
                <a:solidFill>
                  <a:schemeClr val="tx1"/>
                </a:solidFill>
                <a:latin typeface="Baskerville"/>
                <a:cs typeface="Baskerville"/>
              </a:rPr>
              <a:t>Tipping point can also be the initial killing incident</a:t>
            </a:r>
          </a:p>
          <a:p>
            <a:pPr lvl="3" algn="l"/>
            <a:r>
              <a:rPr lang="en-US" sz="6000" dirty="0">
                <a:solidFill>
                  <a:schemeClr val="tx1"/>
                </a:solidFill>
                <a:latin typeface="Baskerville"/>
                <a:cs typeface="Baskerville"/>
              </a:rPr>
              <a:t>Rodger killed roommates</a:t>
            </a:r>
          </a:p>
          <a:p>
            <a:pPr lvl="3" algn="l"/>
            <a:r>
              <a:rPr lang="en-US" sz="6000" dirty="0">
                <a:solidFill>
                  <a:schemeClr val="tx1"/>
                </a:solidFill>
                <a:latin typeface="Baskerville"/>
                <a:cs typeface="Baskerville"/>
              </a:rPr>
              <a:t>Cho killed university co-ed (falsely thought her girlfriend)</a:t>
            </a:r>
          </a:p>
          <a:p>
            <a:pPr lvl="3" algn="l"/>
            <a:r>
              <a:rPr lang="en-US" sz="6000" dirty="0" err="1">
                <a:solidFill>
                  <a:schemeClr val="tx1"/>
                </a:solidFill>
                <a:latin typeface="Baskerville"/>
                <a:cs typeface="Baskerville"/>
              </a:rPr>
              <a:t>Breivik</a:t>
            </a:r>
            <a:r>
              <a:rPr lang="en-US" sz="6000" dirty="0">
                <a:solidFill>
                  <a:schemeClr val="tx1"/>
                </a:solidFill>
                <a:latin typeface="Baskerville"/>
                <a:cs typeface="Baskerville"/>
              </a:rPr>
              <a:t> bombed a government building in Oslo</a:t>
            </a:r>
          </a:p>
          <a:p>
            <a:pPr lvl="3" algn="l"/>
            <a:r>
              <a:rPr lang="en-US" sz="6000" dirty="0">
                <a:solidFill>
                  <a:schemeClr val="tx1"/>
                </a:solidFill>
                <a:latin typeface="Baskerville"/>
                <a:cs typeface="Baskerville"/>
              </a:rPr>
              <a:t>Adam </a:t>
            </a:r>
            <a:r>
              <a:rPr lang="en-US" sz="6000" dirty="0" err="1">
                <a:solidFill>
                  <a:schemeClr val="tx1"/>
                </a:solidFill>
                <a:latin typeface="Baskerville"/>
                <a:cs typeface="Baskerville"/>
              </a:rPr>
              <a:t>Lanza</a:t>
            </a:r>
            <a:r>
              <a:rPr lang="en-US" sz="6000" dirty="0">
                <a:solidFill>
                  <a:schemeClr val="tx1"/>
                </a:solidFill>
                <a:latin typeface="Baskerville"/>
                <a:cs typeface="Baskerville"/>
              </a:rPr>
              <a:t> killed his mother with four bullets to the head</a:t>
            </a:r>
          </a:p>
          <a:p>
            <a:pPr lvl="3" algn="l"/>
            <a:r>
              <a:rPr lang="en-US" sz="6000" dirty="0">
                <a:solidFill>
                  <a:schemeClr val="tx1"/>
                </a:solidFill>
                <a:latin typeface="Baskerville"/>
                <a:cs typeface="Baskerville"/>
              </a:rPr>
              <a:t>Whitman killed his mother and spouse</a:t>
            </a:r>
          </a:p>
          <a:p>
            <a:pPr lvl="3" algn="l"/>
            <a:endParaRPr lang="en-US" sz="5600" dirty="0">
              <a:solidFill>
                <a:schemeClr val="tx1"/>
              </a:solidFill>
              <a:latin typeface="Baskerville"/>
              <a:cs typeface="Baskerville"/>
            </a:endParaRPr>
          </a:p>
          <a:p>
            <a:r>
              <a:rPr lang="en-US" sz="6400" b="1" dirty="0">
                <a:solidFill>
                  <a:srgbClr val="000000"/>
                </a:solidFill>
              </a:rPr>
              <a:t>	</a:t>
            </a:r>
            <a:r>
              <a:rPr lang="en-US" sz="8800" b="1" dirty="0">
                <a:solidFill>
                  <a:srgbClr val="000000"/>
                </a:solidFill>
                <a:latin typeface="Times New Roman"/>
                <a:cs typeface="Times New Roman"/>
              </a:rPr>
              <a:t>10. Spree killing event and suicide </a:t>
            </a:r>
            <a:r>
              <a:rPr lang="en-US" sz="6400" dirty="0">
                <a:solidFill>
                  <a:srgbClr val="000000"/>
                </a:solidFill>
                <a:latin typeface="Baskerville"/>
                <a:cs typeface="Baskerville"/>
              </a:rPr>
              <a:t>(see, Columbine, Navy Yard, </a:t>
            </a:r>
            <a:r>
              <a:rPr lang="en-US" sz="6400" dirty="0" err="1">
                <a:solidFill>
                  <a:srgbClr val="000000"/>
                </a:solidFill>
                <a:latin typeface="Baskerville"/>
                <a:cs typeface="Baskerville"/>
              </a:rPr>
              <a:t>Va</a:t>
            </a:r>
            <a:r>
              <a:rPr lang="en-US" sz="6400" dirty="0">
                <a:solidFill>
                  <a:srgbClr val="000000"/>
                </a:solidFill>
                <a:latin typeface="Baskerville"/>
                <a:cs typeface="Baskerville"/>
              </a:rPr>
              <a:t> Tech, 	Sandy Hook Elementary, Santa Barbara, etc.)</a:t>
            </a:r>
          </a:p>
        </p:txBody>
      </p:sp>
    </p:spTree>
    <p:extLst>
      <p:ext uri="{BB962C8B-B14F-4D97-AF65-F5344CB8AC3E}">
        <p14:creationId xmlns:p14="http://schemas.microsoft.com/office/powerpoint/2010/main" val="2591322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9456"/>
            <a:ext cx="8913813" cy="914400"/>
          </a:xfrm>
        </p:spPr>
        <p:txBody>
          <a:bodyPr>
            <a:normAutofit fontScale="90000"/>
          </a:bodyPr>
          <a:lstStyle/>
          <a:p>
            <a:r>
              <a:rPr lang="en-US" dirty="0"/>
              <a:t>Elliot Rodger- 'One Last Chance' Trigger </a:t>
            </a:r>
          </a:p>
        </p:txBody>
      </p:sp>
      <p:pic>
        <p:nvPicPr>
          <p:cNvPr id="4" name="Elliot Rodger- 'One Last Chance' Trigger .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2074" y="1220151"/>
            <a:ext cx="8872747" cy="4986337"/>
          </a:xfrm>
        </p:spPr>
      </p:pic>
    </p:spTree>
    <p:extLst>
      <p:ext uri="{BB962C8B-B14F-4D97-AF65-F5344CB8AC3E}">
        <p14:creationId xmlns:p14="http://schemas.microsoft.com/office/powerpoint/2010/main" val="4198627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2846"/>
            <a:ext cx="8913813" cy="889000"/>
          </a:xfrm>
        </p:spPr>
        <p:txBody>
          <a:bodyPr>
            <a:normAutofit/>
          </a:bodyPr>
          <a:lstStyle/>
          <a:p>
            <a:pPr algn="ctr"/>
            <a:r>
              <a:rPr lang="en-US" sz="2400" dirty="0"/>
              <a:t>Elliott Rodger’s tipping point</a:t>
            </a:r>
          </a:p>
        </p:txBody>
      </p:sp>
      <p:sp>
        <p:nvSpPr>
          <p:cNvPr id="3" name="Content Placeholder 2"/>
          <p:cNvSpPr>
            <a:spLocks noGrp="1"/>
          </p:cNvSpPr>
          <p:nvPr>
            <p:ph idx="1"/>
          </p:nvPr>
        </p:nvSpPr>
        <p:spPr>
          <a:xfrm>
            <a:off x="185615" y="1289538"/>
            <a:ext cx="8539285" cy="4976792"/>
          </a:xfrm>
        </p:spPr>
        <p:txBody>
          <a:bodyPr>
            <a:noAutofit/>
          </a:bodyPr>
          <a:lstStyle/>
          <a:p>
            <a:r>
              <a:rPr lang="en-US" sz="1600" b="1" dirty="0">
                <a:latin typeface="Baskerville"/>
                <a:cs typeface="Baskerville"/>
              </a:rPr>
              <a:t>Police check his apartment</a:t>
            </a:r>
            <a:r>
              <a:rPr lang="en-US" sz="1400" dirty="0">
                <a:latin typeface="Baskerville"/>
                <a:cs typeface="Baskerville"/>
              </a:rPr>
              <a:t>:  </a:t>
            </a:r>
          </a:p>
          <a:p>
            <a:pPr lvl="1"/>
            <a:r>
              <a:rPr lang="en-US" sz="1200" dirty="0">
                <a:latin typeface="Baskerville"/>
                <a:cs typeface="Baskerville"/>
              </a:rPr>
              <a:t>In response to a counselor call to the police to check on Rodger’s welfare. </a:t>
            </a:r>
          </a:p>
          <a:p>
            <a:pPr lvl="1"/>
            <a:r>
              <a:rPr lang="en-US" sz="1200" dirty="0">
                <a:latin typeface="Baskerville"/>
                <a:cs typeface="Baskerville"/>
              </a:rPr>
              <a:t>The counselor had made the call because of a call he had received from Rodger's mother. </a:t>
            </a:r>
          </a:p>
          <a:p>
            <a:pPr lvl="1"/>
            <a:r>
              <a:rPr lang="en-US" sz="1200" dirty="0">
                <a:latin typeface="Baskerville"/>
                <a:cs typeface="Baskerville"/>
              </a:rPr>
              <a:t>His mother had made the call because she had seen a video posted on You Tube</a:t>
            </a:r>
          </a:p>
          <a:p>
            <a:r>
              <a:rPr lang="en-US" sz="1600" b="1" dirty="0">
                <a:latin typeface="Baskerville"/>
                <a:cs typeface="Baskerville"/>
              </a:rPr>
              <a:t>The April 30 check-the-welfare call was a missed opportunity</a:t>
            </a:r>
            <a:r>
              <a:rPr lang="en-US" sz="1400" dirty="0">
                <a:latin typeface="Baskerville"/>
                <a:cs typeface="Baskerville"/>
              </a:rPr>
              <a:t>. </a:t>
            </a:r>
          </a:p>
          <a:p>
            <a:pPr lvl="1"/>
            <a:r>
              <a:rPr lang="en-US" sz="1200" dirty="0">
                <a:latin typeface="Baskerville"/>
                <a:cs typeface="Baskerville"/>
              </a:rPr>
              <a:t>And they could have asked the question - Have you recently acquired a weapon?  </a:t>
            </a:r>
          </a:p>
          <a:p>
            <a:pPr lvl="1"/>
            <a:r>
              <a:rPr lang="en-US" sz="1200" dirty="0">
                <a:latin typeface="Baskerville"/>
                <a:cs typeface="Baskerville"/>
              </a:rPr>
              <a:t>Rodger had recently bought three, which a check of the gun registry would have revealed.</a:t>
            </a:r>
          </a:p>
          <a:p>
            <a:pPr lvl="1"/>
            <a:r>
              <a:rPr lang="en-US" sz="1200" dirty="0">
                <a:latin typeface="Baskerville"/>
                <a:cs typeface="Baskerville"/>
              </a:rPr>
              <a:t> It didn't matter that the gun registration made the guns legal.  </a:t>
            </a:r>
          </a:p>
          <a:p>
            <a:r>
              <a:rPr lang="en-US" sz="1400" dirty="0">
                <a:latin typeface="Baskerville"/>
                <a:cs typeface="Baskerville"/>
              </a:rPr>
              <a:t>Rodger’s comment</a:t>
            </a:r>
            <a:r>
              <a:rPr lang="en-US" sz="1400" b="1" dirty="0">
                <a:latin typeface="Baskerville"/>
                <a:cs typeface="Baskerville"/>
              </a:rPr>
              <a:t>:  "I would have been thrown in jail, denied of the chance to exact revenge on my enemies," he recalled in his manifesto. "I can’t imagine a hell darker than that.”</a:t>
            </a:r>
          </a:p>
          <a:p>
            <a:pPr lvl="1"/>
            <a:r>
              <a:rPr lang="en-US" sz="1200" dirty="0">
                <a:latin typeface="Baskerville"/>
                <a:cs typeface="Baskerville"/>
              </a:rPr>
              <a:t>After the police visited, Rodger pulled the videos off YouTube to avoid drawing more attention to himself. "I can't let anyone become suspicious of me," he wrote. </a:t>
            </a:r>
          </a:p>
          <a:p>
            <a:pPr lvl="1"/>
            <a:r>
              <a:rPr lang="en-US" sz="1200" dirty="0">
                <a:latin typeface="Baskerville"/>
                <a:cs typeface="Baskerville"/>
              </a:rPr>
              <a:t>"All it takes is for one person to call the police and tell them that they think I'm going to perpetrate a shooting, and the police will be coming to my door again, demanding to search my room....Thankfully, all suspicion of me was dropped after I took down the videos from YouTube, and the police never came back.” (</a:t>
            </a:r>
            <a:r>
              <a:rPr lang="en-US" sz="1100" dirty="0">
                <a:latin typeface="Baskerville"/>
                <a:cs typeface="Baskerville"/>
              </a:rPr>
              <a:t>June 11, 2014, Mother Earth News, “The police report from the incident that spurred Elliot Rodger to mount his killing spree.”)</a:t>
            </a:r>
          </a:p>
        </p:txBody>
      </p:sp>
    </p:spTree>
    <p:extLst>
      <p:ext uri="{BB962C8B-B14F-4D97-AF65-F5344CB8AC3E}">
        <p14:creationId xmlns:p14="http://schemas.microsoft.com/office/powerpoint/2010/main" val="799501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0240"/>
            <a:ext cx="8913813" cy="820800"/>
          </a:xfrm>
        </p:spPr>
        <p:txBody>
          <a:bodyPr>
            <a:normAutofit fontScale="90000"/>
          </a:bodyPr>
          <a:lstStyle/>
          <a:p>
            <a:r>
              <a:rPr lang="en-US" sz="2400" dirty="0"/>
              <a:t>Macro level Prevention:  Interrupt the path to violence</a:t>
            </a:r>
          </a:p>
        </p:txBody>
      </p:sp>
      <p:sp>
        <p:nvSpPr>
          <p:cNvPr id="3" name="Content Placeholder 2"/>
          <p:cNvSpPr>
            <a:spLocks noGrp="1"/>
          </p:cNvSpPr>
          <p:nvPr>
            <p:ph idx="1"/>
          </p:nvPr>
        </p:nvSpPr>
        <p:spPr>
          <a:xfrm>
            <a:off x="725731" y="1779840"/>
            <a:ext cx="7999169" cy="4486489"/>
          </a:xfrm>
        </p:spPr>
        <p:txBody>
          <a:bodyPr>
            <a:normAutofit fontScale="62500" lnSpcReduction="20000"/>
          </a:bodyPr>
          <a:lstStyle/>
          <a:p>
            <a:pPr>
              <a:spcBef>
                <a:spcPts val="600"/>
              </a:spcBef>
            </a:pPr>
            <a:r>
              <a:rPr lang="en-US" dirty="0"/>
              <a:t>1. Background/demographics  (childhood, school, friends, family, juvenile criminality)</a:t>
            </a:r>
          </a:p>
          <a:p>
            <a:pPr>
              <a:spcBef>
                <a:spcPts val="600"/>
              </a:spcBef>
            </a:pPr>
            <a:r>
              <a:rPr lang="en-US" dirty="0"/>
              <a:t>2. Mental Health History Issues</a:t>
            </a:r>
          </a:p>
          <a:p>
            <a:pPr>
              <a:spcBef>
                <a:spcPts val="600"/>
              </a:spcBef>
            </a:pPr>
            <a:r>
              <a:rPr lang="en-US" dirty="0"/>
              <a:t>3. Negative view of humanity:</a:t>
            </a:r>
          </a:p>
          <a:p>
            <a:pPr lvl="1"/>
            <a:r>
              <a:rPr lang="en-US" sz="2300" b="1" dirty="0"/>
              <a:t>School early identification and referral, continuous care</a:t>
            </a:r>
            <a:r>
              <a:rPr lang="en-US" dirty="0"/>
              <a:t>  </a:t>
            </a:r>
          </a:p>
          <a:p>
            <a:pPr>
              <a:spcBef>
                <a:spcPts val="600"/>
              </a:spcBef>
            </a:pPr>
            <a:r>
              <a:rPr lang="en-US" dirty="0"/>
              <a:t>4. Mental health reversal due to life stressors</a:t>
            </a:r>
            <a:r>
              <a:rPr lang="en-US" sz="1400" dirty="0"/>
              <a:t>.</a:t>
            </a:r>
          </a:p>
          <a:p>
            <a:pPr lvl="1"/>
            <a:r>
              <a:rPr lang="en-US" sz="2300" b="1" dirty="0"/>
              <a:t>Improve access to mental health treatment services</a:t>
            </a:r>
          </a:p>
          <a:p>
            <a:pPr lvl="1"/>
            <a:r>
              <a:rPr lang="en-US" sz="2300" b="1" dirty="0"/>
              <a:t>Vocational assistance  </a:t>
            </a:r>
          </a:p>
          <a:p>
            <a:pPr>
              <a:spcBef>
                <a:spcPts val="600"/>
              </a:spcBef>
            </a:pPr>
            <a:r>
              <a:rPr lang="en-US" dirty="0"/>
              <a:t>5. Exacerbation of symptoms (or circumstances) that lead to subjective sense of victimization </a:t>
            </a:r>
          </a:p>
          <a:p>
            <a:pPr>
              <a:spcBef>
                <a:spcPts val="600"/>
              </a:spcBef>
            </a:pPr>
            <a:r>
              <a:rPr lang="en-US" dirty="0"/>
              <a:t>6. Revenge fantasy created (aggression response to victimization) and “blaze of glory ending”</a:t>
            </a:r>
            <a:endParaRPr lang="en-US" sz="1600" dirty="0"/>
          </a:p>
          <a:p>
            <a:pPr>
              <a:spcBef>
                <a:spcPts val="600"/>
              </a:spcBef>
            </a:pPr>
            <a:r>
              <a:rPr lang="en-US" dirty="0"/>
              <a:t>7. Extensive Planning to implement revenge fantasy</a:t>
            </a:r>
          </a:p>
          <a:p>
            <a:pPr lvl="1"/>
            <a:r>
              <a:rPr lang="en-US" sz="2300" b="1" dirty="0"/>
              <a:t>Reduce access to weapons</a:t>
            </a:r>
          </a:p>
          <a:p>
            <a:pPr lvl="1"/>
            <a:r>
              <a:rPr lang="en-US" sz="2300" b="1" dirty="0"/>
              <a:t>Improve “If you see something, say something” response</a:t>
            </a:r>
          </a:p>
          <a:p>
            <a:pPr lvl="1"/>
            <a:r>
              <a:rPr lang="en-US" sz="2300" b="1" dirty="0"/>
              <a:t>Improve Internet monitoring of video blogs and postings</a:t>
            </a:r>
          </a:p>
          <a:p>
            <a:pPr>
              <a:spcBef>
                <a:spcPts val="600"/>
              </a:spcBef>
            </a:pPr>
            <a:r>
              <a:rPr lang="en-US" dirty="0"/>
              <a:t>8. Tipping point that defines “point of no return,” “no turning back</a:t>
            </a:r>
          </a:p>
          <a:p>
            <a:pPr lvl="1"/>
            <a:r>
              <a:rPr lang="en-US" sz="2200" b="1" dirty="0"/>
              <a:t>Quick response to initial “sample” killing event to thwart main event</a:t>
            </a:r>
          </a:p>
          <a:p>
            <a:pPr>
              <a:spcBef>
                <a:spcPts val="600"/>
              </a:spcBef>
            </a:pPr>
            <a:r>
              <a:rPr lang="en-US" dirty="0"/>
              <a:t>9. Spree killing event and likely suicide (about 1/3 of mass killers don’t leave the scene alive, and a quarter commit suicide afterward) see, USA, Behind the Bloodshed</a:t>
            </a:r>
          </a:p>
          <a:p>
            <a:endParaRPr lang="en-US" dirty="0"/>
          </a:p>
        </p:txBody>
      </p:sp>
    </p:spTree>
    <p:extLst>
      <p:ext uri="{BB962C8B-B14F-4D97-AF65-F5344CB8AC3E}">
        <p14:creationId xmlns:p14="http://schemas.microsoft.com/office/powerpoint/2010/main" val="643217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764"/>
            <a:ext cx="8229600" cy="680413"/>
          </a:xfrm>
        </p:spPr>
        <p:txBody>
          <a:bodyPr>
            <a:normAutofit/>
          </a:bodyPr>
          <a:lstStyle/>
          <a:p>
            <a:r>
              <a:rPr lang="en-US" sz="2600" dirty="0">
                <a:latin typeface="Times New Roman"/>
                <a:cs typeface="Times New Roman"/>
              </a:rPr>
              <a:t>Spree killers: a uniquely male phenomenon!!</a:t>
            </a:r>
          </a:p>
        </p:txBody>
      </p:sp>
      <p:sp>
        <p:nvSpPr>
          <p:cNvPr id="3" name="Content Placeholder 2"/>
          <p:cNvSpPr>
            <a:spLocks noGrp="1"/>
          </p:cNvSpPr>
          <p:nvPr>
            <p:ph idx="1"/>
          </p:nvPr>
        </p:nvSpPr>
        <p:spPr>
          <a:xfrm>
            <a:off x="457200" y="929898"/>
            <a:ext cx="8229600" cy="5692792"/>
          </a:xfrm>
        </p:spPr>
        <p:txBody>
          <a:bodyPr>
            <a:normAutofit fontScale="92500" lnSpcReduction="10000"/>
          </a:bodyPr>
          <a:lstStyle/>
          <a:p>
            <a:r>
              <a:rPr lang="en-US" sz="1800" b="1" dirty="0">
                <a:latin typeface="Times New Roman"/>
                <a:cs typeface="Times New Roman"/>
              </a:rPr>
              <a:t>Underlying hypotheses assumptions used to construct Pathway to Mass Murder in young males. </a:t>
            </a:r>
          </a:p>
          <a:p>
            <a:r>
              <a:rPr lang="en-US" sz="1800" b="1" dirty="0">
                <a:latin typeface="Times New Roman"/>
                <a:cs typeface="Times New Roman"/>
              </a:rPr>
              <a:t>For a small sub population of males (these are generalizations, and therefore problematic):</a:t>
            </a:r>
          </a:p>
          <a:p>
            <a:pPr lvl="1"/>
            <a:r>
              <a:rPr lang="en-US" sz="1800" dirty="0">
                <a:latin typeface="Times New Roman"/>
                <a:cs typeface="Times New Roman"/>
              </a:rPr>
              <a:t>Young males are more prone to </a:t>
            </a:r>
            <a:r>
              <a:rPr lang="en-US" sz="1800" u="sng" dirty="0">
                <a:latin typeface="Times New Roman"/>
                <a:cs typeface="Times New Roman"/>
              </a:rPr>
              <a:t>rely on violence as a means to solve problems</a:t>
            </a:r>
            <a:r>
              <a:rPr lang="en-US" sz="1800" dirty="0">
                <a:latin typeface="Times New Roman"/>
                <a:cs typeface="Times New Roman"/>
              </a:rPr>
              <a:t>.</a:t>
            </a:r>
          </a:p>
          <a:p>
            <a:pPr lvl="1"/>
            <a:r>
              <a:rPr lang="en-US" sz="1800" dirty="0">
                <a:latin typeface="Times New Roman"/>
                <a:cs typeface="Times New Roman"/>
              </a:rPr>
              <a:t>Males tend to </a:t>
            </a:r>
            <a:r>
              <a:rPr lang="en-US" sz="1800" u="sng" dirty="0">
                <a:latin typeface="Times New Roman"/>
                <a:cs typeface="Times New Roman"/>
              </a:rPr>
              <a:t>project blame and anger </a:t>
            </a:r>
            <a:r>
              <a:rPr lang="en-US" sz="1800" dirty="0">
                <a:latin typeface="Times New Roman"/>
                <a:cs typeface="Times New Roman"/>
              </a:rPr>
              <a:t>(e.g. demonstrate an increased capacity for responding to perceived provocation with retaliatory aggression/taking revenge). Similarly vulnerable girls are more prone to self harm behavior.</a:t>
            </a:r>
          </a:p>
          <a:p>
            <a:pPr lvl="1"/>
            <a:r>
              <a:rPr lang="en-US" sz="1800" dirty="0">
                <a:latin typeface="Times New Roman"/>
                <a:cs typeface="Times New Roman"/>
              </a:rPr>
              <a:t>Though a low base rate phenomenon, a subgroup of males harbor a </a:t>
            </a:r>
            <a:r>
              <a:rPr lang="en-US" sz="1800" u="sng" dirty="0">
                <a:latin typeface="Times New Roman"/>
                <a:cs typeface="Times New Roman"/>
              </a:rPr>
              <a:t>hatred for humanity</a:t>
            </a:r>
            <a:r>
              <a:rPr lang="en-US" sz="1800" dirty="0">
                <a:latin typeface="Times New Roman"/>
                <a:cs typeface="Times New Roman"/>
              </a:rPr>
              <a:t> from an early age, which persists.</a:t>
            </a:r>
          </a:p>
          <a:p>
            <a:pPr lvl="1"/>
            <a:r>
              <a:rPr lang="en-US" sz="1800" dirty="0">
                <a:latin typeface="Times New Roman"/>
                <a:cs typeface="Times New Roman"/>
              </a:rPr>
              <a:t>This subpopulation of males demonstrate a </a:t>
            </a:r>
            <a:r>
              <a:rPr lang="en-US" sz="1800" u="sng" dirty="0">
                <a:latin typeface="Times New Roman"/>
                <a:cs typeface="Times New Roman"/>
              </a:rPr>
              <a:t>capacity for planning </a:t>
            </a:r>
            <a:r>
              <a:rPr lang="en-US" sz="1800" dirty="0">
                <a:latin typeface="Times New Roman"/>
                <a:cs typeface="Times New Roman"/>
              </a:rPr>
              <a:t>and preparation to express violence (rules out certain types of mentally disordered males).</a:t>
            </a:r>
          </a:p>
          <a:p>
            <a:pPr lvl="1"/>
            <a:r>
              <a:rPr lang="en-US" sz="1800" dirty="0">
                <a:latin typeface="Times New Roman"/>
                <a:cs typeface="Times New Roman"/>
              </a:rPr>
              <a:t>These males are receptive to </a:t>
            </a:r>
            <a:r>
              <a:rPr lang="en-US" sz="1800" u="sng" dirty="0">
                <a:latin typeface="Times New Roman"/>
                <a:cs typeface="Times New Roman"/>
              </a:rPr>
              <a:t>Internet silo obsession</a:t>
            </a:r>
            <a:r>
              <a:rPr lang="en-US" sz="1800" dirty="0">
                <a:latin typeface="Times New Roman"/>
                <a:cs typeface="Times New Roman"/>
              </a:rPr>
              <a:t>, including interest in violent video games, and weapons of mass destruction.</a:t>
            </a:r>
          </a:p>
          <a:p>
            <a:pPr lvl="1"/>
            <a:r>
              <a:rPr lang="en-US" sz="1800" dirty="0">
                <a:latin typeface="Times New Roman"/>
                <a:cs typeface="Times New Roman"/>
              </a:rPr>
              <a:t>These males are more likely to use weapons when </a:t>
            </a:r>
            <a:r>
              <a:rPr lang="en-US" sz="1800" u="sng" dirty="0">
                <a:latin typeface="Times New Roman"/>
                <a:cs typeface="Times New Roman"/>
              </a:rPr>
              <a:t>committing suicide</a:t>
            </a:r>
            <a:r>
              <a:rPr lang="en-US" sz="1800" dirty="0">
                <a:latin typeface="Times New Roman"/>
                <a:cs typeface="Times New Roman"/>
              </a:rPr>
              <a:t>, and regard self violence as embracing their “blaze of glory” ending. </a:t>
            </a:r>
          </a:p>
          <a:p>
            <a:r>
              <a:rPr lang="en-US" sz="1800" b="1" dirty="0">
                <a:latin typeface="Times New Roman"/>
                <a:cs typeface="Times New Roman"/>
              </a:rPr>
              <a:t>Goal: Create a theoretical pathway to mass murder in order to generate testable hypotheses for future research to generate data.</a:t>
            </a:r>
          </a:p>
          <a:p>
            <a:r>
              <a:rPr lang="en-US" sz="1800" b="1" dirty="0">
                <a:latin typeface="Times New Roman"/>
                <a:cs typeface="Times New Roman"/>
              </a:rPr>
              <a:t>Application: find interventions with the goal of encouraging young males to “off ramp” the pathway to mass murder </a:t>
            </a:r>
          </a:p>
          <a:p>
            <a:pPr marL="0" indent="0">
              <a:buNone/>
            </a:pPr>
            <a:endParaRPr lang="en-US" sz="1800" dirty="0">
              <a:latin typeface="Times New Roman"/>
              <a:cs typeface="Times New Roman"/>
            </a:endParaRPr>
          </a:p>
          <a:p>
            <a:pPr lvl="1"/>
            <a:endParaRPr lang="en-US" sz="1400" dirty="0">
              <a:latin typeface="Times New Roman"/>
              <a:cs typeface="Times New Roman"/>
            </a:endParaRPr>
          </a:p>
        </p:txBody>
      </p:sp>
    </p:spTree>
    <p:extLst>
      <p:ext uri="{BB962C8B-B14F-4D97-AF65-F5344CB8AC3E}">
        <p14:creationId xmlns:p14="http://schemas.microsoft.com/office/powerpoint/2010/main" val="961659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10308"/>
            <a:ext cx="8915400" cy="722923"/>
          </a:xfrm>
        </p:spPr>
        <p:txBody>
          <a:bodyPr>
            <a:normAutofit/>
          </a:bodyPr>
          <a:lstStyle/>
          <a:p>
            <a:r>
              <a:rPr lang="en-US" sz="2400" dirty="0"/>
              <a:t>Prevention:  Questions for  “bystanders”</a:t>
            </a:r>
          </a:p>
        </p:txBody>
      </p:sp>
      <p:sp>
        <p:nvSpPr>
          <p:cNvPr id="3" name="Content Placeholder 2"/>
          <p:cNvSpPr>
            <a:spLocks noGrp="1"/>
          </p:cNvSpPr>
          <p:nvPr>
            <p:ph type="subTitle" idx="1"/>
          </p:nvPr>
        </p:nvSpPr>
        <p:spPr>
          <a:xfrm>
            <a:off x="386862" y="1324937"/>
            <a:ext cx="8001000" cy="4771063"/>
          </a:xfrm>
        </p:spPr>
        <p:txBody>
          <a:bodyPr>
            <a:normAutofit fontScale="25000" lnSpcReduction="20000"/>
          </a:bodyPr>
          <a:lstStyle/>
          <a:p>
            <a:pPr>
              <a:lnSpc>
                <a:spcPct val="120000"/>
              </a:lnSpc>
            </a:pPr>
            <a:r>
              <a:rPr lang="en-US" sz="5600" dirty="0">
                <a:latin typeface="Baskerville"/>
                <a:cs typeface="Baskerville"/>
              </a:rPr>
              <a:t>In his article, “A radical new look at mass shootings.” Esquire Magazine, October 24, 2014, Tom </a:t>
            </a:r>
            <a:r>
              <a:rPr lang="en-US" sz="5600" dirty="0" err="1">
                <a:latin typeface="Baskerville"/>
                <a:cs typeface="Baskerville"/>
              </a:rPr>
              <a:t>Junod</a:t>
            </a:r>
            <a:r>
              <a:rPr lang="en-US" sz="5600" dirty="0">
                <a:latin typeface="Baskerville"/>
                <a:cs typeface="Baskerville"/>
              </a:rPr>
              <a:t>, has developed questions.  In your role as psychologists treating persons, you might find your clients to be on a pathway to violence. The following questions are your best means of confirming your suspicions.</a:t>
            </a:r>
          </a:p>
          <a:p>
            <a:pPr>
              <a:lnSpc>
                <a:spcPct val="120000"/>
              </a:lnSpc>
              <a:spcBef>
                <a:spcPts val="0"/>
              </a:spcBef>
            </a:pPr>
            <a:endParaRPr lang="en-US" sz="5600" dirty="0">
              <a:latin typeface="Baskerville"/>
              <a:cs typeface="Baskerville"/>
            </a:endParaRPr>
          </a:p>
          <a:p>
            <a:pPr>
              <a:lnSpc>
                <a:spcPct val="120000"/>
              </a:lnSpc>
              <a:spcBef>
                <a:spcPts val="0"/>
              </a:spcBef>
            </a:pPr>
            <a:r>
              <a:rPr lang="en-US" sz="5600" dirty="0">
                <a:latin typeface="Baskerville"/>
                <a:cs typeface="Baskerville"/>
              </a:rPr>
              <a:t>1. </a:t>
            </a:r>
            <a:r>
              <a:rPr lang="en-US" sz="5600" b="1" dirty="0">
                <a:latin typeface="Baskerville"/>
                <a:cs typeface="Baskerville"/>
              </a:rPr>
              <a:t>What brought the person to your attention, e.g., grievance? </a:t>
            </a:r>
          </a:p>
          <a:p>
            <a:pPr>
              <a:lnSpc>
                <a:spcPct val="120000"/>
              </a:lnSpc>
              <a:spcBef>
                <a:spcPts val="0"/>
              </a:spcBef>
            </a:pPr>
            <a:r>
              <a:rPr lang="en-US" sz="5600" dirty="0">
                <a:latin typeface="Baskerville"/>
                <a:cs typeface="Baskerville"/>
              </a:rPr>
              <a:t>	Does the person harbor a grievance or carry a grudge? </a:t>
            </a:r>
          </a:p>
          <a:p>
            <a:pPr>
              <a:lnSpc>
                <a:spcPct val="120000"/>
              </a:lnSpc>
              <a:spcBef>
                <a:spcPts val="0"/>
              </a:spcBef>
            </a:pPr>
            <a:r>
              <a:rPr lang="en-US" sz="5600" dirty="0">
                <a:latin typeface="Baskerville"/>
                <a:cs typeface="Baskerville"/>
              </a:rPr>
              <a:t>	Have there been unsuccessful attempts to resolve the grievance? </a:t>
            </a:r>
          </a:p>
          <a:p>
            <a:pPr>
              <a:lnSpc>
                <a:spcPct val="120000"/>
              </a:lnSpc>
              <a:spcBef>
                <a:spcPts val="0"/>
              </a:spcBef>
            </a:pPr>
            <a:r>
              <a:rPr lang="en-US" sz="5600" dirty="0">
                <a:latin typeface="Baskerville"/>
                <a:cs typeface="Baskerville"/>
              </a:rPr>
              <a:t>	If failures are the norm, is there anything for the person to hang on to?</a:t>
            </a:r>
          </a:p>
          <a:p>
            <a:pPr>
              <a:lnSpc>
                <a:spcPct val="120000"/>
              </a:lnSpc>
            </a:pPr>
            <a:r>
              <a:rPr lang="en-US" sz="5600" dirty="0">
                <a:latin typeface="Baskerville"/>
                <a:cs typeface="Baskerville"/>
              </a:rPr>
              <a:t>2. </a:t>
            </a:r>
            <a:r>
              <a:rPr lang="en-US" sz="6400" b="1" dirty="0">
                <a:latin typeface="Baskerville"/>
                <a:cs typeface="Baskerville"/>
              </a:rPr>
              <a:t>Has the person communicated any intent to attack? </a:t>
            </a:r>
          </a:p>
          <a:p>
            <a:pPr>
              <a:lnSpc>
                <a:spcPct val="120000"/>
              </a:lnSpc>
              <a:spcBef>
                <a:spcPts val="0"/>
              </a:spcBef>
            </a:pPr>
            <a:r>
              <a:rPr lang="en-US" sz="5600" dirty="0">
                <a:latin typeface="Baskerville"/>
                <a:cs typeface="Baskerville"/>
              </a:rPr>
              <a:t>	Has the person written anything, anywhere, about his or her intentions and ideas? </a:t>
            </a:r>
          </a:p>
          <a:p>
            <a:pPr>
              <a:lnSpc>
                <a:spcPct val="120000"/>
              </a:lnSpc>
              <a:spcBef>
                <a:spcPts val="0"/>
              </a:spcBef>
            </a:pPr>
            <a:r>
              <a:rPr lang="en-US" sz="5600" dirty="0">
                <a:latin typeface="Baskerville"/>
                <a:cs typeface="Baskerville"/>
              </a:rPr>
              <a:t>	Has anyone been alerted? </a:t>
            </a:r>
          </a:p>
          <a:p>
            <a:pPr>
              <a:lnSpc>
                <a:spcPct val="120000"/>
              </a:lnSpc>
              <a:spcBef>
                <a:spcPts val="0"/>
              </a:spcBef>
            </a:pPr>
            <a:r>
              <a:rPr lang="en-US" sz="5600" dirty="0">
                <a:latin typeface="Baskerville"/>
                <a:cs typeface="Baskerville"/>
              </a:rPr>
              <a:t>	Has anyone been "warned away"—say, from attending school on a certain day?</a:t>
            </a:r>
          </a:p>
          <a:p>
            <a:pPr>
              <a:lnSpc>
                <a:spcPct val="120000"/>
              </a:lnSpc>
              <a:spcBef>
                <a:spcPts val="0"/>
              </a:spcBef>
            </a:pPr>
            <a:endParaRPr lang="en-US" sz="5600" dirty="0">
              <a:latin typeface="Baskerville"/>
              <a:cs typeface="Baskerville"/>
            </a:endParaRPr>
          </a:p>
          <a:p>
            <a:pPr>
              <a:lnSpc>
                <a:spcPct val="120000"/>
              </a:lnSpc>
              <a:spcBef>
                <a:spcPts val="0"/>
              </a:spcBef>
            </a:pPr>
            <a:r>
              <a:rPr lang="en-US" sz="5600" dirty="0">
                <a:latin typeface="Baskerville"/>
                <a:cs typeface="Baskerville"/>
              </a:rPr>
              <a:t>3. </a:t>
            </a:r>
            <a:r>
              <a:rPr lang="en-US" sz="6400" b="1" dirty="0">
                <a:latin typeface="Baskerville"/>
                <a:cs typeface="Baskerville"/>
              </a:rPr>
              <a:t>Has the person shown an interest in other attacks or other attackers? </a:t>
            </a:r>
          </a:p>
          <a:p>
            <a:pPr>
              <a:lnSpc>
                <a:spcPct val="120000"/>
              </a:lnSpc>
              <a:spcBef>
                <a:spcPts val="0"/>
              </a:spcBef>
            </a:pPr>
            <a:r>
              <a:rPr lang="en-US" sz="5600" dirty="0">
                <a:latin typeface="Baskerville"/>
                <a:cs typeface="Baskerville"/>
              </a:rPr>
              <a:t>	In assassins? In mass murders? In terror or terrorists? In weapons?</a:t>
            </a:r>
          </a:p>
          <a:p>
            <a:pPr>
              <a:lnSpc>
                <a:spcPct val="120000"/>
              </a:lnSpc>
            </a:pPr>
            <a:r>
              <a:rPr lang="en-US" sz="5600" dirty="0">
                <a:latin typeface="Baskerville"/>
                <a:cs typeface="Baskerville"/>
              </a:rPr>
              <a:t>4</a:t>
            </a:r>
            <a:r>
              <a:rPr lang="en-US" sz="6400" b="1" dirty="0">
                <a:latin typeface="Baskerville"/>
                <a:cs typeface="Baskerville"/>
              </a:rPr>
              <a:t>. Has the person developed a plan</a:t>
            </a:r>
            <a:r>
              <a:rPr lang="en-US" sz="5600" dirty="0">
                <a:latin typeface="Baskerville"/>
                <a:cs typeface="Baskerville"/>
              </a:rPr>
              <a:t>? </a:t>
            </a:r>
          </a:p>
        </p:txBody>
      </p:sp>
    </p:spTree>
    <p:extLst>
      <p:ext uri="{BB962C8B-B14F-4D97-AF65-F5344CB8AC3E}">
        <p14:creationId xmlns:p14="http://schemas.microsoft.com/office/powerpoint/2010/main" val="2710454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71231"/>
            <a:ext cx="8915400" cy="742461"/>
          </a:xfrm>
        </p:spPr>
        <p:txBody>
          <a:bodyPr>
            <a:normAutofit/>
          </a:bodyPr>
          <a:lstStyle/>
          <a:p>
            <a:r>
              <a:rPr lang="en-US" dirty="0"/>
              <a:t>Questions for bystanders</a:t>
            </a:r>
          </a:p>
        </p:txBody>
      </p:sp>
      <p:sp>
        <p:nvSpPr>
          <p:cNvPr id="3" name="Content Placeholder 2"/>
          <p:cNvSpPr>
            <a:spLocks noGrp="1"/>
          </p:cNvSpPr>
          <p:nvPr>
            <p:ph type="subTitle" idx="1"/>
          </p:nvPr>
        </p:nvSpPr>
        <p:spPr>
          <a:xfrm>
            <a:off x="386862" y="1412861"/>
            <a:ext cx="8001000" cy="4292370"/>
          </a:xfrm>
        </p:spPr>
        <p:txBody>
          <a:bodyPr>
            <a:normAutofit fontScale="40000" lnSpcReduction="20000"/>
          </a:bodyPr>
          <a:lstStyle/>
          <a:p>
            <a:pPr>
              <a:lnSpc>
                <a:spcPct val="120000"/>
              </a:lnSpc>
              <a:spcBef>
                <a:spcPts val="0"/>
              </a:spcBef>
            </a:pPr>
            <a:r>
              <a:rPr lang="en-US" sz="2700" dirty="0">
                <a:latin typeface="Baskerville"/>
                <a:cs typeface="Baskerville"/>
              </a:rPr>
              <a:t>5. </a:t>
            </a:r>
            <a:r>
              <a:rPr lang="en-US" sz="2900" b="1" dirty="0">
                <a:latin typeface="Baskerville"/>
                <a:cs typeface="Baskerville"/>
              </a:rPr>
              <a:t>Has the person acquired weapons? </a:t>
            </a:r>
          </a:p>
          <a:p>
            <a:pPr>
              <a:lnSpc>
                <a:spcPct val="120000"/>
              </a:lnSpc>
              <a:spcBef>
                <a:spcPts val="0"/>
              </a:spcBef>
            </a:pPr>
            <a:r>
              <a:rPr lang="en-US" sz="2700" dirty="0">
                <a:latin typeface="Baskerville"/>
                <a:cs typeface="Baskerville"/>
              </a:rPr>
              <a:t>	Has the person practiced with weapons? </a:t>
            </a:r>
          </a:p>
          <a:p>
            <a:pPr>
              <a:lnSpc>
                <a:spcPct val="120000"/>
              </a:lnSpc>
              <a:spcBef>
                <a:spcPts val="0"/>
              </a:spcBef>
            </a:pPr>
            <a:r>
              <a:rPr lang="en-US" sz="2700" dirty="0">
                <a:latin typeface="Baskerville"/>
                <a:cs typeface="Baskerville"/>
              </a:rPr>
              <a:t>	Does the person have access to a weapon? </a:t>
            </a:r>
          </a:p>
          <a:p>
            <a:pPr>
              <a:lnSpc>
                <a:spcPct val="120000"/>
              </a:lnSpc>
              <a:spcBef>
                <a:spcPts val="0"/>
              </a:spcBef>
            </a:pPr>
            <a:r>
              <a:rPr lang="en-US" sz="2700" dirty="0">
                <a:latin typeface="Baskerville"/>
                <a:cs typeface="Baskerville"/>
              </a:rPr>
              <a:t>	Is the person trying to gain access to a weapon?</a:t>
            </a:r>
          </a:p>
          <a:p>
            <a:pPr>
              <a:lnSpc>
                <a:spcPct val="120000"/>
              </a:lnSpc>
              <a:spcBef>
                <a:spcPts val="0"/>
              </a:spcBef>
            </a:pPr>
            <a:endParaRPr lang="en-US" sz="2700" dirty="0">
              <a:latin typeface="Baskerville"/>
              <a:cs typeface="Baskerville"/>
            </a:endParaRPr>
          </a:p>
          <a:p>
            <a:pPr>
              <a:lnSpc>
                <a:spcPct val="120000"/>
              </a:lnSpc>
              <a:spcBef>
                <a:spcPts val="0"/>
              </a:spcBef>
            </a:pPr>
            <a:r>
              <a:rPr lang="en-US" sz="2700" dirty="0">
                <a:latin typeface="Baskerville"/>
                <a:cs typeface="Baskerville"/>
              </a:rPr>
              <a:t>6. </a:t>
            </a:r>
            <a:r>
              <a:rPr lang="en-US" sz="2900" b="1" dirty="0">
                <a:latin typeface="Baskerville"/>
                <a:cs typeface="Baskerville"/>
              </a:rPr>
              <a:t>Has the person scoped out an area of attack? </a:t>
            </a:r>
          </a:p>
          <a:p>
            <a:pPr>
              <a:lnSpc>
                <a:spcPct val="120000"/>
              </a:lnSpc>
              <a:spcBef>
                <a:spcPts val="0"/>
              </a:spcBef>
            </a:pPr>
            <a:r>
              <a:rPr lang="en-US" sz="2700" dirty="0">
                <a:latin typeface="Baskerville"/>
                <a:cs typeface="Baskerville"/>
              </a:rPr>
              <a:t>	Has the person rehearsed the attack? </a:t>
            </a:r>
          </a:p>
          <a:p>
            <a:pPr>
              <a:lnSpc>
                <a:spcPct val="120000"/>
              </a:lnSpc>
              <a:spcBef>
                <a:spcPts val="0"/>
              </a:spcBef>
            </a:pPr>
            <a:r>
              <a:rPr lang="en-US" sz="2700" dirty="0">
                <a:latin typeface="Baskerville"/>
                <a:cs typeface="Baskerville"/>
              </a:rPr>
              <a:t>	Is the person capable of an attack? Is the person sufficiently organized? </a:t>
            </a:r>
          </a:p>
          <a:p>
            <a:pPr>
              <a:lnSpc>
                <a:spcPct val="120000"/>
              </a:lnSpc>
            </a:pPr>
            <a:r>
              <a:rPr lang="en-US" sz="2700" dirty="0">
                <a:latin typeface="Baskerville"/>
                <a:cs typeface="Baskerville"/>
              </a:rPr>
              <a:t>7. </a:t>
            </a:r>
            <a:r>
              <a:rPr lang="en-US" sz="2900" b="1" dirty="0">
                <a:latin typeface="Baskerville"/>
                <a:cs typeface="Baskerville"/>
              </a:rPr>
              <a:t>Is the person depressed? Hopeless? Desperate? </a:t>
            </a:r>
            <a:r>
              <a:rPr lang="en-US" sz="2900" b="1" u="sng" dirty="0">
                <a:latin typeface="Baskerville"/>
                <a:cs typeface="Baskerville"/>
              </a:rPr>
              <a:t>Suicidal</a:t>
            </a:r>
            <a:r>
              <a:rPr lang="en-US" sz="2900" b="1" dirty="0">
                <a:latin typeface="Baskerville"/>
                <a:cs typeface="Baskerville"/>
              </a:rPr>
              <a:t>?</a:t>
            </a:r>
          </a:p>
          <a:p>
            <a:pPr>
              <a:lnSpc>
                <a:spcPct val="120000"/>
              </a:lnSpc>
            </a:pPr>
            <a:r>
              <a:rPr lang="en-US" sz="2700" dirty="0">
                <a:latin typeface="Baskerville"/>
                <a:cs typeface="Baskerville"/>
              </a:rPr>
              <a:t>8. </a:t>
            </a:r>
            <a:r>
              <a:rPr lang="en-US" sz="2900" b="1" dirty="0">
                <a:latin typeface="Baskerville"/>
                <a:cs typeface="Baskerville"/>
              </a:rPr>
              <a:t>Has the person experienced a recent setback or failure?</a:t>
            </a:r>
          </a:p>
          <a:p>
            <a:pPr>
              <a:lnSpc>
                <a:spcPct val="120000"/>
              </a:lnSpc>
              <a:spcBef>
                <a:spcPts val="0"/>
              </a:spcBef>
            </a:pPr>
            <a:endParaRPr lang="en-US" sz="2700" dirty="0">
              <a:latin typeface="Baskerville"/>
              <a:cs typeface="Baskerville"/>
            </a:endParaRPr>
          </a:p>
          <a:p>
            <a:pPr>
              <a:lnSpc>
                <a:spcPct val="120000"/>
              </a:lnSpc>
              <a:spcBef>
                <a:spcPts val="0"/>
              </a:spcBef>
            </a:pPr>
            <a:r>
              <a:rPr lang="en-US" sz="2700" dirty="0">
                <a:latin typeface="Baskerville"/>
                <a:cs typeface="Baskerville"/>
              </a:rPr>
              <a:t>9. </a:t>
            </a:r>
            <a:r>
              <a:rPr lang="en-US" sz="2900" b="1" dirty="0">
                <a:latin typeface="Baskerville"/>
                <a:cs typeface="Baskerville"/>
              </a:rPr>
              <a:t>Does the person see violence as an </a:t>
            </a:r>
            <a:r>
              <a:rPr lang="en-US" sz="2900" b="1" u="sng" dirty="0">
                <a:latin typeface="Baskerville"/>
                <a:cs typeface="Baskerville"/>
              </a:rPr>
              <a:t>acceptable way to solve problems</a:t>
            </a:r>
            <a:r>
              <a:rPr lang="en-US" sz="2900" b="1" dirty="0">
                <a:latin typeface="Baskerville"/>
                <a:cs typeface="Baskerville"/>
              </a:rPr>
              <a:t>? </a:t>
            </a:r>
          </a:p>
          <a:p>
            <a:pPr>
              <a:lnSpc>
                <a:spcPct val="120000"/>
              </a:lnSpc>
              <a:spcBef>
                <a:spcPts val="0"/>
              </a:spcBef>
            </a:pPr>
            <a:r>
              <a:rPr lang="en-US" sz="2700" dirty="0">
                <a:latin typeface="Baskerville"/>
                <a:cs typeface="Baskerville"/>
              </a:rPr>
              <a:t>	Is what the person says about himself or herself consistent with his or her actions? </a:t>
            </a:r>
          </a:p>
          <a:p>
            <a:pPr>
              <a:lnSpc>
                <a:spcPct val="120000"/>
              </a:lnSpc>
              <a:spcBef>
                <a:spcPts val="0"/>
              </a:spcBef>
            </a:pPr>
            <a:r>
              <a:rPr lang="en-US" sz="2700" dirty="0">
                <a:latin typeface="Baskerville"/>
                <a:cs typeface="Baskerville"/>
              </a:rPr>
              <a:t>	Are other people concerned about the person's potential for violence? </a:t>
            </a:r>
          </a:p>
          <a:p>
            <a:pPr>
              <a:lnSpc>
                <a:spcPct val="120000"/>
              </a:lnSpc>
              <a:spcBef>
                <a:spcPts val="0"/>
              </a:spcBef>
            </a:pPr>
            <a:r>
              <a:rPr lang="en-US" sz="2700" dirty="0">
                <a:latin typeface="Baskerville"/>
                <a:cs typeface="Baskerville"/>
              </a:rPr>
              <a:t>	Where is the person on the pathway to violence?</a:t>
            </a:r>
            <a:r>
              <a:rPr lang="en-US" sz="2300" dirty="0">
                <a:latin typeface="Baskerville"/>
                <a:cs typeface="Baskerville"/>
              </a:rPr>
              <a:t> </a:t>
            </a:r>
          </a:p>
          <a:p>
            <a:pPr>
              <a:lnSpc>
                <a:spcPct val="120000"/>
              </a:lnSpc>
              <a:spcBef>
                <a:spcPts val="0"/>
              </a:spcBef>
            </a:pPr>
            <a:r>
              <a:rPr lang="en-US" sz="2300" dirty="0">
                <a:latin typeface="Baskerville"/>
                <a:cs typeface="Baskerville"/>
              </a:rPr>
              <a:t>Does the person minimize violent responses to problems or issues.?</a:t>
            </a:r>
          </a:p>
          <a:p>
            <a:pPr>
              <a:lnSpc>
                <a:spcPct val="120000"/>
              </a:lnSpc>
              <a:spcBef>
                <a:spcPts val="0"/>
              </a:spcBef>
            </a:pPr>
            <a:endParaRPr lang="en-US" sz="3400" b="1" dirty="0">
              <a:latin typeface="Baskerville"/>
              <a:cs typeface="Baskerville"/>
            </a:endParaRPr>
          </a:p>
          <a:p>
            <a:pPr>
              <a:lnSpc>
                <a:spcPct val="120000"/>
              </a:lnSpc>
              <a:spcBef>
                <a:spcPts val="0"/>
              </a:spcBef>
            </a:pPr>
            <a:r>
              <a:rPr lang="en-US" sz="3400" b="1" dirty="0">
                <a:latin typeface="Baskerville"/>
                <a:cs typeface="Baskerville"/>
              </a:rPr>
              <a:t>10.  Is there a hatred for humanity expressed by the person?</a:t>
            </a:r>
          </a:p>
          <a:p>
            <a:endParaRPr lang="en-US" dirty="0"/>
          </a:p>
          <a:p>
            <a:endParaRPr lang="en-US" dirty="0"/>
          </a:p>
        </p:txBody>
      </p:sp>
    </p:spTree>
    <p:extLst>
      <p:ext uri="{BB962C8B-B14F-4D97-AF65-F5344CB8AC3E}">
        <p14:creationId xmlns:p14="http://schemas.microsoft.com/office/powerpoint/2010/main" val="254270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2748"/>
            <a:ext cx="8913813" cy="787802"/>
          </a:xfrm>
        </p:spPr>
        <p:txBody>
          <a:bodyPr>
            <a:normAutofit/>
          </a:bodyPr>
          <a:lstStyle/>
          <a:p>
            <a:r>
              <a:rPr lang="en-US" sz="2400" dirty="0"/>
              <a:t> Path to violence taken by spree killers</a:t>
            </a:r>
          </a:p>
        </p:txBody>
      </p:sp>
      <p:sp>
        <p:nvSpPr>
          <p:cNvPr id="3" name="Content Placeholder 2"/>
          <p:cNvSpPr>
            <a:spLocks noGrp="1"/>
          </p:cNvSpPr>
          <p:nvPr>
            <p:ph idx="1"/>
          </p:nvPr>
        </p:nvSpPr>
        <p:spPr>
          <a:xfrm>
            <a:off x="725731" y="1434507"/>
            <a:ext cx="7999169" cy="5103081"/>
          </a:xfrm>
        </p:spPr>
        <p:txBody>
          <a:bodyPr>
            <a:normAutofit fontScale="92500" lnSpcReduction="10000"/>
          </a:bodyPr>
          <a:lstStyle/>
          <a:p>
            <a:pPr>
              <a:spcBef>
                <a:spcPts val="600"/>
              </a:spcBef>
            </a:pPr>
            <a:r>
              <a:rPr lang="en-US" sz="1600" b="1" dirty="0">
                <a:latin typeface="Times New Roman"/>
                <a:cs typeface="Times New Roman"/>
              </a:rPr>
              <a:t>1. Background/demographics  (childhood, school, friends, family, juvenile criminality) </a:t>
            </a:r>
          </a:p>
          <a:p>
            <a:pPr>
              <a:spcBef>
                <a:spcPts val="600"/>
              </a:spcBef>
            </a:pPr>
            <a:r>
              <a:rPr lang="en-US" sz="1600" b="1" dirty="0">
                <a:latin typeface="Times New Roman"/>
                <a:cs typeface="Times New Roman"/>
              </a:rPr>
              <a:t>2. Mental Health History Issues </a:t>
            </a:r>
            <a:r>
              <a:rPr lang="en-US" sz="1600" dirty="0">
                <a:latin typeface="Times New Roman"/>
                <a:cs typeface="Times New Roman"/>
              </a:rPr>
              <a:t>(Dylan Roof, Cho at Vt. Tech)</a:t>
            </a:r>
          </a:p>
          <a:p>
            <a:pPr>
              <a:spcBef>
                <a:spcPts val="600"/>
              </a:spcBef>
            </a:pPr>
            <a:r>
              <a:rPr lang="en-US" sz="1600" b="1" dirty="0">
                <a:latin typeface="Times New Roman"/>
                <a:cs typeface="Times New Roman"/>
              </a:rPr>
              <a:t>3. Negative view of humanity </a:t>
            </a:r>
            <a:r>
              <a:rPr lang="en-US" sz="1600" dirty="0">
                <a:latin typeface="Times New Roman"/>
                <a:cs typeface="Times New Roman"/>
              </a:rPr>
              <a:t>(Eric Harris, Elliot Rodgers)</a:t>
            </a:r>
          </a:p>
          <a:p>
            <a:pPr>
              <a:spcBef>
                <a:spcPts val="600"/>
              </a:spcBef>
            </a:pPr>
            <a:r>
              <a:rPr lang="en-US" sz="1600" b="1" dirty="0">
                <a:latin typeface="Times New Roman"/>
                <a:cs typeface="Times New Roman"/>
              </a:rPr>
              <a:t>4. Mental health reversal due to life stressors.</a:t>
            </a:r>
          </a:p>
          <a:p>
            <a:pPr marL="0" indent="0">
              <a:spcBef>
                <a:spcPts val="0"/>
              </a:spcBef>
              <a:buNone/>
            </a:pPr>
            <a:r>
              <a:rPr lang="en-US" sz="1600" b="1" dirty="0">
                <a:latin typeface="Times New Roman"/>
                <a:cs typeface="Times New Roman"/>
              </a:rPr>
              <a:t> 	 No intervention taken, or  </a:t>
            </a:r>
            <a:r>
              <a:rPr lang="en-US" sz="1600" dirty="0">
                <a:latin typeface="Times New Roman"/>
                <a:cs typeface="Times New Roman"/>
              </a:rPr>
              <a:t>(Charles Whitman at U of Texas) </a:t>
            </a:r>
          </a:p>
          <a:p>
            <a:pPr marL="0" indent="0">
              <a:spcBef>
                <a:spcPts val="0"/>
              </a:spcBef>
              <a:buNone/>
            </a:pPr>
            <a:r>
              <a:rPr lang="en-US" sz="1600" b="1" dirty="0">
                <a:latin typeface="Times New Roman"/>
                <a:cs typeface="Times New Roman"/>
              </a:rPr>
              <a:t>	 Intervention with failure/setbacks, or  (</a:t>
            </a:r>
            <a:r>
              <a:rPr lang="en-US" sz="1600" dirty="0">
                <a:latin typeface="Times New Roman"/>
                <a:cs typeface="Times New Roman"/>
              </a:rPr>
              <a:t>Rodgers at Isla Vista) </a:t>
            </a:r>
          </a:p>
          <a:p>
            <a:pPr marL="0" indent="0">
              <a:spcBef>
                <a:spcPts val="0"/>
              </a:spcBef>
              <a:buNone/>
            </a:pPr>
            <a:r>
              <a:rPr lang="en-US" sz="1600" b="1" dirty="0">
                <a:latin typeface="Times New Roman"/>
                <a:cs typeface="Times New Roman"/>
              </a:rPr>
              <a:t>	 Intervention avoided without accountability  </a:t>
            </a:r>
            <a:r>
              <a:rPr lang="en-US" sz="1600" dirty="0">
                <a:latin typeface="Times New Roman"/>
                <a:cs typeface="Times New Roman"/>
              </a:rPr>
              <a:t>(Cho at Va. Tech)</a:t>
            </a:r>
            <a:endParaRPr lang="en-US" sz="1600" b="1" dirty="0">
              <a:latin typeface="Times New Roman"/>
              <a:cs typeface="Times New Roman"/>
            </a:endParaRPr>
          </a:p>
          <a:p>
            <a:pPr>
              <a:spcBef>
                <a:spcPts val="600"/>
              </a:spcBef>
            </a:pPr>
            <a:r>
              <a:rPr lang="en-US" sz="1600" b="1" dirty="0">
                <a:latin typeface="Times New Roman"/>
                <a:cs typeface="Times New Roman"/>
              </a:rPr>
              <a:t>5. Exacerbation of symptoms (or circumstances) that lead to subjective sense of victimization </a:t>
            </a:r>
          </a:p>
          <a:p>
            <a:pPr marL="0" indent="0">
              <a:spcBef>
                <a:spcPts val="0"/>
              </a:spcBef>
              <a:buNone/>
            </a:pPr>
            <a:r>
              <a:rPr lang="en-US" sz="1600" b="1" dirty="0">
                <a:latin typeface="Times New Roman"/>
                <a:cs typeface="Times New Roman"/>
              </a:rPr>
              <a:t> 	“Subjective victimization” and revenge taking vs. </a:t>
            </a:r>
          </a:p>
          <a:p>
            <a:pPr marL="0" indent="0">
              <a:spcBef>
                <a:spcPts val="0"/>
              </a:spcBef>
              <a:buNone/>
            </a:pPr>
            <a:r>
              <a:rPr lang="en-US" sz="1600" b="1" dirty="0">
                <a:latin typeface="Times New Roman"/>
                <a:cs typeface="Times New Roman"/>
              </a:rPr>
              <a:t>	  A “grandiose/narcissistic” leading the vanguard resolution </a:t>
            </a:r>
            <a:r>
              <a:rPr lang="en-US" sz="1600" dirty="0">
                <a:latin typeface="Times New Roman"/>
                <a:cs typeface="Times New Roman"/>
              </a:rPr>
              <a:t>(SC case, Dylan Root, 	OC bomber)</a:t>
            </a:r>
            <a:endParaRPr lang="en-US" sz="1400" dirty="0">
              <a:latin typeface="Times New Roman"/>
              <a:cs typeface="Times New Roman"/>
            </a:endParaRPr>
          </a:p>
          <a:p>
            <a:pPr>
              <a:spcBef>
                <a:spcPts val="600"/>
              </a:spcBef>
            </a:pPr>
            <a:r>
              <a:rPr lang="en-US" sz="1600" b="1" dirty="0">
                <a:latin typeface="Times New Roman"/>
                <a:cs typeface="Times New Roman"/>
              </a:rPr>
              <a:t>6. Revenge fantasy created (aggression response to victimization) and “blaze of glory ending”  coupled with manifesto or video blog</a:t>
            </a:r>
          </a:p>
          <a:p>
            <a:pPr>
              <a:spcBef>
                <a:spcPts val="600"/>
              </a:spcBef>
            </a:pPr>
            <a:r>
              <a:rPr lang="en-US" sz="1600" b="1" dirty="0">
                <a:latin typeface="Times New Roman"/>
                <a:cs typeface="Times New Roman"/>
              </a:rPr>
              <a:t>7. Extensive Planning to implement revenge fantasy</a:t>
            </a:r>
          </a:p>
          <a:p>
            <a:pPr>
              <a:spcBef>
                <a:spcPts val="600"/>
              </a:spcBef>
            </a:pPr>
            <a:r>
              <a:rPr lang="en-US" sz="1600" b="1" dirty="0">
                <a:latin typeface="Times New Roman"/>
                <a:cs typeface="Times New Roman"/>
              </a:rPr>
              <a:t>8. Obsessional interest (silo-</a:t>
            </a:r>
            <a:r>
              <a:rPr lang="en-US" sz="1600" b="1" dirty="0" err="1">
                <a:latin typeface="Times New Roman"/>
                <a:cs typeface="Times New Roman"/>
              </a:rPr>
              <a:t>ing</a:t>
            </a:r>
            <a:r>
              <a:rPr lang="en-US" sz="1600" b="1" dirty="0">
                <a:latin typeface="Times New Roman"/>
                <a:cs typeface="Times New Roman"/>
              </a:rPr>
              <a:t>)  --  captured via internet, inspired by outside extremists</a:t>
            </a:r>
          </a:p>
          <a:p>
            <a:pPr>
              <a:spcBef>
                <a:spcPts val="600"/>
              </a:spcBef>
            </a:pPr>
            <a:r>
              <a:rPr lang="en-US" sz="1600" b="1" dirty="0">
                <a:latin typeface="Times New Roman"/>
                <a:cs typeface="Times New Roman"/>
              </a:rPr>
              <a:t>9. Tipping point that defines “point of no return,” “no turning back”</a:t>
            </a:r>
          </a:p>
          <a:p>
            <a:pPr>
              <a:spcBef>
                <a:spcPts val="600"/>
              </a:spcBef>
            </a:pPr>
            <a:r>
              <a:rPr lang="en-US" sz="1600" b="1" dirty="0">
                <a:latin typeface="Times New Roman"/>
                <a:cs typeface="Times New Roman"/>
              </a:rPr>
              <a:t>10. Spree killing event and likely suicide (about 1/3 of mass killers suicide or are killed at the scene), </a:t>
            </a:r>
            <a:r>
              <a:rPr lang="en-US" sz="1200" b="1" dirty="0">
                <a:latin typeface="Times New Roman"/>
                <a:cs typeface="Times New Roman"/>
              </a:rPr>
              <a:t>see, USA, Behind the Bloodshed</a:t>
            </a:r>
          </a:p>
          <a:p>
            <a:endParaRPr lang="en-US" dirty="0"/>
          </a:p>
        </p:txBody>
      </p:sp>
    </p:spTree>
    <p:extLst>
      <p:ext uri="{BB962C8B-B14F-4D97-AF65-F5344CB8AC3E}">
        <p14:creationId xmlns:p14="http://schemas.microsoft.com/office/powerpoint/2010/main" val="1148101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83743"/>
            <a:ext cx="8915400" cy="615462"/>
          </a:xfrm>
        </p:spPr>
        <p:txBody>
          <a:bodyPr>
            <a:normAutofit fontScale="90000"/>
          </a:bodyPr>
          <a:lstStyle/>
          <a:p>
            <a:r>
              <a:rPr lang="en-US" dirty="0"/>
              <a:t>Path to violence for spree killers</a:t>
            </a:r>
          </a:p>
        </p:txBody>
      </p:sp>
      <p:sp>
        <p:nvSpPr>
          <p:cNvPr id="3" name="Content Placeholder 2"/>
          <p:cNvSpPr>
            <a:spLocks noGrp="1"/>
          </p:cNvSpPr>
          <p:nvPr>
            <p:ph type="subTitle" idx="1"/>
          </p:nvPr>
        </p:nvSpPr>
        <p:spPr>
          <a:xfrm>
            <a:off x="332154" y="1651001"/>
            <a:ext cx="8583246" cy="5207000"/>
          </a:xfrm>
        </p:spPr>
        <p:txBody>
          <a:bodyPr>
            <a:normAutofit/>
          </a:bodyPr>
          <a:lstStyle/>
          <a:p>
            <a:pPr marL="457200" indent="-457200">
              <a:buAutoNum type="arabicPeriod"/>
            </a:pPr>
            <a:r>
              <a:rPr lang="en-US" sz="1900" b="1" dirty="0">
                <a:latin typeface="Baskerville"/>
                <a:cs typeface="Baskerville"/>
              </a:rPr>
              <a:t>Background features  </a:t>
            </a:r>
          </a:p>
          <a:p>
            <a:r>
              <a:rPr lang="en-US" sz="1900" dirty="0">
                <a:solidFill>
                  <a:srgbClr val="000000"/>
                </a:solidFill>
                <a:latin typeface="Baskerville"/>
                <a:cs typeface="Baskerville"/>
              </a:rPr>
              <a:t>Seeking </a:t>
            </a:r>
            <a:r>
              <a:rPr lang="en-US" dirty="0">
                <a:solidFill>
                  <a:srgbClr val="000000"/>
                </a:solidFill>
                <a:latin typeface="Baskerville"/>
                <a:cs typeface="Baskerville"/>
              </a:rPr>
              <a:t>signals: invite application of </a:t>
            </a:r>
            <a:r>
              <a:rPr lang="en-US" b="1" dirty="0">
                <a:solidFill>
                  <a:srgbClr val="000000"/>
                </a:solidFill>
                <a:latin typeface="Baskerville"/>
                <a:cs typeface="Baskerville"/>
              </a:rPr>
              <a:t>bio-psycho-social model researcher to apply (neuropsychological) insights</a:t>
            </a:r>
            <a:r>
              <a:rPr lang="en-US" dirty="0">
                <a:solidFill>
                  <a:srgbClr val="000000"/>
                </a:solidFill>
                <a:latin typeface="Baskerville"/>
                <a:cs typeface="Baskerville"/>
              </a:rPr>
              <a:t> to early signals of spree killers. </a:t>
            </a:r>
          </a:p>
          <a:p>
            <a:r>
              <a:rPr lang="en-US" dirty="0">
                <a:solidFill>
                  <a:srgbClr val="000000"/>
                </a:solidFill>
                <a:latin typeface="Baskerville"/>
                <a:cs typeface="Baskerville"/>
              </a:rPr>
              <a:t>Working Profile:  Hidden idiosyncratic thinking, narcissistic resentment, socially isolated, tendency to externalize blame, introverted, shy, and a lack of cognitive flexibility difficulty meeting social expectations.</a:t>
            </a:r>
          </a:p>
          <a:p>
            <a:r>
              <a:rPr lang="en-US" dirty="0">
                <a:solidFill>
                  <a:srgbClr val="000000"/>
                </a:solidFill>
                <a:latin typeface="Baskerville"/>
                <a:cs typeface="Baskerville"/>
              </a:rPr>
              <a:t>Developmental prediction -- Child slides out of the social mainstream, copes badly with social stigma, perceived victimization is irrational, and a predisposition toward </a:t>
            </a:r>
            <a:r>
              <a:rPr lang="en-US" b="1" dirty="0">
                <a:solidFill>
                  <a:srgbClr val="000000"/>
                </a:solidFill>
                <a:latin typeface="Baskerville"/>
                <a:cs typeface="Baskerville"/>
              </a:rPr>
              <a:t>contempt/blaming others.</a:t>
            </a:r>
          </a:p>
          <a:p>
            <a:pPr marL="0" lvl="2" indent="0">
              <a:spcBef>
                <a:spcPts val="2000"/>
              </a:spcBef>
              <a:buNone/>
            </a:pPr>
            <a:endParaRPr lang="en-US" dirty="0"/>
          </a:p>
        </p:txBody>
      </p:sp>
    </p:spTree>
    <p:extLst>
      <p:ext uri="{BB962C8B-B14F-4D97-AF65-F5344CB8AC3E}">
        <p14:creationId xmlns:p14="http://schemas.microsoft.com/office/powerpoint/2010/main" val="1365366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21650"/>
            <a:ext cx="8915400" cy="1031961"/>
          </a:xfrm>
        </p:spPr>
        <p:txBody>
          <a:bodyPr>
            <a:normAutofit/>
          </a:bodyPr>
          <a:lstStyle/>
          <a:p>
            <a:r>
              <a:rPr lang="en-US" sz="2400" dirty="0"/>
              <a:t>The Cases: </a:t>
            </a:r>
            <a:br>
              <a:rPr lang="en-US" sz="2400" dirty="0"/>
            </a:br>
            <a:r>
              <a:rPr lang="en-US" sz="2400" dirty="0"/>
              <a:t>Diversity of mental disorders among spree killers</a:t>
            </a:r>
          </a:p>
        </p:txBody>
      </p:sp>
      <p:sp>
        <p:nvSpPr>
          <p:cNvPr id="3" name="Content Placeholder 2"/>
          <p:cNvSpPr>
            <a:spLocks noGrp="1"/>
          </p:cNvSpPr>
          <p:nvPr>
            <p:ph type="subTitle" idx="1"/>
          </p:nvPr>
        </p:nvSpPr>
        <p:spPr>
          <a:xfrm>
            <a:off x="332154" y="1651001"/>
            <a:ext cx="8583246" cy="5207000"/>
          </a:xfrm>
        </p:spPr>
        <p:txBody>
          <a:bodyPr>
            <a:normAutofit/>
          </a:bodyPr>
          <a:lstStyle/>
          <a:p>
            <a:r>
              <a:rPr lang="en-US" dirty="0">
                <a:latin typeface="Baskerville"/>
                <a:cs typeface="Baskerville"/>
              </a:rPr>
              <a:t>2. </a:t>
            </a:r>
            <a:r>
              <a:rPr lang="en-US" sz="1900" b="1" dirty="0">
                <a:latin typeface="Baskerville"/>
                <a:cs typeface="Baskerville"/>
              </a:rPr>
              <a:t>Mental Health History Themes (Heterogeneous)</a:t>
            </a:r>
          </a:p>
          <a:p>
            <a:pPr marL="742950" lvl="1" indent="-285750" algn="l">
              <a:buFont typeface="Arial"/>
              <a:buChar char="•"/>
            </a:pPr>
            <a:r>
              <a:rPr lang="en-US" dirty="0">
                <a:solidFill>
                  <a:schemeClr val="tx1"/>
                </a:solidFill>
                <a:latin typeface="Baskerville"/>
                <a:cs typeface="Baskerville"/>
              </a:rPr>
              <a:t>Charles Whitman, University of Texas shooter (</a:t>
            </a:r>
            <a:r>
              <a:rPr lang="en-US" b="1" dirty="0">
                <a:solidFill>
                  <a:schemeClr val="tx1"/>
                </a:solidFill>
                <a:latin typeface="Baskerville"/>
                <a:cs typeface="Baskerville"/>
              </a:rPr>
              <a:t>Brian tumor</a:t>
            </a:r>
            <a:r>
              <a:rPr lang="en-US" dirty="0">
                <a:solidFill>
                  <a:schemeClr val="tx1"/>
                </a:solidFill>
                <a:latin typeface="Baskerville"/>
                <a:cs typeface="Baskerville"/>
              </a:rPr>
              <a:t>)</a:t>
            </a:r>
          </a:p>
          <a:p>
            <a:pPr marL="742950" lvl="1" indent="-285750" algn="l">
              <a:spcBef>
                <a:spcPts val="800"/>
              </a:spcBef>
              <a:buFont typeface="Arial"/>
              <a:buChar char="•"/>
            </a:pPr>
            <a:r>
              <a:rPr lang="en-US" dirty="0">
                <a:solidFill>
                  <a:schemeClr val="tx1"/>
                </a:solidFill>
                <a:latin typeface="Baskerville"/>
                <a:cs typeface="Baskerville"/>
              </a:rPr>
              <a:t>The Columbine High School shooters Harris (</a:t>
            </a:r>
            <a:r>
              <a:rPr lang="en-US" b="1" dirty="0">
                <a:solidFill>
                  <a:schemeClr val="tx1"/>
                </a:solidFill>
                <a:latin typeface="Baskerville"/>
                <a:cs typeface="Baskerville"/>
              </a:rPr>
              <a:t>psychopath</a:t>
            </a:r>
            <a:r>
              <a:rPr lang="en-US" dirty="0">
                <a:solidFill>
                  <a:schemeClr val="tx1"/>
                </a:solidFill>
                <a:latin typeface="Baskerville"/>
                <a:cs typeface="Baskerville"/>
              </a:rPr>
              <a:t>) and </a:t>
            </a:r>
            <a:r>
              <a:rPr lang="en-US" dirty="0" err="1">
                <a:solidFill>
                  <a:schemeClr val="tx1"/>
                </a:solidFill>
                <a:latin typeface="Baskerville"/>
                <a:cs typeface="Baskerville"/>
              </a:rPr>
              <a:t>Dylon</a:t>
            </a:r>
            <a:r>
              <a:rPr lang="en-US" dirty="0">
                <a:solidFill>
                  <a:schemeClr val="tx1"/>
                </a:solidFill>
                <a:latin typeface="Baskerville"/>
                <a:cs typeface="Baskerville"/>
              </a:rPr>
              <a:t> </a:t>
            </a:r>
            <a:r>
              <a:rPr lang="en-US" dirty="0" err="1">
                <a:solidFill>
                  <a:schemeClr val="tx1"/>
                </a:solidFill>
                <a:latin typeface="Baskerville"/>
                <a:cs typeface="Baskerville"/>
              </a:rPr>
              <a:t>Klebold</a:t>
            </a:r>
            <a:r>
              <a:rPr lang="en-US" dirty="0">
                <a:solidFill>
                  <a:schemeClr val="tx1"/>
                </a:solidFill>
                <a:latin typeface="Baskerville"/>
                <a:cs typeface="Baskerville"/>
              </a:rPr>
              <a:t> (</a:t>
            </a:r>
            <a:r>
              <a:rPr lang="en-US" b="1" dirty="0">
                <a:solidFill>
                  <a:schemeClr val="tx1"/>
                </a:solidFill>
                <a:latin typeface="Baskerville"/>
                <a:cs typeface="Baskerville"/>
              </a:rPr>
              <a:t>depressive</a:t>
            </a:r>
            <a:r>
              <a:rPr lang="en-US" dirty="0">
                <a:solidFill>
                  <a:schemeClr val="tx1"/>
                </a:solidFill>
                <a:latin typeface="Baskerville"/>
                <a:cs typeface="Baskerville"/>
              </a:rPr>
              <a:t>). In diary </a:t>
            </a:r>
            <a:r>
              <a:rPr lang="en-US" dirty="0" err="1">
                <a:solidFill>
                  <a:schemeClr val="tx1"/>
                </a:solidFill>
                <a:latin typeface="Baskerville"/>
                <a:cs typeface="Baskerville"/>
              </a:rPr>
              <a:t>Klebold</a:t>
            </a:r>
            <a:r>
              <a:rPr lang="en-US" dirty="0">
                <a:solidFill>
                  <a:schemeClr val="tx1"/>
                </a:solidFill>
                <a:latin typeface="Baskerville"/>
                <a:cs typeface="Baskerville"/>
              </a:rPr>
              <a:t> wrote about wanting to die, feeling sad, being invisible to girls; he wanted his life to end. Both were good at keeping inner life secret. </a:t>
            </a:r>
          </a:p>
          <a:p>
            <a:pPr marL="742950" lvl="1" indent="-285750" algn="l">
              <a:spcBef>
                <a:spcPts val="800"/>
              </a:spcBef>
              <a:buFont typeface="Arial"/>
              <a:buChar char="•"/>
            </a:pPr>
            <a:r>
              <a:rPr lang="en-US" dirty="0">
                <a:solidFill>
                  <a:schemeClr val="tx1"/>
                </a:solidFill>
                <a:latin typeface="Baskerville"/>
                <a:cs typeface="Baskerville"/>
              </a:rPr>
              <a:t>The Virginia Tech case:  </a:t>
            </a:r>
            <a:r>
              <a:rPr lang="en-US" dirty="0" err="1">
                <a:solidFill>
                  <a:schemeClr val="tx1"/>
                </a:solidFill>
                <a:latin typeface="Baskerville"/>
                <a:cs typeface="Baskerville"/>
              </a:rPr>
              <a:t>Seung-Hui</a:t>
            </a:r>
            <a:r>
              <a:rPr lang="en-US" dirty="0">
                <a:solidFill>
                  <a:schemeClr val="tx1"/>
                </a:solidFill>
                <a:latin typeface="Baskerville"/>
                <a:cs typeface="Baskerville"/>
              </a:rPr>
              <a:t> Cho (</a:t>
            </a:r>
            <a:r>
              <a:rPr lang="en-US" b="1" dirty="0">
                <a:solidFill>
                  <a:schemeClr val="tx1"/>
                </a:solidFill>
                <a:latin typeface="Baskerville"/>
                <a:cs typeface="Baskerville"/>
              </a:rPr>
              <a:t>selective </a:t>
            </a:r>
            <a:r>
              <a:rPr lang="en-US" b="1" dirty="0" err="1">
                <a:solidFill>
                  <a:schemeClr val="tx1"/>
                </a:solidFill>
                <a:latin typeface="Baskerville"/>
                <a:cs typeface="Baskerville"/>
              </a:rPr>
              <a:t>mutism</a:t>
            </a:r>
            <a:r>
              <a:rPr lang="en-US" b="1" dirty="0">
                <a:solidFill>
                  <a:schemeClr val="tx1"/>
                </a:solidFill>
                <a:latin typeface="Baskerville"/>
                <a:cs typeface="Baskerville"/>
              </a:rPr>
              <a:t>/social anxiety, major depression</a:t>
            </a:r>
            <a:r>
              <a:rPr lang="en-US" dirty="0">
                <a:solidFill>
                  <a:schemeClr val="tx1"/>
                </a:solidFill>
                <a:latin typeface="Baskerville"/>
                <a:cs typeface="Baskerville"/>
              </a:rPr>
              <a:t>); perhaps later on he became delusional</a:t>
            </a:r>
          </a:p>
          <a:p>
            <a:pPr marL="742950" lvl="1" indent="-285750" algn="l">
              <a:spcBef>
                <a:spcPts val="800"/>
              </a:spcBef>
              <a:buFont typeface="Arial"/>
              <a:buChar char="•"/>
            </a:pPr>
            <a:r>
              <a:rPr lang="en-US" dirty="0">
                <a:solidFill>
                  <a:schemeClr val="tx1"/>
                </a:solidFill>
                <a:latin typeface="Baskerville"/>
                <a:cs typeface="Baskerville"/>
              </a:rPr>
              <a:t>The </a:t>
            </a:r>
            <a:r>
              <a:rPr lang="en-US" dirty="0" err="1">
                <a:solidFill>
                  <a:schemeClr val="tx1"/>
                </a:solidFill>
                <a:latin typeface="Baskerville"/>
                <a:cs typeface="Baskerville"/>
              </a:rPr>
              <a:t>Dunblane</a:t>
            </a:r>
            <a:r>
              <a:rPr lang="en-US" dirty="0">
                <a:solidFill>
                  <a:schemeClr val="tx1"/>
                </a:solidFill>
                <a:latin typeface="Baskerville"/>
                <a:cs typeface="Baskerville"/>
              </a:rPr>
              <a:t> massacre (</a:t>
            </a:r>
            <a:r>
              <a:rPr lang="en-US" b="1" dirty="0">
                <a:solidFill>
                  <a:schemeClr val="tx1"/>
                </a:solidFill>
                <a:latin typeface="Baskerville"/>
                <a:cs typeface="Baskerville"/>
              </a:rPr>
              <a:t>pedophile</a:t>
            </a:r>
            <a:r>
              <a:rPr lang="en-US" dirty="0">
                <a:solidFill>
                  <a:schemeClr val="tx1"/>
                </a:solidFill>
                <a:latin typeface="Baskerville"/>
                <a:cs typeface="Baskerville"/>
              </a:rPr>
              <a:t>, who was trapped/suicidal) </a:t>
            </a:r>
          </a:p>
          <a:p>
            <a:pPr marL="742950" lvl="1" indent="-285750" algn="l">
              <a:spcBef>
                <a:spcPts val="800"/>
              </a:spcBef>
              <a:buFont typeface="Arial"/>
              <a:buChar char="•"/>
            </a:pPr>
            <a:r>
              <a:rPr lang="en-US" dirty="0">
                <a:solidFill>
                  <a:schemeClr val="tx1"/>
                </a:solidFill>
                <a:latin typeface="Baskerville"/>
                <a:cs typeface="Baskerville"/>
              </a:rPr>
              <a:t>Jared </a:t>
            </a:r>
            <a:r>
              <a:rPr lang="en-US" dirty="0" err="1">
                <a:solidFill>
                  <a:schemeClr val="tx1"/>
                </a:solidFill>
                <a:latin typeface="Baskerville"/>
                <a:cs typeface="Baskerville"/>
              </a:rPr>
              <a:t>Loughner</a:t>
            </a:r>
            <a:r>
              <a:rPr lang="en-US" dirty="0">
                <a:solidFill>
                  <a:schemeClr val="tx1"/>
                </a:solidFill>
                <a:latin typeface="Baskerville"/>
                <a:cs typeface="Baskerville"/>
              </a:rPr>
              <a:t> (</a:t>
            </a:r>
            <a:r>
              <a:rPr lang="en-US" b="1" dirty="0">
                <a:solidFill>
                  <a:schemeClr val="tx1"/>
                </a:solidFill>
                <a:latin typeface="Baskerville"/>
                <a:cs typeface="Baskerville"/>
              </a:rPr>
              <a:t>paranoid schizophrenic</a:t>
            </a:r>
            <a:r>
              <a:rPr lang="en-US" dirty="0">
                <a:solidFill>
                  <a:schemeClr val="tx1"/>
                </a:solidFill>
                <a:latin typeface="Baskerville"/>
                <a:cs typeface="Baskerville"/>
              </a:rPr>
              <a:t>) who targeted Gabby </a:t>
            </a:r>
            <a:r>
              <a:rPr lang="en-US" dirty="0" err="1">
                <a:solidFill>
                  <a:schemeClr val="tx1"/>
                </a:solidFill>
                <a:latin typeface="Baskerville"/>
                <a:cs typeface="Baskerville"/>
              </a:rPr>
              <a:t>Giffords</a:t>
            </a:r>
            <a:r>
              <a:rPr lang="en-US" dirty="0">
                <a:solidFill>
                  <a:schemeClr val="tx1"/>
                </a:solidFill>
                <a:latin typeface="Baskerville"/>
                <a:cs typeface="Baskerville"/>
              </a:rPr>
              <a:t> in Tucson, Arizona </a:t>
            </a:r>
          </a:p>
          <a:p>
            <a:pPr marL="742950" lvl="1" indent="-285750" algn="l">
              <a:spcBef>
                <a:spcPts val="800"/>
              </a:spcBef>
              <a:buFont typeface="Arial"/>
              <a:buChar char="•"/>
            </a:pPr>
            <a:r>
              <a:rPr lang="en-US" dirty="0">
                <a:solidFill>
                  <a:schemeClr val="tx1"/>
                </a:solidFill>
                <a:latin typeface="Baskerville"/>
                <a:cs typeface="Baskerville"/>
              </a:rPr>
              <a:t>James Holmes Colorado theatre massacre (</a:t>
            </a:r>
            <a:r>
              <a:rPr lang="en-US" b="1" dirty="0">
                <a:solidFill>
                  <a:schemeClr val="tx1"/>
                </a:solidFill>
                <a:latin typeface="Baskerville"/>
                <a:cs typeface="Baskerville"/>
              </a:rPr>
              <a:t>paranoid schizophrenic</a:t>
            </a:r>
            <a:r>
              <a:rPr lang="en-US" dirty="0">
                <a:solidFill>
                  <a:schemeClr val="tx1"/>
                </a:solidFill>
                <a:latin typeface="Baskerville"/>
                <a:cs typeface="Baskerville"/>
              </a:rPr>
              <a:t>)</a:t>
            </a:r>
          </a:p>
          <a:p>
            <a:pPr marL="742950" lvl="1" indent="-285750" algn="l">
              <a:spcBef>
                <a:spcPts val="800"/>
              </a:spcBef>
              <a:buFont typeface="Arial"/>
              <a:buChar char="•"/>
            </a:pPr>
            <a:r>
              <a:rPr lang="en-US" dirty="0">
                <a:solidFill>
                  <a:schemeClr val="tx1"/>
                </a:solidFill>
                <a:latin typeface="Baskerville"/>
                <a:cs typeface="Baskerville"/>
              </a:rPr>
              <a:t>Adam </a:t>
            </a:r>
            <a:r>
              <a:rPr lang="en-US" dirty="0" err="1">
                <a:solidFill>
                  <a:schemeClr val="tx1"/>
                </a:solidFill>
                <a:latin typeface="Baskerville"/>
                <a:cs typeface="Baskerville"/>
              </a:rPr>
              <a:t>Lanza</a:t>
            </a:r>
            <a:r>
              <a:rPr lang="en-US" dirty="0">
                <a:solidFill>
                  <a:schemeClr val="tx1"/>
                </a:solidFill>
                <a:latin typeface="Baskerville"/>
                <a:cs typeface="Baskerville"/>
              </a:rPr>
              <a:t> Newtown Elementary School shooter (</a:t>
            </a:r>
            <a:r>
              <a:rPr lang="en-US" b="1" dirty="0">
                <a:solidFill>
                  <a:schemeClr val="tx1"/>
                </a:solidFill>
                <a:latin typeface="Baskerville"/>
                <a:cs typeface="Baskerville"/>
              </a:rPr>
              <a:t>Asperger’s</a:t>
            </a:r>
            <a:r>
              <a:rPr lang="en-US" dirty="0">
                <a:solidFill>
                  <a:schemeClr val="tx1"/>
                </a:solidFill>
                <a:latin typeface="Baskerville"/>
                <a:cs typeface="Baskerville"/>
              </a:rPr>
              <a:t>)</a:t>
            </a:r>
          </a:p>
          <a:p>
            <a:pPr marL="742950" lvl="1" indent="-285750" algn="l">
              <a:spcBef>
                <a:spcPts val="800"/>
              </a:spcBef>
              <a:buFont typeface="Arial"/>
              <a:buChar char="•"/>
            </a:pPr>
            <a:r>
              <a:rPr lang="en-US" dirty="0">
                <a:solidFill>
                  <a:schemeClr val="tx1"/>
                </a:solidFill>
                <a:latin typeface="Baskerville"/>
                <a:cs typeface="Baskerville"/>
              </a:rPr>
              <a:t>Rodger (</a:t>
            </a:r>
            <a:r>
              <a:rPr lang="en-US" b="1" dirty="0">
                <a:solidFill>
                  <a:schemeClr val="tx1"/>
                </a:solidFill>
                <a:latin typeface="Baskerville"/>
                <a:cs typeface="Baskerville"/>
              </a:rPr>
              <a:t>Narcissistic</a:t>
            </a:r>
            <a:r>
              <a:rPr lang="en-US" dirty="0">
                <a:solidFill>
                  <a:schemeClr val="tx1"/>
                </a:solidFill>
                <a:latin typeface="Baskerville"/>
                <a:cs typeface="Baskerville"/>
              </a:rPr>
              <a:t>)</a:t>
            </a:r>
          </a:p>
          <a:p>
            <a:endParaRPr lang="en-US" sz="1600" b="1" dirty="0">
              <a:latin typeface="Baskerville"/>
              <a:cs typeface="Baskerville"/>
            </a:endParaRPr>
          </a:p>
          <a:p>
            <a:pPr marL="0" lvl="2" indent="0" algn="l">
              <a:spcBef>
                <a:spcPts val="2000"/>
              </a:spcBef>
              <a:buNone/>
            </a:pPr>
            <a:endParaRPr lang="en-US" dirty="0"/>
          </a:p>
        </p:txBody>
      </p:sp>
    </p:spTree>
    <p:extLst>
      <p:ext uri="{BB962C8B-B14F-4D97-AF65-F5344CB8AC3E}">
        <p14:creationId xmlns:p14="http://schemas.microsoft.com/office/powerpoint/2010/main" val="3962807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5300"/>
            <a:ext cx="8913813" cy="1054100"/>
          </a:xfrm>
        </p:spPr>
        <p:txBody>
          <a:bodyPr>
            <a:normAutofit/>
          </a:bodyPr>
          <a:lstStyle/>
          <a:p>
            <a:r>
              <a:rPr lang="en-US" sz="2400" dirty="0" err="1"/>
              <a:t>Seung</a:t>
            </a:r>
            <a:r>
              <a:rPr lang="en-US" sz="2400" dirty="0"/>
              <a:t> </a:t>
            </a:r>
            <a:r>
              <a:rPr lang="en-US" sz="2400" dirty="0" err="1"/>
              <a:t>Hui</a:t>
            </a:r>
            <a:r>
              <a:rPr lang="en-US" sz="2400" dirty="0"/>
              <a:t> Cho’s diagnosis: </a:t>
            </a:r>
            <a:br>
              <a:rPr lang="en-US" sz="2400" dirty="0"/>
            </a:br>
            <a:r>
              <a:rPr lang="en-US" sz="2400" dirty="0"/>
              <a:t>More than selective </a:t>
            </a:r>
            <a:r>
              <a:rPr lang="en-US" sz="2400" dirty="0" err="1"/>
              <a:t>mutism</a:t>
            </a:r>
            <a:r>
              <a:rPr lang="en-US" sz="2400" dirty="0"/>
              <a:t> in the end.</a:t>
            </a:r>
          </a:p>
        </p:txBody>
      </p:sp>
      <p:sp>
        <p:nvSpPr>
          <p:cNvPr id="3" name="Content Placeholder 2"/>
          <p:cNvSpPr>
            <a:spLocks noGrp="1"/>
          </p:cNvSpPr>
          <p:nvPr>
            <p:ph idx="1"/>
          </p:nvPr>
        </p:nvSpPr>
        <p:spPr>
          <a:xfrm>
            <a:off x="1114424" y="1676400"/>
            <a:ext cx="7610476" cy="4589929"/>
          </a:xfrm>
        </p:spPr>
        <p:txBody>
          <a:bodyPr>
            <a:normAutofit/>
          </a:bodyPr>
          <a:lstStyle/>
          <a:p>
            <a:r>
              <a:rPr lang="en-US" sz="1800" dirty="0">
                <a:latin typeface="Times New Roman"/>
                <a:cs typeface="Times New Roman"/>
              </a:rPr>
              <a:t>Stress of upcoming graduation and stress of failure in the culture of success led to:</a:t>
            </a:r>
          </a:p>
          <a:p>
            <a:pPr lvl="2"/>
            <a:r>
              <a:rPr lang="en-US" dirty="0">
                <a:latin typeface="Times New Roman"/>
                <a:cs typeface="Times New Roman"/>
              </a:rPr>
              <a:t>A decision to leave a mark, grab world’s attention, no longer be a victim, rather take on a macho image where aggression toward others and himself were merged.</a:t>
            </a:r>
          </a:p>
          <a:p>
            <a:pPr lvl="2"/>
            <a:r>
              <a:rPr lang="en-US" dirty="0">
                <a:latin typeface="Times New Roman"/>
                <a:cs typeface="Times New Roman"/>
              </a:rPr>
              <a:t>Obsessive interest with Columbine shooters intensified. </a:t>
            </a:r>
          </a:p>
          <a:p>
            <a:pPr lvl="2"/>
            <a:r>
              <a:rPr lang="en-US" b="1" dirty="0">
                <a:latin typeface="Times New Roman"/>
                <a:cs typeface="Times New Roman"/>
              </a:rPr>
              <a:t>He became a new persona, “Ismail Ax”</a:t>
            </a:r>
          </a:p>
          <a:p>
            <a:pPr lvl="2"/>
            <a:r>
              <a:rPr lang="en-US" dirty="0">
                <a:latin typeface="Times New Roman"/>
                <a:cs typeface="Times New Roman"/>
              </a:rPr>
              <a:t>After months of planning and playing at being a killer, the committed acts of murder. </a:t>
            </a:r>
          </a:p>
          <a:p>
            <a:pPr lvl="2"/>
            <a:endParaRPr lang="en-US" dirty="0">
              <a:latin typeface="Times New Roman"/>
              <a:cs typeface="Times New Roman"/>
            </a:endParaRPr>
          </a:p>
          <a:p>
            <a:pPr lvl="2"/>
            <a:endParaRPr lang="en-US" dirty="0">
              <a:latin typeface="Times New Roman"/>
              <a:cs typeface="Times New Roman"/>
            </a:endParaRPr>
          </a:p>
        </p:txBody>
      </p:sp>
    </p:spTree>
    <p:extLst>
      <p:ext uri="{BB962C8B-B14F-4D97-AF65-F5344CB8AC3E}">
        <p14:creationId xmlns:p14="http://schemas.microsoft.com/office/powerpoint/2010/main" val="404831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846"/>
            <a:ext cx="8913813" cy="703094"/>
          </a:xfrm>
        </p:spPr>
        <p:txBody>
          <a:bodyPr>
            <a:noAutofit/>
          </a:bodyPr>
          <a:lstStyle/>
          <a:p>
            <a:r>
              <a:rPr lang="en-US" sz="2000" b="1" dirty="0">
                <a:latin typeface="Baskerville"/>
                <a:cs typeface="Baskerville"/>
              </a:rPr>
              <a:t>Chilling echo of Sandy Hook shooter: </a:t>
            </a:r>
            <a:br>
              <a:rPr lang="en-US" sz="2000" b="1" dirty="0">
                <a:latin typeface="Baskerville"/>
                <a:cs typeface="Baskerville"/>
              </a:rPr>
            </a:br>
            <a:r>
              <a:rPr lang="en-US" sz="2000" b="1" dirty="0">
                <a:latin typeface="Baskerville"/>
                <a:cs typeface="Baskerville"/>
              </a:rPr>
              <a:t>Chris Harper-Mercer, 26, at Umpqua Community College</a:t>
            </a:r>
            <a:endParaRPr lang="en-US" sz="2000" b="1" dirty="0"/>
          </a:p>
        </p:txBody>
      </p:sp>
      <p:sp>
        <p:nvSpPr>
          <p:cNvPr id="3" name="Content Placeholder 2"/>
          <p:cNvSpPr>
            <a:spLocks noGrp="1"/>
          </p:cNvSpPr>
          <p:nvPr>
            <p:ph idx="1"/>
          </p:nvPr>
        </p:nvSpPr>
        <p:spPr>
          <a:xfrm>
            <a:off x="260812" y="1190724"/>
            <a:ext cx="8464088" cy="5075606"/>
          </a:xfrm>
        </p:spPr>
        <p:txBody>
          <a:bodyPr>
            <a:normAutofit fontScale="92500" lnSpcReduction="20000"/>
          </a:bodyPr>
          <a:lstStyle/>
          <a:p>
            <a:pPr>
              <a:buFont typeface="Wingdings" charset="2"/>
              <a:buChar char="q"/>
            </a:pPr>
            <a:r>
              <a:rPr lang="en-US" dirty="0">
                <a:solidFill>
                  <a:schemeClr val="tx1"/>
                </a:solidFill>
                <a:latin typeface="Baskerville"/>
                <a:cs typeface="Baskerville"/>
              </a:rPr>
              <a:t>He lived with his </a:t>
            </a:r>
            <a:r>
              <a:rPr lang="en-US" u="sng" dirty="0">
                <a:solidFill>
                  <a:schemeClr val="tx1"/>
                </a:solidFill>
                <a:latin typeface="Baskerville"/>
                <a:cs typeface="Baskerville"/>
              </a:rPr>
              <a:t>over protective, enabling mother</a:t>
            </a:r>
            <a:r>
              <a:rPr lang="en-US" dirty="0">
                <a:solidFill>
                  <a:schemeClr val="tx1"/>
                </a:solidFill>
                <a:latin typeface="Baskerville"/>
                <a:cs typeface="Baskerville"/>
              </a:rPr>
              <a:t>.  </a:t>
            </a:r>
          </a:p>
          <a:p>
            <a:pPr lvl="1">
              <a:buFont typeface="Arial"/>
              <a:buChar char="•"/>
            </a:pPr>
            <a:r>
              <a:rPr lang="en-US" dirty="0">
                <a:solidFill>
                  <a:schemeClr val="tx1"/>
                </a:solidFill>
                <a:latin typeface="Baskerville"/>
                <a:cs typeface="Baskerville"/>
              </a:rPr>
              <a:t>“My son is dealing with some mental issues.. Mother complain that young children were playing too loudly were bothering her son. She complained about barking dogs. </a:t>
            </a:r>
          </a:p>
          <a:p>
            <a:pPr>
              <a:buFont typeface="Wingdings" charset="2"/>
              <a:buChar char="q"/>
            </a:pPr>
            <a:r>
              <a:rPr lang="en-US" u="sng" dirty="0">
                <a:solidFill>
                  <a:schemeClr val="tx1"/>
                </a:solidFill>
                <a:latin typeface="Baskerville"/>
                <a:cs typeface="Baskerville"/>
              </a:rPr>
              <a:t>He kept to himself</a:t>
            </a:r>
            <a:r>
              <a:rPr lang="en-US" dirty="0">
                <a:solidFill>
                  <a:schemeClr val="tx1"/>
                </a:solidFill>
                <a:latin typeface="Baskerville"/>
                <a:cs typeface="Baskerville"/>
              </a:rPr>
              <a:t>. </a:t>
            </a:r>
          </a:p>
          <a:p>
            <a:pPr lvl="1">
              <a:buFont typeface="Arial"/>
              <a:buChar char="•"/>
            </a:pPr>
            <a:r>
              <a:rPr lang="en-US" dirty="0">
                <a:solidFill>
                  <a:schemeClr val="tx1"/>
                </a:solidFill>
                <a:latin typeface="Baskerville"/>
                <a:cs typeface="Baskerville"/>
              </a:rPr>
              <a:t>He was reclusive, fragile, anxious, and recoiled from social interaction---timid, ill at ease, shy. </a:t>
            </a:r>
            <a:r>
              <a:rPr lang="en-US" dirty="0">
                <a:solidFill>
                  <a:srgbClr val="000000"/>
                </a:solidFill>
                <a:latin typeface="Baskerville"/>
                <a:cs typeface="Baskerville"/>
              </a:rPr>
              <a:t>He would sit by himself in the dark on the balcony with a little light. </a:t>
            </a:r>
            <a:endParaRPr lang="en-US" dirty="0">
              <a:solidFill>
                <a:schemeClr val="tx1"/>
              </a:solidFill>
              <a:latin typeface="Baskerville"/>
              <a:cs typeface="Baskerville"/>
            </a:endParaRPr>
          </a:p>
          <a:p>
            <a:pPr>
              <a:buFont typeface="Wingdings" charset="2"/>
              <a:buChar char="q"/>
            </a:pPr>
            <a:r>
              <a:rPr lang="en-US" dirty="0">
                <a:solidFill>
                  <a:schemeClr val="tx1"/>
                </a:solidFill>
                <a:latin typeface="Baskerville"/>
                <a:cs typeface="Baskerville"/>
              </a:rPr>
              <a:t>Was </a:t>
            </a:r>
            <a:r>
              <a:rPr lang="en-US" u="sng" dirty="0">
                <a:solidFill>
                  <a:schemeClr val="tx1"/>
                </a:solidFill>
                <a:latin typeface="Baskerville"/>
                <a:cs typeface="Baskerville"/>
              </a:rPr>
              <a:t>filled with hate</a:t>
            </a:r>
            <a:r>
              <a:rPr lang="en-US" dirty="0">
                <a:solidFill>
                  <a:schemeClr val="tx1"/>
                </a:solidFill>
                <a:latin typeface="Baskerville"/>
                <a:cs typeface="Baskerville"/>
              </a:rPr>
              <a:t>---made hateful writings. </a:t>
            </a:r>
          </a:p>
          <a:p>
            <a:pPr lvl="1">
              <a:buFont typeface="Arial"/>
              <a:buChar char="•"/>
            </a:pPr>
            <a:r>
              <a:rPr lang="en-US" dirty="0">
                <a:solidFill>
                  <a:schemeClr val="tx1"/>
                </a:solidFill>
                <a:latin typeface="Baskerville"/>
                <a:cs typeface="Baskerville"/>
              </a:rPr>
              <a:t>He yelled at neighbor for smoking---not friendly guy. Collected weapons; white supremacist leanings. He left a hated filled note. </a:t>
            </a:r>
          </a:p>
          <a:p>
            <a:pPr>
              <a:buFont typeface="Wingdings" charset="2"/>
              <a:buChar char="q"/>
            </a:pPr>
            <a:r>
              <a:rPr lang="en-US" u="sng" dirty="0">
                <a:solidFill>
                  <a:schemeClr val="tx1"/>
                </a:solidFill>
                <a:latin typeface="Baskerville"/>
                <a:cs typeface="Baskerville"/>
              </a:rPr>
              <a:t>He struggled with Asperger’s syndrome</a:t>
            </a:r>
            <a:r>
              <a:rPr lang="en-US" dirty="0">
                <a:solidFill>
                  <a:schemeClr val="tx1"/>
                </a:solidFill>
                <a:latin typeface="Baskerville"/>
                <a:cs typeface="Baskerville"/>
              </a:rPr>
              <a:t>, </a:t>
            </a:r>
          </a:p>
          <a:p>
            <a:pPr lvl="1">
              <a:buFont typeface="Arial"/>
              <a:buChar char="•"/>
            </a:pPr>
            <a:r>
              <a:rPr lang="en-US" dirty="0">
                <a:solidFill>
                  <a:schemeClr val="tx1"/>
                </a:solidFill>
                <a:latin typeface="Baskerville"/>
                <a:cs typeface="Baskerville"/>
              </a:rPr>
              <a:t>He complained that society was against him, had no girlfriend, rejected by military after one month, no opportunities, etc. </a:t>
            </a:r>
          </a:p>
          <a:p>
            <a:pPr lvl="1">
              <a:buFont typeface="Arial"/>
              <a:buChar char="•"/>
            </a:pPr>
            <a:r>
              <a:rPr lang="en-US" dirty="0">
                <a:solidFill>
                  <a:schemeClr val="tx1"/>
                </a:solidFill>
                <a:latin typeface="Baskerville"/>
                <a:cs typeface="Baskerville"/>
              </a:rPr>
              <a:t>Previously attended school for students with learning disabilities, behavioral problems, and emotional issues. </a:t>
            </a:r>
          </a:p>
          <a:p>
            <a:pPr>
              <a:buFont typeface="Wingdings" charset="2"/>
              <a:buChar char="q"/>
            </a:pPr>
            <a:r>
              <a:rPr lang="en-US" u="sng" dirty="0">
                <a:solidFill>
                  <a:srgbClr val="000000"/>
                </a:solidFill>
                <a:latin typeface="Baskerville"/>
                <a:cs typeface="Baskerville"/>
              </a:rPr>
              <a:t>Collected guns </a:t>
            </a:r>
            <a:r>
              <a:rPr lang="en-US" dirty="0">
                <a:solidFill>
                  <a:srgbClr val="000000"/>
                </a:solidFill>
                <a:latin typeface="Baskerville"/>
                <a:cs typeface="Baskerville"/>
              </a:rPr>
              <a:t>(had 13 legally purchased—6 on the scene and 7 in his apartment). </a:t>
            </a:r>
          </a:p>
          <a:p>
            <a:pPr lvl="1">
              <a:buFont typeface="Arial"/>
              <a:buChar char="•"/>
            </a:pPr>
            <a:r>
              <a:rPr lang="en-US" dirty="0">
                <a:solidFill>
                  <a:srgbClr val="000000"/>
                </a:solidFill>
                <a:latin typeface="Baskerville"/>
                <a:cs typeface="Baskerville"/>
              </a:rPr>
              <a:t>His mother supplied him with weapons and took him to the firing range </a:t>
            </a:r>
            <a:endParaRPr lang="en-US" dirty="0"/>
          </a:p>
        </p:txBody>
      </p:sp>
    </p:spTree>
    <p:extLst>
      <p:ext uri="{BB962C8B-B14F-4D97-AF65-F5344CB8AC3E}">
        <p14:creationId xmlns:p14="http://schemas.microsoft.com/office/powerpoint/2010/main" val="1316401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2:  Elliot Rodger –narcissist or psychotic?</a:t>
            </a:r>
          </a:p>
        </p:txBody>
      </p:sp>
      <p:sp>
        <p:nvSpPr>
          <p:cNvPr id="3" name="Content Placeholder 2"/>
          <p:cNvSpPr>
            <a:spLocks noGrp="1"/>
          </p:cNvSpPr>
          <p:nvPr>
            <p:ph idx="1"/>
          </p:nvPr>
        </p:nvSpPr>
        <p:spPr>
          <a:xfrm>
            <a:off x="1114424" y="2295770"/>
            <a:ext cx="7610476" cy="3970560"/>
          </a:xfrm>
        </p:spPr>
        <p:txBody>
          <a:bodyPr>
            <a:normAutofit/>
          </a:bodyPr>
          <a:lstStyle/>
          <a:p>
            <a:r>
              <a:rPr lang="en-US" dirty="0">
                <a:latin typeface="Times New Roman"/>
                <a:cs typeface="Times New Roman"/>
              </a:rPr>
              <a:t>Elliot Rodger Diagnostic formulation</a:t>
            </a:r>
          </a:p>
          <a:p>
            <a:pPr lvl="1"/>
            <a:r>
              <a:rPr lang="en-US" dirty="0">
                <a:latin typeface="Times New Roman"/>
                <a:cs typeface="Times New Roman"/>
              </a:rPr>
              <a:t>Personality was </a:t>
            </a:r>
            <a:r>
              <a:rPr lang="en-US" b="1" dirty="0">
                <a:latin typeface="Times New Roman"/>
                <a:cs typeface="Times New Roman"/>
              </a:rPr>
              <a:t>Narcissistic</a:t>
            </a:r>
            <a:r>
              <a:rPr lang="en-US" dirty="0">
                <a:latin typeface="Times New Roman"/>
                <a:cs typeface="Times New Roman"/>
              </a:rPr>
              <a:t>:  Magnificent, beautiful, travelled, civilized, intelligent, sophisticated.</a:t>
            </a:r>
          </a:p>
          <a:p>
            <a:pPr lvl="1"/>
            <a:r>
              <a:rPr lang="en-US" b="1" dirty="0">
                <a:latin typeface="Times New Roman"/>
                <a:cs typeface="Times New Roman"/>
              </a:rPr>
              <a:t>Anxious and Obsessive</a:t>
            </a:r>
            <a:r>
              <a:rPr lang="en-US" dirty="0">
                <a:latin typeface="Times New Roman"/>
                <a:cs typeface="Times New Roman"/>
              </a:rPr>
              <a:t>:  about girls having sex with other lesser men is wrong, “I deserve their love,” “it is horrible for me, not being with beautiful girls,” “others enjoy, not me,” rejected, detached, </a:t>
            </a:r>
          </a:p>
          <a:p>
            <a:pPr lvl="1"/>
            <a:r>
              <a:rPr lang="en-US" dirty="0">
                <a:latin typeface="Times New Roman"/>
                <a:cs typeface="Times New Roman"/>
              </a:rPr>
              <a:t>Emotionally pained/</a:t>
            </a:r>
            <a:r>
              <a:rPr lang="en-US" b="1" dirty="0">
                <a:latin typeface="Times New Roman"/>
                <a:cs typeface="Times New Roman"/>
              </a:rPr>
              <a:t>Depressed</a:t>
            </a:r>
            <a:r>
              <a:rPr lang="en-US" dirty="0">
                <a:latin typeface="Times New Roman"/>
                <a:cs typeface="Times New Roman"/>
              </a:rPr>
              <a:t>:  “alone and tortured,” “life unfair,” “jealousy” “I hate all of you”</a:t>
            </a:r>
          </a:p>
          <a:p>
            <a:pPr lvl="1"/>
            <a:r>
              <a:rPr lang="en-US" dirty="0">
                <a:latin typeface="Times New Roman"/>
                <a:cs typeface="Times New Roman"/>
              </a:rPr>
              <a:t>Rodger’s injustice conclusions: </a:t>
            </a:r>
            <a:r>
              <a:rPr lang="en-US" b="1" dirty="0">
                <a:latin typeface="Times New Roman"/>
                <a:cs typeface="Times New Roman"/>
              </a:rPr>
              <a:t>Delusional? Borderline splitting</a:t>
            </a:r>
            <a:r>
              <a:rPr lang="en-US" dirty="0">
                <a:latin typeface="Times New Roman"/>
                <a:cs typeface="Times New Roman"/>
              </a:rPr>
              <a:t>?  “superior alpha male,” demonize targets for destruction, “</a:t>
            </a:r>
            <a:r>
              <a:rPr lang="en-US" b="1" dirty="0">
                <a:latin typeface="Times New Roman"/>
                <a:cs typeface="Times New Roman"/>
              </a:rPr>
              <a:t>humanity is disgusting, wretched, depraved</a:t>
            </a:r>
            <a:r>
              <a:rPr lang="en-US" dirty="0">
                <a:latin typeface="Times New Roman"/>
                <a:cs typeface="Times New Roman"/>
              </a:rPr>
              <a:t>” complained.  </a:t>
            </a:r>
          </a:p>
          <a:p>
            <a:pPr lvl="1"/>
            <a:endParaRPr lang="en-US" dirty="0"/>
          </a:p>
        </p:txBody>
      </p:sp>
    </p:spTree>
    <p:extLst>
      <p:ext uri="{BB962C8B-B14F-4D97-AF65-F5344CB8AC3E}">
        <p14:creationId xmlns:p14="http://schemas.microsoft.com/office/powerpoint/2010/main" val="2526991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12615"/>
            <a:ext cx="8915400" cy="791308"/>
          </a:xfrm>
        </p:spPr>
        <p:txBody>
          <a:bodyPr>
            <a:normAutofit/>
          </a:bodyPr>
          <a:lstStyle/>
          <a:p>
            <a:r>
              <a:rPr lang="en-US" dirty="0"/>
              <a:t>Step 3:  Contempt for humanity</a:t>
            </a:r>
          </a:p>
        </p:txBody>
      </p:sp>
      <p:sp>
        <p:nvSpPr>
          <p:cNvPr id="3" name="Content Placeholder 2"/>
          <p:cNvSpPr>
            <a:spLocks noGrp="1"/>
          </p:cNvSpPr>
          <p:nvPr>
            <p:ph type="subTitle" idx="1"/>
          </p:nvPr>
        </p:nvSpPr>
        <p:spPr>
          <a:xfrm>
            <a:off x="357554" y="1237015"/>
            <a:ext cx="8434754" cy="5142293"/>
          </a:xfrm>
        </p:spPr>
        <p:txBody>
          <a:bodyPr>
            <a:normAutofit fontScale="25000" lnSpcReduction="20000"/>
          </a:bodyPr>
          <a:lstStyle/>
          <a:p>
            <a:pPr marL="285750" lvl="2" indent="-285750" algn="l">
              <a:spcBef>
                <a:spcPts val="2000"/>
              </a:spcBef>
            </a:pPr>
            <a:r>
              <a:rPr lang="en-US" sz="4900" b="1" dirty="0">
                <a:solidFill>
                  <a:srgbClr val="000000"/>
                </a:solidFill>
              </a:rPr>
              <a:t>3. </a:t>
            </a:r>
            <a:r>
              <a:rPr lang="en-US" sz="7200" b="1" dirty="0">
                <a:solidFill>
                  <a:srgbClr val="000000"/>
                </a:solidFill>
              </a:rPr>
              <a:t>Negative view of humanity (contempt)</a:t>
            </a:r>
            <a:endParaRPr lang="en-US" sz="5500" b="1" dirty="0">
              <a:solidFill>
                <a:srgbClr val="000000"/>
              </a:solidFill>
            </a:endParaRPr>
          </a:p>
          <a:p>
            <a:pPr marL="622300" lvl="3" indent="-285750" algn="l">
              <a:spcBef>
                <a:spcPts val="800"/>
              </a:spcBef>
            </a:pPr>
            <a:r>
              <a:rPr lang="en-US" sz="5200" dirty="0">
                <a:solidFill>
                  <a:srgbClr val="000000"/>
                </a:solidFill>
              </a:rPr>
              <a:t>	</a:t>
            </a:r>
            <a:r>
              <a:rPr lang="en-US" sz="7200" dirty="0">
                <a:solidFill>
                  <a:srgbClr val="000000"/>
                </a:solidFill>
                <a:latin typeface="Times New Roman"/>
                <a:cs typeface="Times New Roman"/>
              </a:rPr>
              <a:t>Eric Harris opened his private journal with the sentence, “I hate the fucking world.” </a:t>
            </a:r>
          </a:p>
          <a:p>
            <a:pPr marL="622300" lvl="3" indent="-285750" algn="l">
              <a:spcBef>
                <a:spcPts val="800"/>
              </a:spcBef>
            </a:pPr>
            <a:r>
              <a:rPr lang="en-US" sz="7200" dirty="0">
                <a:solidFill>
                  <a:srgbClr val="000000"/>
                </a:solidFill>
                <a:latin typeface="Times New Roman"/>
                <a:cs typeface="Times New Roman"/>
              </a:rPr>
              <a:t>	</a:t>
            </a:r>
            <a:r>
              <a:rPr lang="en-US" sz="7200" b="1" dirty="0">
                <a:solidFill>
                  <a:srgbClr val="000000"/>
                </a:solidFill>
                <a:latin typeface="Times New Roman"/>
                <a:cs typeface="Times New Roman"/>
              </a:rPr>
              <a:t>Implicit in hatred is contempt</a:t>
            </a:r>
            <a:r>
              <a:rPr lang="en-US" sz="7200" dirty="0">
                <a:solidFill>
                  <a:srgbClr val="000000"/>
                </a:solidFill>
                <a:latin typeface="Times New Roman"/>
                <a:cs typeface="Times New Roman"/>
              </a:rPr>
              <a:t>: Disgust derived from a messianic superiority complex, out to punish the entire human race for its inferiority. It is about demeaning other people, says Hare. </a:t>
            </a:r>
          </a:p>
          <a:p>
            <a:pPr marL="622300" lvl="3" indent="-285750" algn="l">
              <a:spcBef>
                <a:spcPts val="800"/>
              </a:spcBef>
            </a:pPr>
            <a:r>
              <a:rPr lang="en-US" sz="7200" dirty="0">
                <a:solidFill>
                  <a:srgbClr val="000000"/>
                </a:solidFill>
                <a:latin typeface="Times New Roman"/>
                <a:cs typeface="Times New Roman"/>
              </a:rPr>
              <a:t>	Elliot Rodger, “Humanity is disgusting, wretched…”</a:t>
            </a:r>
          </a:p>
          <a:p>
            <a:pPr marL="622300" lvl="3" indent="-285750" algn="l">
              <a:spcBef>
                <a:spcPts val="800"/>
              </a:spcBef>
            </a:pPr>
            <a:r>
              <a:rPr lang="en-US" sz="7200" dirty="0">
                <a:solidFill>
                  <a:srgbClr val="000000"/>
                </a:solidFill>
                <a:latin typeface="Times New Roman"/>
                <a:cs typeface="Times New Roman"/>
              </a:rPr>
              <a:t>	I proposed the Las Vegas shooter experienced a hatred for humanity. </a:t>
            </a:r>
          </a:p>
          <a:p>
            <a:pPr marL="622300" lvl="3" indent="-285750" algn="l">
              <a:spcBef>
                <a:spcPts val="800"/>
              </a:spcBef>
            </a:pPr>
            <a:r>
              <a:rPr lang="en-US" sz="7200" dirty="0">
                <a:solidFill>
                  <a:srgbClr val="000000"/>
                </a:solidFill>
                <a:latin typeface="Times New Roman"/>
                <a:cs typeface="Times New Roman"/>
              </a:rPr>
              <a:t>	Foster deceit via a misleading presentation (“duping delight”*) while hidden is a self expressed hatred.</a:t>
            </a:r>
          </a:p>
          <a:p>
            <a:pPr marL="622300" lvl="3" indent="-285750" algn="l">
              <a:spcBef>
                <a:spcPts val="800"/>
              </a:spcBef>
            </a:pPr>
            <a:r>
              <a:rPr lang="en-US" sz="7200" dirty="0">
                <a:solidFill>
                  <a:srgbClr val="000000"/>
                </a:solidFill>
                <a:latin typeface="Times New Roman"/>
                <a:cs typeface="Times New Roman"/>
              </a:rPr>
              <a:t>	Encouragement for racial hatred occurs via internet silo-</a:t>
            </a:r>
            <a:r>
              <a:rPr lang="en-US" sz="7200" dirty="0" err="1">
                <a:solidFill>
                  <a:srgbClr val="000000"/>
                </a:solidFill>
                <a:latin typeface="Times New Roman"/>
                <a:cs typeface="Times New Roman"/>
              </a:rPr>
              <a:t>ing</a:t>
            </a:r>
            <a:r>
              <a:rPr lang="en-US" sz="7200" dirty="0">
                <a:solidFill>
                  <a:srgbClr val="000000"/>
                </a:solidFill>
                <a:latin typeface="Times New Roman"/>
                <a:cs typeface="Times New Roman"/>
              </a:rPr>
              <a:t>:  surrounding oneself with like minded persons, reinforcing attitudes and stereotypes.</a:t>
            </a:r>
          </a:p>
          <a:p>
            <a:pPr marL="622300" lvl="3" indent="-285750" algn="l">
              <a:spcBef>
                <a:spcPts val="800"/>
              </a:spcBef>
            </a:pPr>
            <a:r>
              <a:rPr lang="en-US" sz="7200" dirty="0">
                <a:solidFill>
                  <a:srgbClr val="000000"/>
                </a:solidFill>
                <a:latin typeface="Times New Roman"/>
                <a:cs typeface="Times New Roman"/>
              </a:rPr>
              <a:t>		Other traits consistent with negative view of humanity include: grandiosity, 	contempt, lack of empathy, superiority, callousness, self aggrandizement, a 	craving for violence</a:t>
            </a:r>
          </a:p>
          <a:p>
            <a:pPr marL="622300" lvl="3" indent="-285750" algn="l">
              <a:spcBef>
                <a:spcPts val="800"/>
              </a:spcBef>
            </a:pPr>
            <a:r>
              <a:rPr lang="en-US" sz="4800" dirty="0">
                <a:solidFill>
                  <a:srgbClr val="000000"/>
                </a:solidFill>
                <a:latin typeface="Baskerville"/>
                <a:cs typeface="Baskerville"/>
              </a:rPr>
              <a:t>		*Psychologist Paul Ekman’s term, considered a key characteristic of the psychopathic profile.</a:t>
            </a:r>
          </a:p>
          <a:p>
            <a:pPr lvl="2"/>
            <a:endParaRPr lang="en-US" sz="3500" dirty="0"/>
          </a:p>
        </p:txBody>
      </p:sp>
    </p:spTree>
    <p:extLst>
      <p:ext uri="{BB962C8B-B14F-4D97-AF65-F5344CB8AC3E}">
        <p14:creationId xmlns:p14="http://schemas.microsoft.com/office/powerpoint/2010/main" val="37232128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8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9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0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21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22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23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2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6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7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1837</TotalTime>
  <Words>3125</Words>
  <Application>Microsoft Macintosh PowerPoint</Application>
  <PresentationFormat>On-screen Show (4:3)</PresentationFormat>
  <Paragraphs>259</Paragraphs>
  <Slides>21</Slides>
  <Notes>6</Notes>
  <HiddenSlides>0</HiddenSlides>
  <MMClips>1</MMClips>
  <ScaleCrop>false</ScaleCrop>
  <HeadingPairs>
    <vt:vector size="6" baseType="variant">
      <vt:variant>
        <vt:lpstr>Fonts Used</vt:lpstr>
      </vt:variant>
      <vt:variant>
        <vt:i4>7</vt:i4>
      </vt:variant>
      <vt:variant>
        <vt:lpstr>Theme</vt:lpstr>
      </vt:variant>
      <vt:variant>
        <vt:i4>15</vt:i4>
      </vt:variant>
      <vt:variant>
        <vt:lpstr>Slide Titles</vt:lpstr>
      </vt:variant>
      <vt:variant>
        <vt:i4>21</vt:i4>
      </vt:variant>
    </vt:vector>
  </HeadingPairs>
  <TitlesOfParts>
    <vt:vector size="43" baseType="lpstr">
      <vt:lpstr>Arial</vt:lpstr>
      <vt:lpstr>Baskerville</vt:lpstr>
      <vt:lpstr>Calibri</vt:lpstr>
      <vt:lpstr>Century Gothic</vt:lpstr>
      <vt:lpstr>Times New Roman</vt:lpstr>
      <vt:lpstr>Wingdings</vt:lpstr>
      <vt:lpstr>Wingdings 2</vt:lpstr>
      <vt:lpstr>Office Theme</vt:lpstr>
      <vt:lpstr>Perception</vt:lpstr>
      <vt:lpstr>1_Perception</vt:lpstr>
      <vt:lpstr>5_Perception</vt:lpstr>
      <vt:lpstr>6_Perception</vt:lpstr>
      <vt:lpstr>7_Perception</vt:lpstr>
      <vt:lpstr>12_Perception</vt:lpstr>
      <vt:lpstr>16_Perception</vt:lpstr>
      <vt:lpstr>17_Perception</vt:lpstr>
      <vt:lpstr>18_Perception</vt:lpstr>
      <vt:lpstr>19_Perception</vt:lpstr>
      <vt:lpstr>20_Perception</vt:lpstr>
      <vt:lpstr>21_Perception</vt:lpstr>
      <vt:lpstr>22_Perception</vt:lpstr>
      <vt:lpstr>23_Perception</vt:lpstr>
      <vt:lpstr>3. Pathway to mass murder for young male spree killers</vt:lpstr>
      <vt:lpstr>Spree killers: a uniquely male phenomenon!!</vt:lpstr>
      <vt:lpstr> Path to violence taken by spree killers</vt:lpstr>
      <vt:lpstr>Path to violence for spree killers</vt:lpstr>
      <vt:lpstr>The Cases:  Diversity of mental disorders among spree killers</vt:lpstr>
      <vt:lpstr>Seung Hui Cho’s diagnosis:  More than selective mutism in the end.</vt:lpstr>
      <vt:lpstr>Chilling echo of Sandy Hook shooter:  Chris Harper-Mercer, 26, at Umpqua Community College</vt:lpstr>
      <vt:lpstr>Step 2:  Elliot Rodger –narcissist or psychotic?</vt:lpstr>
      <vt:lpstr>Step 3:  Contempt for humanity</vt:lpstr>
      <vt:lpstr>Step 4: Coping badly with life stress</vt:lpstr>
      <vt:lpstr>Step 5:  A subjective victimization</vt:lpstr>
      <vt:lpstr>Step 5: Alternative - Self ascribed leader of revolution</vt:lpstr>
      <vt:lpstr>Step 6: Revenge fantasy/blaze of glory ending</vt:lpstr>
      <vt:lpstr>Step 7:  Planning and Preparation</vt:lpstr>
      <vt:lpstr>Step 8: Obsessional focus</vt:lpstr>
      <vt:lpstr>Step 9: Tipping Point</vt:lpstr>
      <vt:lpstr>Elliot Rodger- 'One Last Chance' Trigger </vt:lpstr>
      <vt:lpstr>Elliott Rodger’s tipping point</vt:lpstr>
      <vt:lpstr>Macro level Prevention:  Interrupt the path to violence</vt:lpstr>
      <vt:lpstr>Prevention:  Questions for  “bystanders”</vt:lpstr>
      <vt:lpstr>Questions for bystanders</vt:lpstr>
    </vt:vector>
  </TitlesOfParts>
  <Company>Johns Hopkins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 Differing pathways to mass murder for Terrorists v. Spree Killers</dc:title>
  <dc:creator>Lawrence Raifman</dc:creator>
  <cp:lastModifiedBy>Paul Golding</cp:lastModifiedBy>
  <cp:revision>56</cp:revision>
  <cp:lastPrinted>2019-04-29T16:23:01Z</cp:lastPrinted>
  <dcterms:created xsi:type="dcterms:W3CDTF">2019-04-12T21:25:21Z</dcterms:created>
  <dcterms:modified xsi:type="dcterms:W3CDTF">2019-05-07T14:36:00Z</dcterms:modified>
</cp:coreProperties>
</file>