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4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331AB-6A23-4C39-9B0D-66C1FA69E24A}" type="datetimeFigureOut">
              <a:rPr lang="en-US" smtClean="0"/>
              <a:t>5/6/19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E2CB80-C92A-4DD6-ACBB-B146B27C6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66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6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05024-4571-4C0B-91F3-A50B9834A8E9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667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3551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Also ADHD girls: what is leading them to internalize</a:t>
            </a:r>
            <a:r>
              <a:rPr lang="en-US" baseline="0" dirty="0"/>
              <a:t> aggression with self-harm? We have neural correlates (reduced striatum OFC, </a:t>
            </a:r>
            <a:r>
              <a:rPr lang="en-US" baseline="0" dirty="0" err="1"/>
              <a:t>amyg</a:t>
            </a:r>
            <a:r>
              <a:rPr lang="en-US" baseline="0" dirty="0"/>
              <a:t> to rewards) but what is leading to that, and why is that not true of males?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6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05024-4571-4C0B-91F3-A50B9834A8E9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667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4965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71D2FE-5451-40CE-9D90-646892632CD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1863" y="4402138"/>
            <a:ext cx="5121275" cy="4171950"/>
          </a:xfrm>
          <a:noFill/>
          <a:ln w="9525"/>
        </p:spPr>
        <p:txBody>
          <a:bodyPr lIns="93530" tIns="46765" rIns="93530" bIns="46765"/>
          <a:lstStyle/>
          <a:p>
            <a:endParaRPr lang="en-US"/>
          </a:p>
        </p:txBody>
      </p:sp>
      <p:sp>
        <p:nvSpPr>
          <p:cNvPr id="266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7513" y="703263"/>
            <a:ext cx="6151562" cy="346075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571413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6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05024-4571-4C0B-91F3-A50B9834A8E9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667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95998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Motivated to loose wait, exercise more, </a:t>
            </a:r>
          </a:p>
          <a:p>
            <a:r>
              <a:rPr lang="en-US" dirty="0"/>
              <a:t>Q of life habits</a:t>
            </a:r>
          </a:p>
          <a:p>
            <a:r>
              <a:rPr lang="en-US" dirty="0"/>
              <a:t>- lightbulb: how to replace old habits with new habits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6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05024-4571-4C0B-91F3-A50B9834A8E9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667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96200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Effect size for smoking and lung cance</a:t>
            </a:r>
            <a:r>
              <a:rPr lang="en-US" baseline="0" dirty="0"/>
              <a:t>r d = .16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6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05024-4571-4C0B-91F3-A50B9834A8E9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667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7568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70DE30-6965-4B2F-B046-026288E93E47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740228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44CF0FE-EEBE-4B8D-A677-27753C05A125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760600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0CC88B-DA14-481C-96C5-04C812A60A35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515738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D48DC-9056-436A-BB64-9F0A1D35083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5125CB-9AB7-4DA9-96A3-91CA988295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45749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D48DC-9056-436A-BB64-9F0A1D35083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5125CB-9AB7-4DA9-96A3-91CA988295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6051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D48DC-9056-436A-BB64-9F0A1D35083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5125CB-9AB7-4DA9-96A3-91CA988295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01701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D48DC-9056-436A-BB64-9F0A1D35083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5125CB-9AB7-4DA9-96A3-91CA988295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1015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D48DC-9056-436A-BB64-9F0A1D35083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5125CB-9AB7-4DA9-96A3-91CA988295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23802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D48DC-9056-436A-BB64-9F0A1D35083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5125CB-9AB7-4DA9-96A3-91CA988295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1796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D48DC-9056-436A-BB64-9F0A1D35083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5125CB-9AB7-4DA9-96A3-91CA988295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75744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D48DC-9056-436A-BB64-9F0A1D35083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5125CB-9AB7-4DA9-96A3-91CA988295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7115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508E35-1400-45B6-862C-C6866253924F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6615898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D48DC-9056-436A-BB64-9F0A1D35083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5125CB-9AB7-4DA9-96A3-91CA988295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60647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D48DC-9056-436A-BB64-9F0A1D35083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5125CB-9AB7-4DA9-96A3-91CA988295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16661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D48DC-9056-436A-BB64-9F0A1D35083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5125CB-9AB7-4DA9-96A3-91CA988295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3206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B96E3D0-4CA5-4E15-B450-518599FB4568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164009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B838F5-348A-441F-9ED5-984C34F48A9E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359079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E27812-BB51-4F93-A747-85B80459639C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335274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04877A1-56EE-4336-9325-CBD717B09EF1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335072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361CE5-B09D-4876-B5A7-28EE4691A48C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520466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828AE18-B6F0-4E6F-8ABA-BA93396700C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865048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E358B31-D87A-4E92-9ADC-87D49ACBA1A5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308729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85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85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85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F2E816-462E-4B50-8016-26477019C463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9273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D48DC-9056-436A-BB64-9F0A1D35083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5125CB-9AB7-4DA9-96A3-91CA988295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2353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71918"/>
            <a:ext cx="106920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Early Origins of Male Violence – Summary of Day 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2847836"/>
            <a:ext cx="57823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  James Blair: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Maltreatment &amp; Brain Development</a:t>
            </a:r>
          </a:p>
        </p:txBody>
      </p:sp>
      <p:pic>
        <p:nvPicPr>
          <p:cNvPr id="299010" name="Picture 2" descr="Photo of Theodore Beauchain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67224" y="990600"/>
            <a:ext cx="1372847" cy="1830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09800" y="972289"/>
            <a:ext cx="1524000" cy="1898751"/>
          </a:xfrm>
          <a:prstGeom prst="rect">
            <a:avLst/>
          </a:prstGeom>
        </p:spPr>
      </p:pic>
      <p:pic>
        <p:nvPicPr>
          <p:cNvPr id="299012" name="Picture 4" descr="http://psychology.pitt.edu/sites/default/files/styles/person_large/public/person-images/Shaw.jpg?itok=xTaCgi5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2818" y="4078418"/>
            <a:ext cx="2141982" cy="1647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64309" y="4038600"/>
            <a:ext cx="1469503" cy="18608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20000" y="5861559"/>
            <a:ext cx="32271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Adrian Raine: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Neurodevelopment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41660" y="2854014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Ted Beauchaine: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Ontogenetic processes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19200" y="5796041"/>
            <a:ext cx="43043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Danny Shaw: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Prediction and Prevention</a:t>
            </a:r>
          </a:p>
        </p:txBody>
      </p:sp>
    </p:spTree>
    <p:extLst>
      <p:ext uri="{BB962C8B-B14F-4D97-AF65-F5344CB8AC3E}">
        <p14:creationId xmlns:p14="http://schemas.microsoft.com/office/powerpoint/2010/main" val="266623023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98775" y="2127351"/>
            <a:ext cx="57823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James Blair: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Maltreatment &amp; Brain Development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95248" y="228600"/>
            <a:ext cx="1524000" cy="18987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600" y="3448764"/>
            <a:ext cx="113408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Different forms of aggression: different neural mechanisms, different treatment?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2395" y="4994285"/>
            <a:ext cx="57399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 Empathy impairments: sex differences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2395" y="4242129"/>
            <a:ext cx="66046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Striatum: enlargement and reward-seeking?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50634" y="5746441"/>
            <a:ext cx="57234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4. Testosterone, aggression and context</a:t>
            </a:r>
          </a:p>
        </p:txBody>
      </p:sp>
    </p:spTree>
    <p:extLst>
      <p:ext uri="{BB962C8B-B14F-4D97-AF65-F5344CB8AC3E}">
        <p14:creationId xmlns:p14="http://schemas.microsoft.com/office/powerpoint/2010/main" val="191111800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9010" name="Picture 2" descr="Photo of Theodore Beauchain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72782" y="152400"/>
            <a:ext cx="1372847" cy="1830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114800" y="1981200"/>
            <a:ext cx="38635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Ted Beauchaine: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Ontogenetic processes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3429000"/>
            <a:ext cx="7294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Neurodevelopmental model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beginning with ADHD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10856" y="4202668"/>
            <a:ext cx="10114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Delayed maturation hypothesis: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Could this explain striatal enlargement in adulthood?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But what about reduced prefrontal grey?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90600" y="5715000"/>
            <a:ext cx="6656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 Are we waiting too long before we intervene?</a:t>
            </a:r>
          </a:p>
        </p:txBody>
      </p:sp>
    </p:spTree>
    <p:extLst>
      <p:ext uri="{BB962C8B-B14F-4D97-AF65-F5344CB8AC3E}">
        <p14:creationId xmlns:p14="http://schemas.microsoft.com/office/powerpoint/2010/main" val="30946762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75000" y="660975"/>
            <a:ext cx="5842000" cy="63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60975"/>
            <a:ext cx="7772400" cy="634425"/>
          </a:xfrm>
        </p:spPr>
        <p:txBody>
          <a:bodyPr vert="horz" lIns="92075" tIns="46038" rIns="92075" bIns="46038" rtlCol="0" anchor="ctr">
            <a:normAutofit/>
          </a:bodyPr>
          <a:lstStyle/>
          <a:p>
            <a:pPr>
              <a:defRPr/>
            </a:pPr>
            <a:r>
              <a:rPr lang="en-US" sz="3600" dirty="0"/>
              <a:t>			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752600" y="168017"/>
            <a:ext cx="8915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Primary Findings from Pitt Mother &amp; Child Project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05001" y="1306883"/>
            <a:ext cx="8380863" cy="5409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Observed parenting quality, maternal depression, and other family stressors before age 3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are </a:t>
            </a: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best predictors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of persistent trajectories of antisocial behavior from ages 2 - 17.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Beginning at ages 2-3, child issues with emotion regulation, oppositional and aggressive behavior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also consistent predictors of adolescent and young adult antisocial behavior.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Adolescent violent behavior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best predicted by </a:t>
            </a: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income, minority status, parenting, and child emotion regulation and conduct problems before age 3.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Results suggest targeting these behaviors in early childhood that are more malleable than others: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parenting, parent-well being and family stress, child emotion regulation and oppositional/aggressive behavior.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47800" y="3810000"/>
            <a:ext cx="10058400" cy="1295400"/>
          </a:xfrm>
          <a:prstGeom prst="rect">
            <a:avLst/>
          </a:prstGeom>
          <a:solidFill>
            <a:srgbClr val="FFFF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4" descr="http://psychology.pitt.edu/sites/default/files/styles/person_large/public/person-images/Shaw.jpg?itok=xTaCgi5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1583" y="680622"/>
            <a:ext cx="1628280" cy="125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447800" y="5181600"/>
            <a:ext cx="10058400" cy="1534456"/>
          </a:xfrm>
          <a:prstGeom prst="rect">
            <a:avLst/>
          </a:prstGeom>
          <a:solidFill>
            <a:srgbClr val="FFFF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24302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048000"/>
            <a:ext cx="2590800" cy="10668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US" sz="2800" dirty="0"/>
              <a:t>Summary and Next Steps: Implementations – where and with whom?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62600" y="304800"/>
            <a:ext cx="4191000" cy="608125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FF0000"/>
                </a:solidFill>
              </a:rPr>
              <a:t>The Family Check-Up represents an effort to develop a model-driven preventive intervention during a critical  developmental transition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FF0000"/>
                </a:solidFill>
              </a:rPr>
              <a:t>The ESP help fill the chasm between  basic and applied research by using a vehicle (FCU) to motivate parents to become more interested in their children’s early conduct problems and factors associated with their persistence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3333FF"/>
                </a:solidFill>
              </a:rPr>
              <a:t>These are families who typically do not use community mental health services 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3333FF"/>
                </a:solidFill>
              </a:rPr>
              <a:t>2 to 12 year follow-up data from the ES Pilot and Multi-Site studies encouraging, but… 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FF0000"/>
                </a:solidFill>
              </a:rPr>
              <a:t>Clear that only a minority of children screened on the basis of risk for early-starting CP responded to FCU and that other contextual factors attenuate effects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</a:pPr>
            <a:endParaRPr lang="en-US" sz="2300" dirty="0">
              <a:solidFill>
                <a:srgbClr val="3333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57800" y="4876800"/>
            <a:ext cx="4495800" cy="1600200"/>
          </a:xfrm>
          <a:prstGeom prst="rect">
            <a:avLst/>
          </a:prstGeom>
          <a:solidFill>
            <a:srgbClr val="FFFF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38800" y="771435"/>
            <a:ext cx="3810000" cy="600165"/>
          </a:xfrm>
          <a:prstGeom prst="rect">
            <a:avLst/>
          </a:prstGeom>
          <a:solidFill>
            <a:srgbClr val="FFFF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3000" y="609600"/>
            <a:ext cx="30516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MUST! But how?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Targeted subgroup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 everyone?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194669" y="1057365"/>
            <a:ext cx="1215531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35487" y="5446067"/>
            <a:ext cx="22381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More than half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 not benefit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124200" y="5791200"/>
            <a:ext cx="198120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30593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9012" name="Picture 4" descr="http://psychology.pitt.edu/sites/default/files/styles/person_large/public/person-images/Shaw.jpg?itok=xTaCgi5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63618" y="228600"/>
            <a:ext cx="2141982" cy="1647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810000" y="1946223"/>
            <a:ext cx="43043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Danny Shaw: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Prediction and Prevention</a:t>
            </a:r>
          </a:p>
        </p:txBody>
      </p:sp>
      <p:sp>
        <p:nvSpPr>
          <p:cNvPr id="6" name="AutoShape 2" descr="Image result for light bulb and chan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7887" y="2932113"/>
            <a:ext cx="1666875" cy="170441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676400" y="3352932"/>
            <a:ext cx="62231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Changing the lightbulb: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“want to change” to “motivated to change”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76400" y="4405698"/>
            <a:ext cx="51722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“Aggression comes before ADHD”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693762" y="5181600"/>
            <a:ext cx="10198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 Improvements mediated by improved parenting / depression at age 2-3</a:t>
            </a:r>
          </a:p>
        </p:txBody>
      </p:sp>
    </p:spTree>
    <p:extLst>
      <p:ext uri="{BB962C8B-B14F-4D97-AF65-F5344CB8AC3E}">
        <p14:creationId xmlns:p14="http://schemas.microsoft.com/office/powerpoint/2010/main" val="13331553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1629699"/>
            <a:ext cx="49856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Brain Imaging Research: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 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Bad brain, bad behavior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50409" y="5569803"/>
            <a:ext cx="95478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4. Clinical Implication: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     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Consider omega-3 supplementation to reduce aggression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61984" y="4198203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 Experimental Clinical Neuroscience Finding: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 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Omega-3 reduces aggression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76400" y="2826603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Basic Neuroscience Finding: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 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Omega-3 is critical for brain structure and function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19600" y="233412"/>
            <a:ext cx="27414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Yours Truly: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My Parting Shot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0999" y="164304"/>
            <a:ext cx="1374639" cy="1740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0731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4130" name="Picture 2" descr="Image result for bored audie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92933" y="954733"/>
            <a:ext cx="400050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48200" y="159291"/>
            <a:ext cx="26899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Audience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6216" y="4191000"/>
            <a:ext cx="7391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What about basic needs of impoverished families?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86216" y="4993332"/>
            <a:ext cx="8148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How will new neuroscience insights inform intervention?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83322" y="5715000"/>
            <a:ext cx="6093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 Roles of b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ipolar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disorder and depression</a:t>
            </a:r>
          </a:p>
        </p:txBody>
      </p:sp>
    </p:spTree>
    <p:extLst>
      <p:ext uri="{BB962C8B-B14F-4D97-AF65-F5344CB8AC3E}">
        <p14:creationId xmlns:p14="http://schemas.microsoft.com/office/powerpoint/2010/main" val="4086224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6" grpId="0"/>
    </p:bldLst>
  </p:timing>
</p:sld>
</file>

<file path=ppt/theme/theme1.xml><?xml version="1.0" encoding="utf-8"?>
<a:theme xmlns:a="http://schemas.openxmlformats.org/drawingml/2006/main" name="4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575</Words>
  <Application>Microsoft Macintosh PowerPoint</Application>
  <PresentationFormat>Widescreen</PresentationFormat>
  <Paragraphs>75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4_Default Design</vt:lpstr>
      <vt:lpstr>1_Office Theme</vt:lpstr>
      <vt:lpstr>PowerPoint Presentation</vt:lpstr>
      <vt:lpstr>PowerPoint Presentation</vt:lpstr>
      <vt:lpstr>PowerPoint Presentation</vt:lpstr>
      <vt:lpstr>   </vt:lpstr>
      <vt:lpstr>Summary and Next Steps: Implementations – where and with whom?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Raine, Adrian</dc:creator>
  <cp:lastModifiedBy>Microsoft Office User</cp:lastModifiedBy>
  <cp:revision>4</cp:revision>
  <dcterms:created xsi:type="dcterms:W3CDTF">2019-05-02T04:14:36Z</dcterms:created>
  <dcterms:modified xsi:type="dcterms:W3CDTF">2019-05-07T02:13:42Z</dcterms:modified>
</cp:coreProperties>
</file>