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8"/>
  </p:notesMasterIdLst>
  <p:sldIdLst>
    <p:sldId id="256" r:id="rId2"/>
    <p:sldId id="295" r:id="rId3"/>
    <p:sldId id="257" r:id="rId4"/>
    <p:sldId id="276" r:id="rId5"/>
    <p:sldId id="259" r:id="rId6"/>
    <p:sldId id="260" r:id="rId7"/>
    <p:sldId id="275" r:id="rId8"/>
    <p:sldId id="261" r:id="rId9"/>
    <p:sldId id="274" r:id="rId10"/>
    <p:sldId id="269" r:id="rId11"/>
    <p:sldId id="263" r:id="rId12"/>
    <p:sldId id="264" r:id="rId13"/>
    <p:sldId id="270" r:id="rId14"/>
    <p:sldId id="271" r:id="rId15"/>
    <p:sldId id="292" r:id="rId16"/>
    <p:sldId id="284" r:id="rId17"/>
    <p:sldId id="266" r:id="rId18"/>
    <p:sldId id="296" r:id="rId19"/>
    <p:sldId id="265" r:id="rId20"/>
    <p:sldId id="262" r:id="rId21"/>
    <p:sldId id="273" r:id="rId22"/>
    <p:sldId id="272" r:id="rId23"/>
    <p:sldId id="278" r:id="rId24"/>
    <p:sldId id="267" r:id="rId25"/>
    <p:sldId id="285" r:id="rId26"/>
    <p:sldId id="282" r:id="rId27"/>
    <p:sldId id="283" r:id="rId28"/>
    <p:sldId id="288" r:id="rId29"/>
    <p:sldId id="280" r:id="rId30"/>
    <p:sldId id="297" r:id="rId31"/>
    <p:sldId id="279" r:id="rId32"/>
    <p:sldId id="286" r:id="rId33"/>
    <p:sldId id="289" r:id="rId34"/>
    <p:sldId id="290" r:id="rId35"/>
    <p:sldId id="298"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43" autoAdjust="0"/>
  </p:normalViewPr>
  <p:slideViewPr>
    <p:cSldViewPr snapToGrid="0">
      <p:cViewPr varScale="1">
        <p:scale>
          <a:sx n="95" d="100"/>
          <a:sy n="95"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Men</c:v>
                </c:pt>
              </c:strCache>
            </c:strRef>
          </c:tx>
          <c:spPr>
            <a:solidFill>
              <a:schemeClr val="accent1"/>
            </a:solidFill>
            <a:ln>
              <a:noFill/>
            </a:ln>
            <a:effectLst/>
          </c:spPr>
          <c:invertIfNegative val="0"/>
          <c:cat>
            <c:strRef>
              <c:f>Sheet1!$A$2:$A$5</c:f>
              <c:strCache>
                <c:ptCount val="4"/>
                <c:pt idx="0">
                  <c:v>Murder/Manslaughter</c:v>
                </c:pt>
                <c:pt idx="1">
                  <c:v>Robbery</c:v>
                </c:pt>
                <c:pt idx="2">
                  <c:v>Aggravated Assault</c:v>
                </c:pt>
                <c:pt idx="3">
                  <c:v>Arson</c:v>
                </c:pt>
              </c:strCache>
            </c:strRef>
          </c:cat>
          <c:val>
            <c:numRef>
              <c:f>Sheet1!$B$2:$B$5</c:f>
              <c:numCache>
                <c:formatCode>General</c:formatCode>
                <c:ptCount val="4"/>
                <c:pt idx="0">
                  <c:v>87.5</c:v>
                </c:pt>
                <c:pt idx="1">
                  <c:v>85</c:v>
                </c:pt>
                <c:pt idx="2">
                  <c:v>77</c:v>
                </c:pt>
                <c:pt idx="3">
                  <c:v>80</c:v>
                </c:pt>
              </c:numCache>
            </c:numRef>
          </c:val>
          <c:extLst>
            <c:ext xmlns:c16="http://schemas.microsoft.com/office/drawing/2014/chart" uri="{C3380CC4-5D6E-409C-BE32-E72D297353CC}">
              <c16:uniqueId val="{00000000-2F70-426D-A5B5-851929F81EC8}"/>
            </c:ext>
          </c:extLst>
        </c:ser>
        <c:ser>
          <c:idx val="1"/>
          <c:order val="1"/>
          <c:tx>
            <c:strRef>
              <c:f>Sheet1!$C$1</c:f>
              <c:strCache>
                <c:ptCount val="1"/>
                <c:pt idx="0">
                  <c:v>Women</c:v>
                </c:pt>
              </c:strCache>
            </c:strRef>
          </c:tx>
          <c:spPr>
            <a:solidFill>
              <a:schemeClr val="accent2"/>
            </a:solidFill>
            <a:ln>
              <a:noFill/>
            </a:ln>
            <a:effectLst/>
          </c:spPr>
          <c:invertIfNegative val="0"/>
          <c:cat>
            <c:strRef>
              <c:f>Sheet1!$A$2:$A$5</c:f>
              <c:strCache>
                <c:ptCount val="4"/>
                <c:pt idx="0">
                  <c:v>Murder/Manslaughter</c:v>
                </c:pt>
                <c:pt idx="1">
                  <c:v>Robbery</c:v>
                </c:pt>
                <c:pt idx="2">
                  <c:v>Aggravated Assault</c:v>
                </c:pt>
                <c:pt idx="3">
                  <c:v>Arson</c:v>
                </c:pt>
              </c:strCache>
            </c:strRef>
          </c:cat>
          <c:val>
            <c:numRef>
              <c:f>Sheet1!$C$2:$C$5</c:f>
              <c:numCache>
                <c:formatCode>General</c:formatCode>
                <c:ptCount val="4"/>
                <c:pt idx="0">
                  <c:v>12.5</c:v>
                </c:pt>
                <c:pt idx="1">
                  <c:v>15</c:v>
                </c:pt>
                <c:pt idx="2">
                  <c:v>23</c:v>
                </c:pt>
                <c:pt idx="3">
                  <c:v>20</c:v>
                </c:pt>
              </c:numCache>
            </c:numRef>
          </c:val>
          <c:extLst>
            <c:ext xmlns:c16="http://schemas.microsoft.com/office/drawing/2014/chart" uri="{C3380CC4-5D6E-409C-BE32-E72D297353CC}">
              <c16:uniqueId val="{00000001-2F70-426D-A5B5-851929F81EC8}"/>
            </c:ext>
          </c:extLst>
        </c:ser>
        <c:dLbls>
          <c:showLegendKey val="0"/>
          <c:showVal val="0"/>
          <c:showCatName val="0"/>
          <c:showSerName val="0"/>
          <c:showPercent val="0"/>
          <c:showBubbleSize val="0"/>
        </c:dLbls>
        <c:gapWidth val="150"/>
        <c:overlap val="100"/>
        <c:axId val="428313040"/>
        <c:axId val="428309104"/>
      </c:barChart>
      <c:catAx>
        <c:axId val="42831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309104"/>
        <c:crosses val="autoZero"/>
        <c:auto val="1"/>
        <c:lblAlgn val="ctr"/>
        <c:lblOffset val="100"/>
        <c:noMultiLvlLbl val="0"/>
      </c:catAx>
      <c:valAx>
        <c:axId val="4283091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31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Males</c:v>
                </c:pt>
              </c:strCache>
            </c:strRef>
          </c:tx>
          <c:spPr>
            <a:solidFill>
              <a:schemeClr val="accent1"/>
            </a:solidFill>
            <a:ln>
              <a:noFill/>
            </a:ln>
            <a:effectLst/>
          </c:spPr>
          <c:invertIfNegative val="0"/>
          <c:cat>
            <c:strRef>
              <c:f>Sheet1!$A$2:$A$5</c:f>
              <c:strCache>
                <c:ptCount val="4"/>
                <c:pt idx="0">
                  <c:v>Carried a weapon</c:v>
                </c:pt>
                <c:pt idx="1">
                  <c:v>Threatened/Injured w/ Weapon on School Property</c:v>
                </c:pt>
                <c:pt idx="2">
                  <c:v>Physical Fight</c:v>
                </c:pt>
                <c:pt idx="3">
                  <c:v>Physical Dating Violence</c:v>
                </c:pt>
              </c:strCache>
            </c:strRef>
          </c:cat>
          <c:val>
            <c:numRef>
              <c:f>Sheet1!$B$2:$B$5</c:f>
              <c:numCache>
                <c:formatCode>General</c:formatCode>
                <c:ptCount val="4"/>
                <c:pt idx="0">
                  <c:v>24.3</c:v>
                </c:pt>
                <c:pt idx="1">
                  <c:v>7</c:v>
                </c:pt>
                <c:pt idx="2">
                  <c:v>28.4</c:v>
                </c:pt>
                <c:pt idx="3">
                  <c:v>7.4</c:v>
                </c:pt>
              </c:numCache>
            </c:numRef>
          </c:val>
          <c:extLst>
            <c:ext xmlns:c16="http://schemas.microsoft.com/office/drawing/2014/chart" uri="{C3380CC4-5D6E-409C-BE32-E72D297353CC}">
              <c16:uniqueId val="{00000000-7261-4659-B67B-51B1116C113A}"/>
            </c:ext>
          </c:extLst>
        </c:ser>
        <c:ser>
          <c:idx val="1"/>
          <c:order val="1"/>
          <c:tx>
            <c:strRef>
              <c:f>Sheet1!$C$1</c:f>
              <c:strCache>
                <c:ptCount val="1"/>
                <c:pt idx="0">
                  <c:v>Females</c:v>
                </c:pt>
              </c:strCache>
            </c:strRef>
          </c:tx>
          <c:spPr>
            <a:solidFill>
              <a:schemeClr val="accent2"/>
            </a:solidFill>
            <a:ln>
              <a:noFill/>
            </a:ln>
            <a:effectLst/>
          </c:spPr>
          <c:invertIfNegative val="0"/>
          <c:cat>
            <c:strRef>
              <c:f>Sheet1!$A$2:$A$5</c:f>
              <c:strCache>
                <c:ptCount val="4"/>
                <c:pt idx="0">
                  <c:v>Carried a weapon</c:v>
                </c:pt>
                <c:pt idx="1">
                  <c:v>Threatened/Injured w/ Weapon on School Property</c:v>
                </c:pt>
                <c:pt idx="2">
                  <c:v>Physical Fight</c:v>
                </c:pt>
                <c:pt idx="3">
                  <c:v>Physical Dating Violence</c:v>
                </c:pt>
              </c:strCache>
            </c:strRef>
          </c:cat>
          <c:val>
            <c:numRef>
              <c:f>Sheet1!$C$2:$C$5</c:f>
              <c:numCache>
                <c:formatCode>General</c:formatCode>
                <c:ptCount val="4"/>
                <c:pt idx="0">
                  <c:v>7.5</c:v>
                </c:pt>
                <c:pt idx="1">
                  <c:v>4.5999999999999996</c:v>
                </c:pt>
                <c:pt idx="2">
                  <c:v>16.5</c:v>
                </c:pt>
                <c:pt idx="3">
                  <c:v>11.7</c:v>
                </c:pt>
              </c:numCache>
            </c:numRef>
          </c:val>
          <c:extLst>
            <c:ext xmlns:c16="http://schemas.microsoft.com/office/drawing/2014/chart" uri="{C3380CC4-5D6E-409C-BE32-E72D297353CC}">
              <c16:uniqueId val="{00000001-7261-4659-B67B-51B1116C113A}"/>
            </c:ext>
          </c:extLst>
        </c:ser>
        <c:dLbls>
          <c:showLegendKey val="0"/>
          <c:showVal val="0"/>
          <c:showCatName val="0"/>
          <c:showSerName val="0"/>
          <c:showPercent val="0"/>
          <c:showBubbleSize val="0"/>
        </c:dLbls>
        <c:gapWidth val="219"/>
        <c:overlap val="-27"/>
        <c:axId val="495802592"/>
        <c:axId val="495803376"/>
      </c:barChart>
      <c:catAx>
        <c:axId val="49580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5803376"/>
        <c:crosses val="autoZero"/>
        <c:auto val="1"/>
        <c:lblAlgn val="ctr"/>
        <c:lblOffset val="100"/>
        <c:noMultiLvlLbl val="0"/>
      </c:catAx>
      <c:valAx>
        <c:axId val="49580337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580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NHANES 1999 to 2014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Boys</c:v>
                </c:pt>
              </c:strCache>
            </c:strRef>
          </c:tx>
          <c:spPr>
            <a:solidFill>
              <a:schemeClr val="accent1"/>
            </a:solidFill>
            <a:ln>
              <a:noFill/>
            </a:ln>
            <a:effectLst/>
          </c:spPr>
          <c:invertIfNegative val="0"/>
          <c:cat>
            <c:strRef>
              <c:f>Sheet1!$A$2:$A$9</c:f>
              <c:strCache>
                <c:ptCount val="8"/>
                <c:pt idx="0">
                  <c:v>1999-2000</c:v>
                </c:pt>
                <c:pt idx="1">
                  <c:v>2001-2002</c:v>
                </c:pt>
                <c:pt idx="2">
                  <c:v>2003-2004</c:v>
                </c:pt>
                <c:pt idx="3">
                  <c:v>2005-2006</c:v>
                </c:pt>
                <c:pt idx="4">
                  <c:v>2007-2008</c:v>
                </c:pt>
                <c:pt idx="5">
                  <c:v>2009-2010</c:v>
                </c:pt>
                <c:pt idx="6">
                  <c:v>2011-2012</c:v>
                </c:pt>
                <c:pt idx="7">
                  <c:v>2013-2014</c:v>
                </c:pt>
              </c:strCache>
            </c:strRef>
          </c:cat>
          <c:val>
            <c:numRef>
              <c:f>Sheet1!$B$2:$B$9</c:f>
              <c:numCache>
                <c:formatCode>General</c:formatCode>
                <c:ptCount val="8"/>
                <c:pt idx="0">
                  <c:v>7.9</c:v>
                </c:pt>
                <c:pt idx="1">
                  <c:v>5.9</c:v>
                </c:pt>
                <c:pt idx="2">
                  <c:v>4.5</c:v>
                </c:pt>
                <c:pt idx="3">
                  <c:v>3.4</c:v>
                </c:pt>
                <c:pt idx="4">
                  <c:v>3.9</c:v>
                </c:pt>
                <c:pt idx="5">
                  <c:v>2.9</c:v>
                </c:pt>
                <c:pt idx="6">
                  <c:v>2.5</c:v>
                </c:pt>
                <c:pt idx="7">
                  <c:v>2.4</c:v>
                </c:pt>
              </c:numCache>
            </c:numRef>
          </c:val>
          <c:extLst>
            <c:ext xmlns:c16="http://schemas.microsoft.com/office/drawing/2014/chart" uri="{C3380CC4-5D6E-409C-BE32-E72D297353CC}">
              <c16:uniqueId val="{00000000-112B-420C-820D-833074894B67}"/>
            </c:ext>
          </c:extLst>
        </c:ser>
        <c:ser>
          <c:idx val="1"/>
          <c:order val="1"/>
          <c:tx>
            <c:strRef>
              <c:f>Sheet1!$C$1</c:f>
              <c:strCache>
                <c:ptCount val="1"/>
                <c:pt idx="0">
                  <c:v>Girls</c:v>
                </c:pt>
              </c:strCache>
            </c:strRef>
          </c:tx>
          <c:spPr>
            <a:solidFill>
              <a:schemeClr val="accent2"/>
            </a:solidFill>
            <a:ln>
              <a:noFill/>
            </a:ln>
            <a:effectLst/>
          </c:spPr>
          <c:invertIfNegative val="0"/>
          <c:cat>
            <c:strRef>
              <c:f>Sheet1!$A$2:$A$9</c:f>
              <c:strCache>
                <c:ptCount val="8"/>
                <c:pt idx="0">
                  <c:v>1999-2000</c:v>
                </c:pt>
                <c:pt idx="1">
                  <c:v>2001-2002</c:v>
                </c:pt>
                <c:pt idx="2">
                  <c:v>2003-2004</c:v>
                </c:pt>
                <c:pt idx="3">
                  <c:v>2005-2006</c:v>
                </c:pt>
                <c:pt idx="4">
                  <c:v>2007-2008</c:v>
                </c:pt>
                <c:pt idx="5">
                  <c:v>2009-2010</c:v>
                </c:pt>
                <c:pt idx="6">
                  <c:v>2011-2012</c:v>
                </c:pt>
                <c:pt idx="7">
                  <c:v>2013-2014</c:v>
                </c:pt>
              </c:strCache>
            </c:strRef>
          </c:cat>
          <c:val>
            <c:numRef>
              <c:f>Sheet1!$C$2:$C$9</c:f>
              <c:numCache>
                <c:formatCode>General</c:formatCode>
                <c:ptCount val="8"/>
                <c:pt idx="0">
                  <c:v>2.9</c:v>
                </c:pt>
                <c:pt idx="1">
                  <c:v>1.9</c:v>
                </c:pt>
                <c:pt idx="2">
                  <c:v>1.6</c:v>
                </c:pt>
                <c:pt idx="3">
                  <c:v>1.3</c:v>
                </c:pt>
                <c:pt idx="4">
                  <c:v>1.1000000000000001</c:v>
                </c:pt>
                <c:pt idx="5">
                  <c:v>0.8</c:v>
                </c:pt>
                <c:pt idx="6">
                  <c:v>1.2</c:v>
                </c:pt>
                <c:pt idx="7">
                  <c:v>0.3</c:v>
                </c:pt>
              </c:numCache>
            </c:numRef>
          </c:val>
          <c:extLst>
            <c:ext xmlns:c16="http://schemas.microsoft.com/office/drawing/2014/chart" uri="{C3380CC4-5D6E-409C-BE32-E72D297353CC}">
              <c16:uniqueId val="{00000001-112B-420C-820D-833074894B67}"/>
            </c:ext>
          </c:extLst>
        </c:ser>
        <c:dLbls>
          <c:showLegendKey val="0"/>
          <c:showVal val="0"/>
          <c:showCatName val="0"/>
          <c:showSerName val="0"/>
          <c:showPercent val="0"/>
          <c:showBubbleSize val="0"/>
        </c:dLbls>
        <c:gapWidth val="219"/>
        <c:overlap val="-27"/>
        <c:axId val="497103952"/>
        <c:axId val="496731432"/>
      </c:barChart>
      <c:catAx>
        <c:axId val="497103952"/>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6731432"/>
        <c:crosses val="autoZero"/>
        <c:auto val="1"/>
        <c:lblAlgn val="ctr"/>
        <c:lblOffset val="100"/>
        <c:noMultiLvlLbl val="0"/>
      </c:catAx>
      <c:valAx>
        <c:axId val="496731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Proportion of Children 1-5 with Elevated Blood Lead Levels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710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Abuse/Neglect</c:v>
                </c:pt>
              </c:strCache>
            </c:strRef>
          </c:tx>
          <c:spPr>
            <a:solidFill>
              <a:schemeClr val="accent1"/>
            </a:solidFill>
            <a:ln>
              <a:noFill/>
            </a:ln>
            <a:effectLst/>
          </c:spPr>
          <c:invertIfNegative val="0"/>
          <c:cat>
            <c:strRef>
              <c:f>Sheet1!$A$2:$A$4</c:f>
              <c:strCache>
                <c:ptCount val="3"/>
                <c:pt idx="0">
                  <c:v>Juvenile</c:v>
                </c:pt>
                <c:pt idx="1">
                  <c:v>Adult</c:v>
                </c:pt>
                <c:pt idx="2">
                  <c:v>Juvenile or Adult</c:v>
                </c:pt>
              </c:strCache>
            </c:strRef>
          </c:cat>
          <c:val>
            <c:numRef>
              <c:f>Sheet1!$B$2:$B$4</c:f>
              <c:numCache>
                <c:formatCode>General</c:formatCode>
                <c:ptCount val="3"/>
                <c:pt idx="0">
                  <c:v>5</c:v>
                </c:pt>
                <c:pt idx="1">
                  <c:v>16</c:v>
                </c:pt>
                <c:pt idx="2">
                  <c:v>18</c:v>
                </c:pt>
              </c:numCache>
            </c:numRef>
          </c:val>
          <c:extLst>
            <c:ext xmlns:c16="http://schemas.microsoft.com/office/drawing/2014/chart" uri="{C3380CC4-5D6E-409C-BE32-E72D297353CC}">
              <c16:uniqueId val="{00000000-E2B5-43E7-A324-788652335229}"/>
            </c:ext>
          </c:extLst>
        </c:ser>
        <c:ser>
          <c:idx val="1"/>
          <c:order val="1"/>
          <c:tx>
            <c:strRef>
              <c:f>Sheet1!$C$1</c:f>
              <c:strCache>
                <c:ptCount val="1"/>
                <c:pt idx="0">
                  <c:v>Control</c:v>
                </c:pt>
              </c:strCache>
            </c:strRef>
          </c:tx>
          <c:spPr>
            <a:solidFill>
              <a:schemeClr val="accent2"/>
            </a:solidFill>
            <a:ln>
              <a:noFill/>
            </a:ln>
            <a:effectLst/>
          </c:spPr>
          <c:invertIfNegative val="0"/>
          <c:cat>
            <c:strRef>
              <c:f>Sheet1!$A$2:$A$4</c:f>
              <c:strCache>
                <c:ptCount val="3"/>
                <c:pt idx="0">
                  <c:v>Juvenile</c:v>
                </c:pt>
                <c:pt idx="1">
                  <c:v>Adult</c:v>
                </c:pt>
                <c:pt idx="2">
                  <c:v>Juvenile or Adult</c:v>
                </c:pt>
              </c:strCache>
            </c:strRef>
          </c:cat>
          <c:val>
            <c:numRef>
              <c:f>Sheet1!$C$2:$C$4</c:f>
              <c:numCache>
                <c:formatCode>General</c:formatCode>
                <c:ptCount val="3"/>
                <c:pt idx="0">
                  <c:v>3</c:v>
                </c:pt>
                <c:pt idx="1">
                  <c:v>13</c:v>
                </c:pt>
                <c:pt idx="2">
                  <c:v>14</c:v>
                </c:pt>
              </c:numCache>
            </c:numRef>
          </c:val>
          <c:extLst>
            <c:ext xmlns:c16="http://schemas.microsoft.com/office/drawing/2014/chart" uri="{C3380CC4-5D6E-409C-BE32-E72D297353CC}">
              <c16:uniqueId val="{00000001-E2B5-43E7-A324-788652335229}"/>
            </c:ext>
          </c:extLst>
        </c:ser>
        <c:dLbls>
          <c:showLegendKey val="0"/>
          <c:showVal val="0"/>
          <c:showCatName val="0"/>
          <c:showSerName val="0"/>
          <c:showPercent val="0"/>
          <c:showBubbleSize val="0"/>
        </c:dLbls>
        <c:gapWidth val="219"/>
        <c:overlap val="-27"/>
        <c:axId val="781007864"/>
        <c:axId val="781007472"/>
      </c:barChart>
      <c:catAx>
        <c:axId val="78100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007472"/>
        <c:crosses val="autoZero"/>
        <c:auto val="1"/>
        <c:lblAlgn val="ctr"/>
        <c:lblOffset val="100"/>
        <c:noMultiLvlLbl val="0"/>
      </c:catAx>
      <c:valAx>
        <c:axId val="78100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Violent Offenses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007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Boys</c:v>
                </c:pt>
              </c:strCache>
            </c:strRef>
          </c:tx>
          <c:spPr>
            <a:solidFill>
              <a:schemeClr val="accent1"/>
            </a:solidFill>
            <a:ln>
              <a:noFill/>
            </a:ln>
            <a:effectLst/>
          </c:spPr>
          <c:invertIfNegative val="0"/>
          <c:cat>
            <c:strRef>
              <c:f>Sheet1!$A$2:$A$6</c:f>
              <c:strCache>
                <c:ptCount val="5"/>
                <c:pt idx="0">
                  <c:v>White </c:v>
                </c:pt>
                <c:pt idx="1">
                  <c:v>Black</c:v>
                </c:pt>
                <c:pt idx="2">
                  <c:v>Hispanic</c:v>
                </c:pt>
                <c:pt idx="3">
                  <c:v>Asian/Pacific Islander</c:v>
                </c:pt>
                <c:pt idx="4">
                  <c:v>Native American</c:v>
                </c:pt>
              </c:strCache>
            </c:strRef>
          </c:cat>
          <c:val>
            <c:numRef>
              <c:f>Sheet1!$B$2:$B$6</c:f>
              <c:numCache>
                <c:formatCode>General</c:formatCode>
                <c:ptCount val="5"/>
                <c:pt idx="0">
                  <c:v>10</c:v>
                </c:pt>
                <c:pt idx="1">
                  <c:v>20</c:v>
                </c:pt>
                <c:pt idx="2">
                  <c:v>12.5</c:v>
                </c:pt>
                <c:pt idx="3">
                  <c:v>4.5</c:v>
                </c:pt>
                <c:pt idx="4">
                  <c:v>14</c:v>
                </c:pt>
              </c:numCache>
            </c:numRef>
          </c:val>
          <c:extLst>
            <c:ext xmlns:c16="http://schemas.microsoft.com/office/drawing/2014/chart" uri="{C3380CC4-5D6E-409C-BE32-E72D297353CC}">
              <c16:uniqueId val="{00000000-4787-4032-94A4-5558387BC0B5}"/>
            </c:ext>
          </c:extLst>
        </c:ser>
        <c:ser>
          <c:idx val="1"/>
          <c:order val="1"/>
          <c:tx>
            <c:strRef>
              <c:f>Sheet1!$C$1</c:f>
              <c:strCache>
                <c:ptCount val="1"/>
                <c:pt idx="0">
                  <c:v>Girls</c:v>
                </c:pt>
              </c:strCache>
            </c:strRef>
          </c:tx>
          <c:spPr>
            <a:solidFill>
              <a:schemeClr val="accent2"/>
            </a:solidFill>
            <a:ln>
              <a:noFill/>
            </a:ln>
            <a:effectLst/>
          </c:spPr>
          <c:invertIfNegative val="0"/>
          <c:cat>
            <c:strRef>
              <c:f>Sheet1!$A$2:$A$6</c:f>
              <c:strCache>
                <c:ptCount val="5"/>
                <c:pt idx="0">
                  <c:v>White </c:v>
                </c:pt>
                <c:pt idx="1">
                  <c:v>Black</c:v>
                </c:pt>
                <c:pt idx="2">
                  <c:v>Hispanic</c:v>
                </c:pt>
                <c:pt idx="3">
                  <c:v>Asian/Pacific Islander</c:v>
                </c:pt>
                <c:pt idx="4">
                  <c:v>Native American</c:v>
                </c:pt>
              </c:strCache>
            </c:strRef>
          </c:cat>
          <c:val>
            <c:numRef>
              <c:f>Sheet1!$C$2:$C$6</c:f>
              <c:numCache>
                <c:formatCode>General</c:formatCode>
                <c:ptCount val="5"/>
                <c:pt idx="0">
                  <c:v>11</c:v>
                </c:pt>
                <c:pt idx="1">
                  <c:v>22</c:v>
                </c:pt>
                <c:pt idx="2">
                  <c:v>13.5</c:v>
                </c:pt>
                <c:pt idx="3">
                  <c:v>4.8</c:v>
                </c:pt>
                <c:pt idx="4">
                  <c:v>15</c:v>
                </c:pt>
              </c:numCache>
            </c:numRef>
          </c:val>
          <c:extLst>
            <c:ext xmlns:c16="http://schemas.microsoft.com/office/drawing/2014/chart" uri="{C3380CC4-5D6E-409C-BE32-E72D297353CC}">
              <c16:uniqueId val="{00000001-4787-4032-94A4-5558387BC0B5}"/>
            </c:ext>
          </c:extLst>
        </c:ser>
        <c:dLbls>
          <c:showLegendKey val="0"/>
          <c:showVal val="0"/>
          <c:showCatName val="0"/>
          <c:showSerName val="0"/>
          <c:showPercent val="0"/>
          <c:showBubbleSize val="0"/>
        </c:dLbls>
        <c:gapWidth val="219"/>
        <c:overlap val="-27"/>
        <c:axId val="515735776"/>
        <c:axId val="515736432"/>
      </c:barChart>
      <c:catAx>
        <c:axId val="51573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736432"/>
        <c:crosses val="autoZero"/>
        <c:auto val="1"/>
        <c:lblAlgn val="ctr"/>
        <c:lblOffset val="100"/>
        <c:noMultiLvlLbl val="0"/>
      </c:catAx>
      <c:valAx>
        <c:axId val="515736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Maltreated by Age 18</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73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5CC20-37F5-4509-9F7C-33CFC37A02D6}" type="datetimeFigureOut">
              <a:rPr lang="en-US" smtClean="0"/>
              <a:t>5/6/19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B60E0-A673-4E74-A444-50A56758816B}" type="slidenum">
              <a:rPr lang="en-US" smtClean="0"/>
              <a:t>‹#›</a:t>
            </a:fld>
            <a:endParaRPr lang="en-US"/>
          </a:p>
        </p:txBody>
      </p:sp>
    </p:spTree>
    <p:extLst>
      <p:ext uri="{BB962C8B-B14F-4D97-AF65-F5344CB8AC3E}">
        <p14:creationId xmlns:p14="http://schemas.microsoft.com/office/powerpoint/2010/main" val="16631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2017 data from the FBI’s Uniform Crime Reporting system showing tha</a:t>
            </a:r>
            <a:r>
              <a:rPr lang="en-US" baseline="0" dirty="0"/>
              <a:t>t men make up the overwhelming majority of those arrested for violent crimes.</a:t>
            </a:r>
            <a:endParaRPr lang="en-US" dirty="0"/>
          </a:p>
          <a:p>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2</a:t>
            </a:fld>
            <a:endParaRPr lang="en-US"/>
          </a:p>
        </p:txBody>
      </p:sp>
    </p:spTree>
    <p:extLst>
      <p:ext uri="{BB962C8B-B14F-4D97-AF65-F5344CB8AC3E}">
        <p14:creationId xmlns:p14="http://schemas.microsoft.com/office/powerpoint/2010/main" val="81313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15</a:t>
            </a:fld>
            <a:endParaRPr lang="en-US"/>
          </a:p>
        </p:txBody>
      </p:sp>
    </p:spTree>
    <p:extLst>
      <p:ext uri="{BB962C8B-B14F-4D97-AF65-F5344CB8AC3E}">
        <p14:creationId xmlns:p14="http://schemas.microsoft.com/office/powerpoint/2010/main" val="113900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states that showed the largest declines</a:t>
            </a:r>
            <a:r>
              <a:rPr lang="en-US" baseline="0" dirty="0"/>
              <a:t> in leaded gasoline also showed the largest reductions in the crime rate.</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Waning crack epidemic,</a:t>
            </a:r>
            <a:r>
              <a:rPr lang="en-US" baseline="0" dirty="0"/>
              <a:t> legalization of abortion, increased policing that also accounted for declines in crime.</a:t>
            </a:r>
            <a:endParaRPr lang="en-US" dirty="0"/>
          </a:p>
          <a:p>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16</a:t>
            </a:fld>
            <a:endParaRPr lang="en-US"/>
          </a:p>
        </p:txBody>
      </p:sp>
    </p:spTree>
    <p:extLst>
      <p:ext uri="{BB962C8B-B14F-4D97-AF65-F5344CB8AC3E}">
        <p14:creationId xmlns:p14="http://schemas.microsoft.com/office/powerpoint/2010/main" val="123488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a:t>
            </a:r>
            <a:r>
              <a:rPr lang="en-US" baseline="0" dirty="0"/>
              <a:t> Cincinnati Lead Study: birth cohort recruited from 1979 to 1984. Enrolled in 1</a:t>
            </a:r>
            <a:r>
              <a:rPr lang="en-US" baseline="30000" dirty="0"/>
              <a:t>st</a:t>
            </a:r>
            <a:r>
              <a:rPr lang="en-US" baseline="0" dirty="0"/>
              <a:t> or early 2</a:t>
            </a:r>
            <a:r>
              <a:rPr lang="en-US" baseline="30000" dirty="0"/>
              <a:t>nd</a:t>
            </a:r>
            <a:r>
              <a:rPr lang="en-US" baseline="0" dirty="0"/>
              <a:t> trimester of pregnancy and recruited from neighborhoods with a concentration of older, lead contaminated houses. Sample included 376 infants who provided blood samples at birth and who were seen at 3 and 6 months and then quarterly to age 5 and then semi-annually to age 6.5.</a:t>
            </a:r>
          </a:p>
          <a:p>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17</a:t>
            </a:fld>
            <a:endParaRPr lang="en-US"/>
          </a:p>
        </p:txBody>
      </p:sp>
    </p:spTree>
    <p:extLst>
      <p:ext uri="{BB962C8B-B14F-4D97-AF65-F5344CB8AC3E}">
        <p14:creationId xmlns:p14="http://schemas.microsoft.com/office/powerpoint/2010/main" val="279938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follow-up analysis of criminal outcomes includes 250 of the original participants who were 19 to 24 years and had participated at least through age 6.</a:t>
            </a:r>
          </a:p>
          <a:p>
            <a:endParaRPr lang="en-US" baseline="0" dirty="0"/>
          </a:p>
          <a:p>
            <a:r>
              <a:rPr lang="en-US" baseline="0" dirty="0"/>
              <a:t>Violent offenses: murder, rape, assault, domestic violence, robbery, possession of a weapon.</a:t>
            </a:r>
          </a:p>
        </p:txBody>
      </p:sp>
      <p:sp>
        <p:nvSpPr>
          <p:cNvPr id="4" name="Slide Number Placeholder 3"/>
          <p:cNvSpPr>
            <a:spLocks noGrp="1"/>
          </p:cNvSpPr>
          <p:nvPr>
            <p:ph type="sldNum" sz="quarter" idx="10"/>
          </p:nvPr>
        </p:nvSpPr>
        <p:spPr/>
        <p:txBody>
          <a:bodyPr/>
          <a:lstStyle/>
          <a:p>
            <a:fld id="{A94B60E0-A673-4E74-A444-50A56758816B}" type="slidenum">
              <a:rPr lang="en-US" smtClean="0"/>
              <a:t>18</a:t>
            </a:fld>
            <a:endParaRPr lang="en-US"/>
          </a:p>
        </p:txBody>
      </p:sp>
    </p:spTree>
    <p:extLst>
      <p:ext uri="{BB962C8B-B14F-4D97-AF65-F5344CB8AC3E}">
        <p14:creationId xmlns:p14="http://schemas.microsoft.com/office/powerpoint/2010/main" val="751071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every 5 </a:t>
            </a:r>
            <a:r>
              <a:rPr lang="en-US" baseline="0" dirty="0" err="1"/>
              <a:t>ug</a:t>
            </a:r>
            <a:r>
              <a:rPr lang="en-US" baseline="0" dirty="0"/>
              <a:t>/dl increase in lead exposure there was 30 to 48% increase in risk for being </a:t>
            </a:r>
            <a:r>
              <a:rPr lang="en-US" baseline="0" dirty="0" err="1"/>
              <a:t>arresed</a:t>
            </a:r>
            <a:r>
              <a:rPr lang="en-US" baseline="0" dirty="0"/>
              <a:t> for a violent crime depending on whether exposure was measured prenatally, at age 6, or averaged across childhood.</a:t>
            </a:r>
          </a:p>
          <a:p>
            <a:endParaRPr lang="en-US" baseline="0" dirty="0"/>
          </a:p>
          <a:p>
            <a:r>
              <a:rPr lang="en-US" baseline="0" dirty="0"/>
              <a:t>DV is a count of violent arrests; negative binomial regression.</a:t>
            </a:r>
          </a:p>
          <a:p>
            <a:endParaRPr lang="en-US" baseline="0" dirty="0"/>
          </a:p>
          <a:p>
            <a:r>
              <a:rPr lang="en-US" baseline="0" dirty="0"/>
              <a:t>Adjusted for a number of potential confounders including </a:t>
            </a:r>
            <a:r>
              <a:rPr lang="en-US" baseline="0" dirty="0" err="1"/>
              <a:t>sociodemographics</a:t>
            </a:r>
            <a:r>
              <a:rPr lang="en-US" baseline="0" dirty="0"/>
              <a:t>, maternal substance use during pregnancy, maternal arrests, HOME scores.</a:t>
            </a:r>
          </a:p>
          <a:p>
            <a:endParaRPr lang="en-US" baseline="0" dirty="0"/>
          </a:p>
          <a:p>
            <a:r>
              <a:rPr lang="en-US" baseline="0" dirty="0"/>
              <a:t>For every 5 </a:t>
            </a:r>
            <a:r>
              <a:rPr lang="en-US" baseline="0" dirty="0" err="1"/>
              <a:t>ug</a:t>
            </a:r>
            <a:r>
              <a:rPr lang="en-US" baseline="0" dirty="0"/>
              <a:t>/dl increase in blood lead level, the relative risk of arrest for a violent offense increased by 1.30 (or 30%).</a:t>
            </a:r>
          </a:p>
          <a:p>
            <a:r>
              <a:rPr lang="en-US" baseline="0" dirty="0"/>
              <a:t>5 </a:t>
            </a:r>
            <a:r>
              <a:rPr lang="en-US" baseline="0" dirty="0" err="1"/>
              <a:t>ug</a:t>
            </a:r>
            <a:r>
              <a:rPr lang="en-US" baseline="0" dirty="0"/>
              <a:t>/dl is the current actionable concentration for lead according to CDC, but its threshold for toxicity is unknown.</a:t>
            </a:r>
            <a:endParaRPr lang="en-US" dirty="0"/>
          </a:p>
        </p:txBody>
      </p:sp>
      <p:sp>
        <p:nvSpPr>
          <p:cNvPr id="4" name="Slide Number Placeholder 3"/>
          <p:cNvSpPr>
            <a:spLocks noGrp="1"/>
          </p:cNvSpPr>
          <p:nvPr>
            <p:ph type="sldNum" sz="quarter" idx="10"/>
          </p:nvPr>
        </p:nvSpPr>
        <p:spPr/>
        <p:txBody>
          <a:bodyPr/>
          <a:lstStyle/>
          <a:p>
            <a:fld id="{1C811829-F781-47F8-B90F-7840D1A106BA}" type="slidenum">
              <a:rPr lang="en-US" smtClean="0"/>
              <a:t>19</a:t>
            </a:fld>
            <a:endParaRPr lang="en-US"/>
          </a:p>
        </p:txBody>
      </p:sp>
    </p:spTree>
    <p:extLst>
      <p:ext uri="{BB962C8B-B14F-4D97-AF65-F5344CB8AC3E}">
        <p14:creationId xmlns:p14="http://schemas.microsoft.com/office/powerpoint/2010/main" val="2699142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National Health Nutrition and Examination Survey from 1999</a:t>
            </a:r>
            <a:r>
              <a:rPr lang="en-US" baseline="0" dirty="0"/>
              <a:t> to 2014. Shows two things. Overall, the percentage of children under the age of 6 in the population with elevated blood levels is declining. However, a higher proportion of boys vs. girls consistently have elevated blood lead levels.</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20</a:t>
            </a:fld>
            <a:endParaRPr lang="en-US"/>
          </a:p>
        </p:txBody>
      </p:sp>
    </p:spTree>
    <p:extLst>
      <p:ext uri="{BB962C8B-B14F-4D97-AF65-F5344CB8AC3E}">
        <p14:creationId xmlns:p14="http://schemas.microsoft.com/office/powerpoint/2010/main" val="385270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might account for these differences? Early</a:t>
            </a:r>
            <a:r>
              <a:rPr lang="en-US" baseline="0" dirty="0"/>
              <a:t>-emerging differences in activity levels? These are present in the first year of life and may become amplified through evocative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21</a:t>
            </a:fld>
            <a:endParaRPr lang="en-US"/>
          </a:p>
        </p:txBody>
      </p:sp>
    </p:spTree>
    <p:extLst>
      <p:ext uri="{BB962C8B-B14F-4D97-AF65-F5344CB8AC3E}">
        <p14:creationId xmlns:p14="http://schemas.microsoft.com/office/powerpoint/2010/main" val="194511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studies, 13 effect sizes, 4 were significant for the interaction. All 4 indicated that lead was associated</a:t>
            </a:r>
            <a:r>
              <a:rPr lang="en-US" baseline="0" dirty="0"/>
              <a:t> with boys’ neurodevelopmental outcomes (attention, concentration, </a:t>
            </a:r>
            <a:r>
              <a:rPr lang="en-US" baseline="0" dirty="0" err="1"/>
              <a:t>visuoconstruction</a:t>
            </a:r>
            <a:r>
              <a:rPr lang="en-US" baseline="0" dirty="0"/>
              <a:t>), but not with girls’. </a:t>
            </a:r>
          </a:p>
          <a:p>
            <a:endParaRPr lang="en-US" baseline="0" dirty="0"/>
          </a:p>
          <a:p>
            <a:r>
              <a:rPr lang="en-US" baseline="0" dirty="0"/>
              <a:t>Studies are likely to be under-powered. </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22</a:t>
            </a:fld>
            <a:endParaRPr lang="en-US"/>
          </a:p>
        </p:txBody>
      </p:sp>
    </p:spTree>
    <p:extLst>
      <p:ext uri="{BB962C8B-B14F-4D97-AF65-F5344CB8AC3E}">
        <p14:creationId xmlns:p14="http://schemas.microsoft.com/office/powerpoint/2010/main" val="4175441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much is known about the pathway from lead exposure</a:t>
            </a:r>
            <a:r>
              <a:rPr lang="en-US" baseline="0" dirty="0"/>
              <a:t> to violence, but it probably involves deficits in EF and may be exacerbated by cycles of poverty.</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23</a:t>
            </a:fld>
            <a:endParaRPr lang="en-US"/>
          </a:p>
        </p:txBody>
      </p:sp>
    </p:spTree>
    <p:extLst>
      <p:ext uri="{BB962C8B-B14F-4D97-AF65-F5344CB8AC3E}">
        <p14:creationId xmlns:p14="http://schemas.microsoft.com/office/powerpoint/2010/main" val="1690338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in the first year of life have the highest rates of victimization.</a:t>
            </a:r>
          </a:p>
          <a:p>
            <a:r>
              <a:rPr lang="en-US" dirty="0"/>
              <a:t>Alcohol</a:t>
            </a:r>
            <a:r>
              <a:rPr lang="en-US" baseline="0" dirty="0"/>
              <a:t> or drug abuse risk factors: Caregivers have alcohol or drug problems of a non-temporary nature. Proportion of infants with alcohol risk factor increased from 3.1% in 2012 to 4.8% in 2016 and with the drug risk factor from 12.3% to 15.2%.</a:t>
            </a:r>
            <a:endParaRPr lang="en-US" dirty="0"/>
          </a:p>
        </p:txBody>
      </p:sp>
      <p:sp>
        <p:nvSpPr>
          <p:cNvPr id="4" name="Slide Number Placeholder 3"/>
          <p:cNvSpPr>
            <a:spLocks noGrp="1"/>
          </p:cNvSpPr>
          <p:nvPr>
            <p:ph type="sldNum" sz="quarter" idx="10"/>
          </p:nvPr>
        </p:nvSpPr>
        <p:spPr/>
        <p:txBody>
          <a:bodyPr/>
          <a:lstStyle/>
          <a:p>
            <a:fld id="{BE5B69A3-2CDF-4BCF-9BF0-3725C2AC9F3A}" type="slidenum">
              <a:rPr lang="en-US" smtClean="0"/>
              <a:t>25</a:t>
            </a:fld>
            <a:endParaRPr lang="en-US"/>
          </a:p>
        </p:txBody>
      </p:sp>
    </p:spTree>
    <p:extLst>
      <p:ext uri="{BB962C8B-B14F-4D97-AF65-F5344CB8AC3E}">
        <p14:creationId xmlns:p14="http://schemas.microsoft.com/office/powerpoint/2010/main" val="348444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YRBSS monitors 6 categories of health-related behaviors that contribute to leading causes of death and disability among youth and adults, including behaviors that contribute to unintentional</a:t>
            </a:r>
            <a:r>
              <a:rPr lang="en-US" baseline="0" dirty="0"/>
              <a:t> injuries and violence.</a:t>
            </a:r>
          </a:p>
          <a:p>
            <a:endParaRPr lang="en-US" baseline="0" dirty="0"/>
          </a:p>
          <a:p>
            <a:r>
              <a:rPr lang="en-US" baseline="0" dirty="0"/>
              <a:t>Black males are even more likely than white males to have been threatened by or injured with a weapon on school property.</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3</a:t>
            </a:fld>
            <a:endParaRPr lang="en-US"/>
          </a:p>
        </p:txBody>
      </p:sp>
    </p:spTree>
    <p:extLst>
      <p:ext uri="{BB962C8B-B14F-4D97-AF65-F5344CB8AC3E}">
        <p14:creationId xmlns:p14="http://schemas.microsoft.com/office/powerpoint/2010/main" val="1319309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adult offenses, differences overall were not significant, although females in</a:t>
            </a:r>
            <a:r>
              <a:rPr lang="en-US" baseline="0" dirty="0"/>
              <a:t> the abuse/neglect group were arrested for violent offenses at nearly twice the rate as control females and African-Americans in the abuse-neglect group were arrested significantly more often than African-Americans in the control group.</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27</a:t>
            </a:fld>
            <a:endParaRPr lang="en-US"/>
          </a:p>
        </p:txBody>
      </p:sp>
    </p:spTree>
    <p:extLst>
      <p:ext uri="{BB962C8B-B14F-4D97-AF65-F5344CB8AC3E}">
        <p14:creationId xmlns:p14="http://schemas.microsoft.com/office/powerpoint/2010/main" val="747380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more attentive to anger cues (as measured by P3b component in EEG studies),</a:t>
            </a:r>
            <a:r>
              <a:rPr lang="en-US" baseline="0" dirty="0"/>
              <a:t> e.g., </a:t>
            </a:r>
            <a:endParaRPr lang="en-US" dirty="0"/>
          </a:p>
          <a:p>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28</a:t>
            </a:fld>
            <a:endParaRPr lang="en-US"/>
          </a:p>
        </p:txBody>
      </p:sp>
    </p:spTree>
    <p:extLst>
      <p:ext uri="{BB962C8B-B14F-4D97-AF65-F5344CB8AC3E}">
        <p14:creationId xmlns:p14="http://schemas.microsoft.com/office/powerpoint/2010/main" val="3440301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BB9296-1907-436E-8DD2-A1147749068B}" type="slidenum">
              <a:rPr lang="en-US" altLang="en-US" smtClean="0"/>
              <a:pPr>
                <a:spcBef>
                  <a:spcPct val="0"/>
                </a:spcBef>
              </a:pPr>
              <a:t>30</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 base pair variable number tandem repeat</a:t>
            </a:r>
          </a:p>
          <a:p>
            <a:endParaRPr lang="en-US" dirty="0"/>
          </a:p>
          <a:p>
            <a:r>
              <a:rPr lang="en-US" dirty="0"/>
              <a:t>Low activity variant leads to low MAOA expression and high activity variant leads to higher MAOA expression</a:t>
            </a:r>
            <a:endParaRPr lang="en-US" altLang="en-US" dirty="0">
              <a:latin typeface="Arial" panose="020B0604020202020204" pitchFamily="34" charset="0"/>
            </a:endParaRPr>
          </a:p>
          <a:p>
            <a:pPr eaLnBrk="1" hangingPunct="1"/>
            <a:r>
              <a:rPr lang="en-US" altLang="en-US" dirty="0">
                <a:latin typeface="Arial" panose="020B0604020202020204" pitchFamily="34" charset="0"/>
              </a:rPr>
              <a:t>A meta-analysis by Kim-Cohen et al. (2006) showed that this interaction effect replicates across studies with a pooled effect size of .18.</a:t>
            </a:r>
          </a:p>
          <a:p>
            <a:pPr eaLnBrk="1" hangingPunct="1"/>
            <a:r>
              <a:rPr lang="en-US" altLang="en-US" dirty="0">
                <a:latin typeface="Arial" panose="020B0604020202020204" pitchFamily="34" charset="0"/>
              </a:rPr>
              <a:t>Meta-analysis figure can be interpreted such that lower values</a:t>
            </a:r>
            <a:r>
              <a:rPr lang="en-US" altLang="en-US" baseline="0" dirty="0">
                <a:latin typeface="Arial" panose="020B0604020202020204" pitchFamily="34" charset="0"/>
              </a:rPr>
              <a:t> mean there was a greater susceptibility to maltreatment among people who carried the low activity variant and higher values indicated that there was a greater susceptibility among individuals who carried the high </a:t>
            </a:r>
            <a:r>
              <a:rPr lang="en-US" altLang="en-US" baseline="0">
                <a:latin typeface="Arial" panose="020B0604020202020204" pitchFamily="34" charset="0"/>
              </a:rPr>
              <a:t>activity variant.</a:t>
            </a:r>
            <a:endParaRPr lang="en-US" altLang="en-US" dirty="0">
              <a:latin typeface="Arial" panose="020B0604020202020204" pitchFamily="34" charset="0"/>
            </a:endParaRPr>
          </a:p>
          <a:p>
            <a:r>
              <a:rPr lang="en-US" dirty="0"/>
              <a:t>“Results were significant for outcomes indexed to either childhood/adolescence (p = .032) or adulthood (p = .008), </a:t>
            </a:r>
            <a:r>
              <a:rPr lang="en-US" b="1" dirty="0"/>
              <a:t>outcomes of aggression/violence (p = 3.9 x 10</a:t>
            </a:r>
            <a:r>
              <a:rPr lang="en-US" b="1" baseline="30000" dirty="0"/>
              <a:t>-5</a:t>
            </a:r>
            <a:r>
              <a:rPr lang="en-US" b="1" dirty="0"/>
              <a:t>),</a:t>
            </a:r>
            <a:r>
              <a:rPr lang="en-US" dirty="0"/>
              <a:t> nonviolent antisocial behaviors, (p = 7.2 x 10</a:t>
            </a:r>
            <a:r>
              <a:rPr lang="en-US" baseline="30000" dirty="0"/>
              <a:t>-5</a:t>
            </a:r>
            <a:r>
              <a:rPr lang="en-US" dirty="0"/>
              <a:t>), Or combined indices (p = .022)…” (in males only)</a:t>
            </a:r>
          </a:p>
          <a:p>
            <a:r>
              <a:rPr lang="en-US" dirty="0"/>
              <a:t>Low activity MAOA allele increased risk for antisocial behavior with exposure to maltreatment, but not other adversities</a:t>
            </a:r>
          </a:p>
          <a:p>
            <a:endParaRPr lang="en-US"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14640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Relying on data through 2011, girls are slightly more likely than boys to have been maltreated by the time they are 18 years old. African-American</a:t>
            </a:r>
            <a:r>
              <a:rPr lang="en-US" baseline="0" dirty="0"/>
              <a:t> girls have the highest prevalence rates of maltreatment.</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31</a:t>
            </a:fld>
            <a:endParaRPr lang="en-US"/>
          </a:p>
        </p:txBody>
      </p:sp>
    </p:spTree>
    <p:extLst>
      <p:ext uri="{BB962C8B-B14F-4D97-AF65-F5344CB8AC3E}">
        <p14:creationId xmlns:p14="http://schemas.microsoft.com/office/powerpoint/2010/main" val="2605962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 findings: e.g., </a:t>
            </a:r>
            <a:r>
              <a:rPr lang="en-US" dirty="0" err="1"/>
              <a:t>Topitzes</a:t>
            </a:r>
            <a:r>
              <a:rPr lang="en-US" dirty="0"/>
              <a:t> et</a:t>
            </a:r>
            <a:r>
              <a:rPr lang="en-US" baseline="0" dirty="0"/>
              <a:t> al. (2011) using data from the Chicago Longitudinal Study which followed up kids who were in preschool in the mid 80s, did not find that gender moderated the child maltreatment – juvenile delinquency or adult offending link. </a:t>
            </a:r>
            <a:r>
              <a:rPr lang="en-US" baseline="0" dirty="0" err="1"/>
              <a:t>Maxfield</a:t>
            </a:r>
            <a:r>
              <a:rPr lang="en-US" baseline="0" dirty="0"/>
              <a:t> and </a:t>
            </a:r>
            <a:r>
              <a:rPr lang="en-US" baseline="0" dirty="0" err="1"/>
              <a:t>Widom</a:t>
            </a:r>
            <a:r>
              <a:rPr lang="en-US" baseline="0" dirty="0"/>
              <a:t> (1996) found, on the other hand, that maltreatment was associated with violent offending for females but not males.</a:t>
            </a:r>
            <a:endParaRPr lang="en-US" dirty="0"/>
          </a:p>
          <a:p>
            <a:r>
              <a:rPr lang="en-US" dirty="0"/>
              <a:t>Many studies of violence only include boys: Pittsburgh Youth Study, Rochester Youth Development Study</a:t>
            </a:r>
          </a:p>
          <a:p>
            <a:r>
              <a:rPr lang="en-US" dirty="0"/>
              <a:t>Many studies of maltreatment do not measure violence: not much violence</a:t>
            </a:r>
            <a:r>
              <a:rPr lang="en-US" baseline="0" dirty="0"/>
              <a:t> in Dante </a:t>
            </a:r>
            <a:r>
              <a:rPr lang="en-US" baseline="0" dirty="0" err="1"/>
              <a:t>Cicchetti’s</a:t>
            </a:r>
            <a:r>
              <a:rPr lang="en-US" baseline="0" dirty="0"/>
              <a:t> work, for example</a:t>
            </a:r>
          </a:p>
          <a:p>
            <a:r>
              <a:rPr lang="en-US" baseline="0" dirty="0"/>
              <a:t>Many studies do not test for sex differences: e.g., Lehigh Longitudinal Study</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32</a:t>
            </a:fld>
            <a:endParaRPr lang="en-US"/>
          </a:p>
        </p:txBody>
      </p:sp>
    </p:spTree>
    <p:extLst>
      <p:ext uri="{BB962C8B-B14F-4D97-AF65-F5344CB8AC3E}">
        <p14:creationId xmlns:p14="http://schemas.microsoft.com/office/powerpoint/2010/main" val="1556667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33</a:t>
            </a:fld>
            <a:endParaRPr lang="en-US"/>
          </a:p>
        </p:txBody>
      </p:sp>
    </p:spTree>
    <p:extLst>
      <p:ext uri="{BB962C8B-B14F-4D97-AF65-F5344CB8AC3E}">
        <p14:creationId xmlns:p14="http://schemas.microsoft.com/office/powerpoint/2010/main" val="3216293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sex differences in exposures may lead to relatively small sex differences in</a:t>
            </a:r>
            <a:r>
              <a:rPr lang="en-US" baseline="0" dirty="0"/>
              <a:t> temperamental traits like impulsivity, persistence, or attention. These small differences could become amplified over the course of development as children interact with caregivers, peers, and teachers who may perceive these behaviors as disruptive or disrespectful and respond in ways that promote more serious forms of aggression and disengagement from school. These cycles are likely to be exacerbated by poverty and lack of opportunity that makes violence and behaviors related to violence acceptable avenues for boys and young men. </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34</a:t>
            </a:fld>
            <a:endParaRPr lang="en-US"/>
          </a:p>
        </p:txBody>
      </p:sp>
    </p:spTree>
    <p:extLst>
      <p:ext uri="{BB962C8B-B14F-4D97-AF65-F5344CB8AC3E}">
        <p14:creationId xmlns:p14="http://schemas.microsoft.com/office/powerpoint/2010/main" val="666176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framework implies</a:t>
            </a:r>
            <a:r>
              <a:rPr lang="en-US" baseline="0" dirty="0"/>
              <a:t> that early intervention, at the point when the cognitive and behavioral sequelae of these early life exposures first become apparent, is important for deflecting boys from a trajectory that may result in violence and there are plenty of my colleagues in the room who conduct such early interventions with good success. But it may also suggest that boosters are necessary at later points in development as children make key developmental transitions (to school, for example) and additional support may be required to help them maintain whatever competencies they acquired early in life.</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35</a:t>
            </a:fld>
            <a:endParaRPr lang="en-US"/>
          </a:p>
        </p:txBody>
      </p:sp>
    </p:spTree>
    <p:extLst>
      <p:ext uri="{BB962C8B-B14F-4D97-AF65-F5344CB8AC3E}">
        <p14:creationId xmlns:p14="http://schemas.microsoft.com/office/powerpoint/2010/main" val="411426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matters for adolescent boys. Homicide – which clearly involves violent behavior – is the 3rd leading cause</a:t>
            </a:r>
            <a:r>
              <a:rPr lang="en-US" baseline="0" dirty="0"/>
              <a:t> of death for 10-24 year olds. Causes 1 and 2 may also involve violent behavior, including physical fighting and access to weapons. </a:t>
            </a:r>
          </a:p>
          <a:p>
            <a:endParaRPr lang="en-US" baseline="0" dirty="0"/>
          </a:p>
          <a:p>
            <a:r>
              <a:rPr lang="en-US" baseline="0" dirty="0"/>
              <a:t>The rate of fatal gun deaths is 5 times higher for Black vs. White males between the ages of 15 and 24.</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4</a:t>
            </a:fld>
            <a:endParaRPr lang="en-US"/>
          </a:p>
        </p:txBody>
      </p:sp>
    </p:spTree>
    <p:extLst>
      <p:ext uri="{BB962C8B-B14F-4D97-AF65-F5344CB8AC3E}">
        <p14:creationId xmlns:p14="http://schemas.microsoft.com/office/powerpoint/2010/main" val="209062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explanation here is that genetic or environmental factors that increase risk for violence are more common in males than in females</a:t>
            </a:r>
          </a:p>
        </p:txBody>
      </p:sp>
      <p:sp>
        <p:nvSpPr>
          <p:cNvPr id="4" name="Slide Number Placeholder 3"/>
          <p:cNvSpPr>
            <a:spLocks noGrp="1"/>
          </p:cNvSpPr>
          <p:nvPr>
            <p:ph type="sldNum" sz="quarter" idx="10"/>
          </p:nvPr>
        </p:nvSpPr>
        <p:spPr/>
        <p:txBody>
          <a:bodyPr/>
          <a:lstStyle/>
          <a:p>
            <a:fld id="{A94B60E0-A673-4E74-A444-50A56758816B}" type="slidenum">
              <a:rPr lang="en-US" smtClean="0"/>
              <a:t>5</a:t>
            </a:fld>
            <a:endParaRPr lang="en-US"/>
          </a:p>
        </p:txBody>
      </p:sp>
    </p:spTree>
    <p:extLst>
      <p:ext uri="{BB962C8B-B14F-4D97-AF65-F5344CB8AC3E}">
        <p14:creationId xmlns:p14="http://schemas.microsoft.com/office/powerpoint/2010/main" val="99326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explanation here is that girls have just as many of the risk factors violence as boys,</a:t>
            </a:r>
            <a:r>
              <a:rPr lang="en-US" baseline="0" dirty="0"/>
              <a:t> but for whatever reasons, they are less affected by them. For example, girls may be just as likely to be rejected by peers as boys, but peer rejection leads to violence in boys whereas it does not lead to violence in girls.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6</a:t>
            </a:fld>
            <a:endParaRPr lang="en-US"/>
          </a:p>
        </p:txBody>
      </p:sp>
    </p:spTree>
    <p:extLst>
      <p:ext uri="{BB962C8B-B14F-4D97-AF65-F5344CB8AC3E}">
        <p14:creationId xmlns:p14="http://schemas.microsoft.com/office/powerpoint/2010/main" val="25007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to lead in early childhood produces lesions that are widely distributed throughout the brain, affecting signaling and microstructure.</a:t>
            </a:r>
          </a:p>
          <a:p>
            <a:r>
              <a:rPr lang="en-US" dirty="0"/>
              <a:t>Blood-brain</a:t>
            </a:r>
            <a:r>
              <a:rPr lang="en-US" baseline="0" dirty="0"/>
              <a:t> barrier is ineffective against lead exposure during the prenatal period.</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9</a:t>
            </a:fld>
            <a:endParaRPr lang="en-US"/>
          </a:p>
        </p:txBody>
      </p:sp>
    </p:spTree>
    <p:extLst>
      <p:ext uri="{BB962C8B-B14F-4D97-AF65-F5344CB8AC3E}">
        <p14:creationId xmlns:p14="http://schemas.microsoft.com/office/powerpoint/2010/main" val="227274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to the</a:t>
            </a:r>
            <a:r>
              <a:rPr lang="en-US" baseline="0" dirty="0"/>
              <a:t> 1980s, most children were exposed to lead through lead paint and through gasoline fuel exhaust. The Clean Air Act mandated that leaded gasoline be phased out by 1986 and the manufacture of lead-based paint was banned in 1978. </a:t>
            </a:r>
            <a:endParaRPr lang="en-US" dirty="0"/>
          </a:p>
          <a:p>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10</a:t>
            </a:fld>
            <a:endParaRPr lang="en-US"/>
          </a:p>
        </p:txBody>
      </p:sp>
    </p:spTree>
    <p:extLst>
      <p:ext uri="{BB962C8B-B14F-4D97-AF65-F5344CB8AC3E}">
        <p14:creationId xmlns:p14="http://schemas.microsoft.com/office/powerpoint/2010/main" val="343427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Nowadays, children</a:t>
            </a:r>
            <a:r>
              <a:rPr lang="en-US" baseline="0" dirty="0"/>
              <a:t> are mainly exposed to lead through household dust, contaminated soil, air pollution, diet (e.g., drinking water), and flaking lead paint.</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11</a:t>
            </a:fld>
            <a:endParaRPr lang="en-US"/>
          </a:p>
        </p:txBody>
      </p:sp>
    </p:spTree>
    <p:extLst>
      <p:ext uri="{BB962C8B-B14F-4D97-AF65-F5344CB8AC3E}">
        <p14:creationId xmlns:p14="http://schemas.microsoft.com/office/powerpoint/2010/main" val="367494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included all children younger than 5 years who had blood lead levels processed in the pre-period (Jan. 2013 to Sept 2013) and the post-period</a:t>
            </a:r>
            <a:r>
              <a:rPr lang="en-US" baseline="0" dirty="0"/>
              <a:t> (Jan 2015 to Sept 2015). This included 736 children in the pre-group and a different group of 737 children in the post group.</a:t>
            </a:r>
          </a:p>
          <a:p>
            <a:endParaRPr lang="en-US" baseline="0" dirty="0"/>
          </a:p>
          <a:p>
            <a:r>
              <a:rPr lang="en-US" baseline="0" dirty="0"/>
              <a:t>In Flint overall, rates of elevated blood lead levels (5 </a:t>
            </a:r>
            <a:r>
              <a:rPr lang="en-US" baseline="0" dirty="0" err="1"/>
              <a:t>ug</a:t>
            </a:r>
            <a:r>
              <a:rPr lang="en-US" baseline="0" dirty="0"/>
              <a:t>/dl) were twice as high in 2015 compared with 2013. In the wards with the highest water lead levels, this difference approached 3 times as high.</a:t>
            </a:r>
            <a:endParaRPr lang="en-US" dirty="0"/>
          </a:p>
        </p:txBody>
      </p:sp>
      <p:sp>
        <p:nvSpPr>
          <p:cNvPr id="4" name="Slide Number Placeholder 3"/>
          <p:cNvSpPr>
            <a:spLocks noGrp="1"/>
          </p:cNvSpPr>
          <p:nvPr>
            <p:ph type="sldNum" sz="quarter" idx="10"/>
          </p:nvPr>
        </p:nvSpPr>
        <p:spPr/>
        <p:txBody>
          <a:bodyPr/>
          <a:lstStyle/>
          <a:p>
            <a:fld id="{A94B60E0-A673-4E74-A444-50A56758816B}" type="slidenum">
              <a:rPr lang="en-US" smtClean="0"/>
              <a:t>13</a:t>
            </a:fld>
            <a:endParaRPr lang="en-US"/>
          </a:p>
        </p:txBody>
      </p:sp>
    </p:spTree>
    <p:extLst>
      <p:ext uri="{BB962C8B-B14F-4D97-AF65-F5344CB8AC3E}">
        <p14:creationId xmlns:p14="http://schemas.microsoft.com/office/powerpoint/2010/main" val="272045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5/6/19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5/6/19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do boys engage in more violence than girls?</a:t>
            </a:r>
          </a:p>
        </p:txBody>
      </p:sp>
      <p:sp>
        <p:nvSpPr>
          <p:cNvPr id="3" name="Subtitle 2"/>
          <p:cNvSpPr>
            <a:spLocks noGrp="1"/>
          </p:cNvSpPr>
          <p:nvPr>
            <p:ph type="subTitle" idx="1"/>
          </p:nvPr>
        </p:nvSpPr>
        <p:spPr/>
        <p:txBody>
          <a:bodyPr/>
          <a:lstStyle/>
          <a:p>
            <a:r>
              <a:rPr lang="en-US" dirty="0"/>
              <a:t>Sara </a:t>
            </a:r>
            <a:r>
              <a:rPr lang="en-US" dirty="0" err="1"/>
              <a:t>Jaffee</a:t>
            </a:r>
            <a:endParaRPr lang="en-US" dirty="0"/>
          </a:p>
          <a:p>
            <a:r>
              <a:rPr lang="en-US" dirty="0"/>
              <a:t>University of Pennsylvania</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076" y="5257799"/>
            <a:ext cx="3876430" cy="1264191"/>
          </a:xfrm>
          <a:prstGeom prst="rect">
            <a:avLst/>
          </a:prstGeom>
        </p:spPr>
      </p:pic>
    </p:spTree>
    <p:extLst>
      <p:ext uri="{BB962C8B-B14F-4D97-AF65-F5344CB8AC3E}">
        <p14:creationId xmlns:p14="http://schemas.microsoft.com/office/powerpoint/2010/main" val="586796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lead exposure look like in the past?</a:t>
            </a:r>
          </a:p>
        </p:txBody>
      </p:sp>
      <p:pic>
        <p:nvPicPr>
          <p:cNvPr id="3" name="Picture 2"/>
          <p:cNvPicPr>
            <a:picLocks noChangeAspect="1"/>
          </p:cNvPicPr>
          <p:nvPr/>
        </p:nvPicPr>
        <p:blipFill>
          <a:blip r:embed="rId3"/>
          <a:stretch>
            <a:fillRect/>
          </a:stretch>
        </p:blipFill>
        <p:spPr>
          <a:xfrm>
            <a:off x="2379657" y="2123268"/>
            <a:ext cx="3291512" cy="2465457"/>
          </a:xfrm>
          <a:prstGeom prst="rect">
            <a:avLst/>
          </a:prstGeom>
        </p:spPr>
      </p:pic>
      <p:pic>
        <p:nvPicPr>
          <p:cNvPr id="4" name="Picture 3"/>
          <p:cNvPicPr>
            <a:picLocks noChangeAspect="1"/>
          </p:cNvPicPr>
          <p:nvPr/>
        </p:nvPicPr>
        <p:blipFill>
          <a:blip r:embed="rId4"/>
          <a:stretch>
            <a:fillRect/>
          </a:stretch>
        </p:blipFill>
        <p:spPr>
          <a:xfrm>
            <a:off x="6080760" y="2123268"/>
            <a:ext cx="3671386" cy="2465457"/>
          </a:xfrm>
          <a:prstGeom prst="rect">
            <a:avLst/>
          </a:prstGeom>
        </p:spPr>
      </p:pic>
    </p:spTree>
    <p:extLst>
      <p:ext uri="{BB962C8B-B14F-4D97-AF65-F5344CB8AC3E}">
        <p14:creationId xmlns:p14="http://schemas.microsoft.com/office/powerpoint/2010/main" val="275439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what forms are children exposed to lead now?</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42999" y="1965960"/>
            <a:ext cx="2778275" cy="1880461"/>
          </a:xfr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6290" y="4380893"/>
            <a:ext cx="2898183" cy="1924575"/>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7709" y="4504175"/>
            <a:ext cx="2913680" cy="1748208"/>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95072" y="1965960"/>
            <a:ext cx="2712634" cy="1981685"/>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52141" y="1965960"/>
            <a:ext cx="2612064" cy="2045777"/>
          </a:xfrm>
          <a:prstGeom prst="rect">
            <a:avLst/>
          </a:prstGeom>
        </p:spPr>
      </p:pic>
    </p:spTree>
    <p:extLst>
      <p:ext uri="{BB962C8B-B14F-4D97-AF65-F5344CB8AC3E}">
        <p14:creationId xmlns:p14="http://schemas.microsoft.com/office/powerpoint/2010/main" val="269015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Levels in the United States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08191" y="1632476"/>
            <a:ext cx="1689314" cy="4822567"/>
          </a:xfrm>
          <a:prstGeom prst="rect">
            <a:avLst/>
          </a:prstGeom>
        </p:spPr>
      </p:pic>
      <p:sp>
        <p:nvSpPr>
          <p:cNvPr id="5" name="Rectangle 4"/>
          <p:cNvSpPr/>
          <p:nvPr/>
        </p:nvSpPr>
        <p:spPr>
          <a:xfrm>
            <a:off x="645763" y="2175937"/>
            <a:ext cx="6096000" cy="830997"/>
          </a:xfrm>
          <a:prstGeom prst="rect">
            <a:avLst/>
          </a:prstGeom>
        </p:spPr>
        <p:txBody>
          <a:bodyPr>
            <a:spAutoFit/>
          </a:bodyPr>
          <a:lstStyle/>
          <a:p>
            <a:r>
              <a:rPr lang="en-US" sz="2400" dirty="0"/>
              <a:t>At least a half million children in the US have blood lead levels exceeding 5 µg/</a:t>
            </a:r>
            <a:r>
              <a:rPr lang="en-US" sz="2400" dirty="0" err="1"/>
              <a:t>dL</a:t>
            </a:r>
            <a:endParaRPr lang="en-US" sz="2400" dirty="0"/>
          </a:p>
        </p:txBody>
      </p:sp>
      <p:sp>
        <p:nvSpPr>
          <p:cNvPr id="6" name="Rectangle 5"/>
          <p:cNvSpPr/>
          <p:nvPr/>
        </p:nvSpPr>
        <p:spPr>
          <a:xfrm>
            <a:off x="9097505" y="3028096"/>
            <a:ext cx="2448106" cy="1015663"/>
          </a:xfrm>
          <a:prstGeom prst="rect">
            <a:avLst/>
          </a:prstGeom>
        </p:spPr>
        <p:txBody>
          <a:bodyPr wrap="none">
            <a:spAutoFit/>
          </a:bodyPr>
          <a:lstStyle/>
          <a:p>
            <a:r>
              <a:rPr lang="en-US" sz="2000" b="1" dirty="0"/>
              <a:t>5 µg/</a:t>
            </a:r>
            <a:r>
              <a:rPr lang="en-US" sz="2000" b="1" dirty="0" err="1"/>
              <a:t>dL</a:t>
            </a:r>
            <a:r>
              <a:rPr lang="en-US" sz="2000" b="1" dirty="0"/>
              <a:t> is actionable</a:t>
            </a:r>
          </a:p>
          <a:p>
            <a:r>
              <a:rPr lang="en-US" sz="2000" b="1" dirty="0"/>
              <a:t>level, according to </a:t>
            </a:r>
          </a:p>
          <a:p>
            <a:r>
              <a:rPr lang="en-US" sz="2000" b="1" dirty="0"/>
              <a:t>CDC</a:t>
            </a:r>
          </a:p>
        </p:txBody>
      </p:sp>
    </p:spTree>
    <p:extLst>
      <p:ext uri="{BB962C8B-B14F-4D97-AF65-F5344CB8AC3E}">
        <p14:creationId xmlns:p14="http://schemas.microsoft.com/office/powerpoint/2010/main" val="372487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0929" y="960600"/>
            <a:ext cx="8363748" cy="5538458"/>
          </a:xfrm>
          <a:prstGeom prst="rect">
            <a:avLst/>
          </a:prstGeom>
        </p:spPr>
      </p:pic>
      <p:pic>
        <p:nvPicPr>
          <p:cNvPr id="4" name="Picture 3"/>
          <p:cNvPicPr>
            <a:picLocks noChangeAspect="1"/>
          </p:cNvPicPr>
          <p:nvPr/>
        </p:nvPicPr>
        <p:blipFill>
          <a:blip r:embed="rId4"/>
          <a:stretch>
            <a:fillRect/>
          </a:stretch>
        </p:blipFill>
        <p:spPr>
          <a:xfrm>
            <a:off x="8828464" y="514789"/>
            <a:ext cx="2705100" cy="1685925"/>
          </a:xfrm>
          <a:prstGeom prst="rect">
            <a:avLst/>
          </a:prstGeom>
        </p:spPr>
      </p:pic>
      <p:sp>
        <p:nvSpPr>
          <p:cNvPr id="2" name="TextBox 1"/>
          <p:cNvSpPr txBox="1"/>
          <p:nvPr/>
        </p:nvSpPr>
        <p:spPr>
          <a:xfrm flipH="1">
            <a:off x="9127195" y="6129726"/>
            <a:ext cx="2931943" cy="369332"/>
          </a:xfrm>
          <a:prstGeom prst="rect">
            <a:avLst/>
          </a:prstGeom>
          <a:noFill/>
        </p:spPr>
        <p:txBody>
          <a:bodyPr wrap="square" rtlCol="0">
            <a:spAutoFit/>
          </a:bodyPr>
          <a:lstStyle/>
          <a:p>
            <a:r>
              <a:rPr lang="en-US" dirty="0"/>
              <a:t>Hanna-</a:t>
            </a:r>
            <a:r>
              <a:rPr lang="en-US" dirty="0" err="1"/>
              <a:t>Attisha</a:t>
            </a:r>
            <a:r>
              <a:rPr lang="en-US" dirty="0"/>
              <a:t> et al. (2015)</a:t>
            </a:r>
          </a:p>
        </p:txBody>
      </p:sp>
    </p:spTree>
    <p:extLst>
      <p:ext uri="{BB962C8B-B14F-4D97-AF65-F5344CB8AC3E}">
        <p14:creationId xmlns:p14="http://schemas.microsoft.com/office/powerpoint/2010/main" val="247134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lead exposure a cause of violence?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787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Experiment in Lead Exposure</a:t>
            </a:r>
          </a:p>
        </p:txBody>
      </p:sp>
      <p:sp>
        <p:nvSpPr>
          <p:cNvPr id="3" name="Right Arrow 2"/>
          <p:cNvSpPr/>
          <p:nvPr/>
        </p:nvSpPr>
        <p:spPr>
          <a:xfrm>
            <a:off x="1143000" y="3774831"/>
            <a:ext cx="9875520" cy="49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p:cNvSpPr/>
          <p:nvPr/>
        </p:nvSpPr>
        <p:spPr>
          <a:xfrm rot="5400000">
            <a:off x="5959230" y="3090990"/>
            <a:ext cx="500185" cy="3133970"/>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325814" y="4848448"/>
            <a:ext cx="633045" cy="369332"/>
          </a:xfrm>
          <a:prstGeom prst="rect">
            <a:avLst/>
          </a:prstGeom>
          <a:noFill/>
        </p:spPr>
        <p:txBody>
          <a:bodyPr wrap="square" rtlCol="0">
            <a:spAutoFit/>
          </a:bodyPr>
          <a:lstStyle/>
          <a:p>
            <a:r>
              <a:rPr lang="en-US" dirty="0"/>
              <a:t>1975</a:t>
            </a:r>
          </a:p>
        </p:txBody>
      </p:sp>
      <p:sp>
        <p:nvSpPr>
          <p:cNvPr id="6" name="TextBox 5"/>
          <p:cNvSpPr txBox="1"/>
          <p:nvPr/>
        </p:nvSpPr>
        <p:spPr>
          <a:xfrm>
            <a:off x="7459786" y="4853814"/>
            <a:ext cx="738552" cy="369332"/>
          </a:xfrm>
          <a:prstGeom prst="rect">
            <a:avLst/>
          </a:prstGeom>
          <a:noFill/>
        </p:spPr>
        <p:txBody>
          <a:bodyPr wrap="square" rtlCol="0">
            <a:spAutoFit/>
          </a:bodyPr>
          <a:lstStyle/>
          <a:p>
            <a:r>
              <a:rPr lang="en-US" dirty="0"/>
              <a:t>1985</a:t>
            </a:r>
          </a:p>
        </p:txBody>
      </p:sp>
      <p:sp>
        <p:nvSpPr>
          <p:cNvPr id="7" name="Rectangle 6"/>
          <p:cNvSpPr/>
          <p:nvPr/>
        </p:nvSpPr>
        <p:spPr>
          <a:xfrm>
            <a:off x="4751754" y="5384799"/>
            <a:ext cx="3024554" cy="6912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Lead Removed from Gasoline</a:t>
            </a:r>
          </a:p>
        </p:txBody>
      </p:sp>
      <p:sp>
        <p:nvSpPr>
          <p:cNvPr id="8" name="Right Brace 7"/>
          <p:cNvSpPr/>
          <p:nvPr/>
        </p:nvSpPr>
        <p:spPr>
          <a:xfrm rot="16200000">
            <a:off x="2751016" y="1871325"/>
            <a:ext cx="500185" cy="3133970"/>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16200000">
            <a:off x="7578970" y="1957753"/>
            <a:ext cx="500185" cy="3133970"/>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328615" y="2405505"/>
            <a:ext cx="3489571" cy="646331"/>
          </a:xfrm>
          <a:prstGeom prst="rect">
            <a:avLst/>
          </a:prstGeom>
          <a:noFill/>
        </p:spPr>
        <p:txBody>
          <a:bodyPr wrap="square" rtlCol="0">
            <a:spAutoFit/>
          </a:bodyPr>
          <a:lstStyle/>
          <a:p>
            <a:pPr algn="ctr"/>
            <a:r>
              <a:rPr lang="en-US" dirty="0"/>
              <a:t>Kids born in early 70s exposed to high lead in early childhood</a:t>
            </a:r>
          </a:p>
        </p:txBody>
      </p:sp>
      <p:sp>
        <p:nvSpPr>
          <p:cNvPr id="11" name="TextBox 10"/>
          <p:cNvSpPr txBox="1"/>
          <p:nvPr/>
        </p:nvSpPr>
        <p:spPr>
          <a:xfrm>
            <a:off x="6084276" y="2464504"/>
            <a:ext cx="3489571" cy="646331"/>
          </a:xfrm>
          <a:prstGeom prst="rect">
            <a:avLst/>
          </a:prstGeom>
          <a:noFill/>
        </p:spPr>
        <p:txBody>
          <a:bodyPr wrap="square" rtlCol="0">
            <a:spAutoFit/>
          </a:bodyPr>
          <a:lstStyle/>
          <a:p>
            <a:pPr algn="ctr"/>
            <a:r>
              <a:rPr lang="en-US" dirty="0"/>
              <a:t>Kids born in early 80s exposed to low lead in early childhood</a:t>
            </a:r>
          </a:p>
        </p:txBody>
      </p:sp>
      <p:sp>
        <p:nvSpPr>
          <p:cNvPr id="12" name="Right Brace 11"/>
          <p:cNvSpPr/>
          <p:nvPr/>
        </p:nvSpPr>
        <p:spPr>
          <a:xfrm rot="5400000">
            <a:off x="9173698" y="3090126"/>
            <a:ext cx="500185" cy="3133970"/>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0649244" y="4860024"/>
            <a:ext cx="738552" cy="369332"/>
          </a:xfrm>
          <a:prstGeom prst="rect">
            <a:avLst/>
          </a:prstGeom>
          <a:noFill/>
        </p:spPr>
        <p:txBody>
          <a:bodyPr wrap="square" rtlCol="0">
            <a:spAutoFit/>
          </a:bodyPr>
          <a:lstStyle/>
          <a:p>
            <a:r>
              <a:rPr lang="en-US" dirty="0"/>
              <a:t>2002</a:t>
            </a:r>
          </a:p>
        </p:txBody>
      </p:sp>
      <p:sp>
        <p:nvSpPr>
          <p:cNvPr id="15" name="Rectangle 14"/>
          <p:cNvSpPr/>
          <p:nvPr/>
        </p:nvSpPr>
        <p:spPr>
          <a:xfrm>
            <a:off x="8053754" y="5384799"/>
            <a:ext cx="3024554" cy="6912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Change in Crime in this Period?</a:t>
            </a:r>
          </a:p>
        </p:txBody>
      </p:sp>
      <p:sp>
        <p:nvSpPr>
          <p:cNvPr id="16" name="Curved Down Arrow 15"/>
          <p:cNvSpPr/>
          <p:nvPr/>
        </p:nvSpPr>
        <p:spPr>
          <a:xfrm>
            <a:off x="2930769" y="2883877"/>
            <a:ext cx="5869354" cy="890954"/>
          </a:xfrm>
          <a:prstGeom prst="curved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a:off x="6326553" y="2883877"/>
            <a:ext cx="4664223" cy="890954"/>
          </a:xfrm>
          <a:prstGeom prst="curved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flipH="1">
            <a:off x="584979" y="6076070"/>
            <a:ext cx="1439206" cy="369332"/>
          </a:xfrm>
          <a:prstGeom prst="rect">
            <a:avLst/>
          </a:prstGeom>
          <a:noFill/>
        </p:spPr>
        <p:txBody>
          <a:bodyPr wrap="square" rtlCol="0">
            <a:spAutoFit/>
          </a:bodyPr>
          <a:lstStyle/>
          <a:p>
            <a:r>
              <a:rPr lang="en-US" dirty="0"/>
              <a:t>Reyes (2007)</a:t>
            </a:r>
          </a:p>
        </p:txBody>
      </p:sp>
    </p:spTree>
    <p:extLst>
      <p:ext uri="{BB962C8B-B14F-4D97-AF65-F5344CB8AC3E}">
        <p14:creationId xmlns:p14="http://schemas.microsoft.com/office/powerpoint/2010/main" val="37484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1785"/>
            <a:ext cx="9875520" cy="1356360"/>
          </a:xfrm>
        </p:spPr>
        <p:txBody>
          <a:bodyPr/>
          <a:lstStyle/>
          <a:p>
            <a:r>
              <a:rPr lang="en-US" dirty="0"/>
              <a:t>Natural Experiment in Lead Exposure</a:t>
            </a:r>
          </a:p>
        </p:txBody>
      </p:sp>
      <p:sp>
        <p:nvSpPr>
          <p:cNvPr id="3" name="Right Arrow 2"/>
          <p:cNvSpPr/>
          <p:nvPr/>
        </p:nvSpPr>
        <p:spPr>
          <a:xfrm>
            <a:off x="1143000" y="3774831"/>
            <a:ext cx="9875520" cy="49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p:cNvSpPr/>
          <p:nvPr/>
        </p:nvSpPr>
        <p:spPr>
          <a:xfrm rot="5400000">
            <a:off x="5959230" y="3090990"/>
            <a:ext cx="500185" cy="3133970"/>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325814" y="4848448"/>
            <a:ext cx="633045" cy="369332"/>
          </a:xfrm>
          <a:prstGeom prst="rect">
            <a:avLst/>
          </a:prstGeom>
          <a:noFill/>
        </p:spPr>
        <p:txBody>
          <a:bodyPr wrap="square" rtlCol="0">
            <a:spAutoFit/>
          </a:bodyPr>
          <a:lstStyle/>
          <a:p>
            <a:r>
              <a:rPr lang="en-US" dirty="0"/>
              <a:t>1975</a:t>
            </a:r>
          </a:p>
        </p:txBody>
      </p:sp>
      <p:sp>
        <p:nvSpPr>
          <p:cNvPr id="6" name="TextBox 5"/>
          <p:cNvSpPr txBox="1"/>
          <p:nvPr/>
        </p:nvSpPr>
        <p:spPr>
          <a:xfrm>
            <a:off x="7459786" y="4853814"/>
            <a:ext cx="738552" cy="369332"/>
          </a:xfrm>
          <a:prstGeom prst="rect">
            <a:avLst/>
          </a:prstGeom>
          <a:noFill/>
        </p:spPr>
        <p:txBody>
          <a:bodyPr wrap="square" rtlCol="0">
            <a:spAutoFit/>
          </a:bodyPr>
          <a:lstStyle/>
          <a:p>
            <a:r>
              <a:rPr lang="en-US" dirty="0"/>
              <a:t>1985</a:t>
            </a:r>
          </a:p>
        </p:txBody>
      </p:sp>
      <p:sp>
        <p:nvSpPr>
          <p:cNvPr id="7" name="Rectangle 6"/>
          <p:cNvSpPr/>
          <p:nvPr/>
        </p:nvSpPr>
        <p:spPr>
          <a:xfrm>
            <a:off x="4751754" y="5384799"/>
            <a:ext cx="3024554" cy="6912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Lead Removed from Gasoline</a:t>
            </a:r>
          </a:p>
        </p:txBody>
      </p:sp>
      <p:sp>
        <p:nvSpPr>
          <p:cNvPr id="8" name="Right Brace 7"/>
          <p:cNvSpPr/>
          <p:nvPr/>
        </p:nvSpPr>
        <p:spPr>
          <a:xfrm rot="16200000">
            <a:off x="2751016" y="1871325"/>
            <a:ext cx="500185" cy="3133970"/>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16200000">
            <a:off x="7578970" y="1957753"/>
            <a:ext cx="500185" cy="3133970"/>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328615" y="2405505"/>
            <a:ext cx="3489571" cy="646331"/>
          </a:xfrm>
          <a:prstGeom prst="rect">
            <a:avLst/>
          </a:prstGeom>
          <a:noFill/>
        </p:spPr>
        <p:txBody>
          <a:bodyPr wrap="square" rtlCol="0">
            <a:spAutoFit/>
          </a:bodyPr>
          <a:lstStyle/>
          <a:p>
            <a:pPr algn="ctr"/>
            <a:r>
              <a:rPr lang="en-US" dirty="0"/>
              <a:t>Kids born in early 70s exposed to high lead in early childhood</a:t>
            </a:r>
          </a:p>
        </p:txBody>
      </p:sp>
      <p:sp>
        <p:nvSpPr>
          <p:cNvPr id="11" name="TextBox 10"/>
          <p:cNvSpPr txBox="1"/>
          <p:nvPr/>
        </p:nvSpPr>
        <p:spPr>
          <a:xfrm>
            <a:off x="6084276" y="2464504"/>
            <a:ext cx="3489571" cy="646331"/>
          </a:xfrm>
          <a:prstGeom prst="rect">
            <a:avLst/>
          </a:prstGeom>
          <a:noFill/>
        </p:spPr>
        <p:txBody>
          <a:bodyPr wrap="square" rtlCol="0">
            <a:spAutoFit/>
          </a:bodyPr>
          <a:lstStyle/>
          <a:p>
            <a:pPr algn="ctr"/>
            <a:r>
              <a:rPr lang="en-US" dirty="0"/>
              <a:t>Kids born in early 80s exposed to low lead in early childhood</a:t>
            </a:r>
          </a:p>
        </p:txBody>
      </p:sp>
      <p:sp>
        <p:nvSpPr>
          <p:cNvPr id="12" name="Right Brace 11"/>
          <p:cNvSpPr/>
          <p:nvPr/>
        </p:nvSpPr>
        <p:spPr>
          <a:xfrm rot="5400000">
            <a:off x="9173698" y="3090126"/>
            <a:ext cx="500185" cy="3133970"/>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0649244" y="4860024"/>
            <a:ext cx="738552" cy="369332"/>
          </a:xfrm>
          <a:prstGeom prst="rect">
            <a:avLst/>
          </a:prstGeom>
          <a:noFill/>
        </p:spPr>
        <p:txBody>
          <a:bodyPr wrap="square" rtlCol="0">
            <a:spAutoFit/>
          </a:bodyPr>
          <a:lstStyle/>
          <a:p>
            <a:r>
              <a:rPr lang="en-US" dirty="0"/>
              <a:t>2002</a:t>
            </a:r>
          </a:p>
        </p:txBody>
      </p:sp>
      <p:sp>
        <p:nvSpPr>
          <p:cNvPr id="15" name="Rectangle 14"/>
          <p:cNvSpPr/>
          <p:nvPr/>
        </p:nvSpPr>
        <p:spPr>
          <a:xfrm>
            <a:off x="8053754" y="5384799"/>
            <a:ext cx="3024554" cy="69127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56% reduction in crime</a:t>
            </a:r>
          </a:p>
        </p:txBody>
      </p:sp>
      <p:sp>
        <p:nvSpPr>
          <p:cNvPr id="16" name="Curved Down Arrow 15"/>
          <p:cNvSpPr/>
          <p:nvPr/>
        </p:nvSpPr>
        <p:spPr>
          <a:xfrm>
            <a:off x="2930769" y="2891693"/>
            <a:ext cx="5869354" cy="890954"/>
          </a:xfrm>
          <a:prstGeom prst="curved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a:off x="6326553" y="2883877"/>
            <a:ext cx="4664223" cy="890954"/>
          </a:xfrm>
          <a:prstGeom prst="curved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flipH="1">
            <a:off x="584979" y="6076070"/>
            <a:ext cx="1439206" cy="369332"/>
          </a:xfrm>
          <a:prstGeom prst="rect">
            <a:avLst/>
          </a:prstGeom>
          <a:noFill/>
        </p:spPr>
        <p:txBody>
          <a:bodyPr wrap="square" rtlCol="0">
            <a:spAutoFit/>
          </a:bodyPr>
          <a:lstStyle/>
          <a:p>
            <a:r>
              <a:rPr lang="en-US" dirty="0"/>
              <a:t>Reyes (2007)</a:t>
            </a:r>
          </a:p>
        </p:txBody>
      </p:sp>
    </p:spTree>
    <p:extLst>
      <p:ext uri="{BB962C8B-B14F-4D97-AF65-F5344CB8AC3E}">
        <p14:creationId xmlns:p14="http://schemas.microsoft.com/office/powerpoint/2010/main" val="267849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Cincinnati Lead Study</a:t>
            </a:r>
          </a:p>
        </p:txBody>
      </p:sp>
      <p:sp>
        <p:nvSpPr>
          <p:cNvPr id="3" name="AutoShape 2" descr="Image result for cincinnati hous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941" y="1791602"/>
            <a:ext cx="5183813" cy="2721502"/>
          </a:xfrm>
          <a:prstGeom prst="rect">
            <a:avLst/>
          </a:prstGeom>
        </p:spPr>
      </p:pic>
      <p:grpSp>
        <p:nvGrpSpPr>
          <p:cNvPr id="22" name="Group 21"/>
          <p:cNvGrpSpPr/>
          <p:nvPr/>
        </p:nvGrpSpPr>
        <p:grpSpPr>
          <a:xfrm>
            <a:off x="1216082" y="4550302"/>
            <a:ext cx="9135181" cy="1805552"/>
            <a:chOff x="1143000" y="5052448"/>
            <a:chExt cx="9135181" cy="1805552"/>
          </a:xfrm>
        </p:grpSpPr>
        <p:sp>
          <p:nvSpPr>
            <p:cNvPr id="5" name="Right Arrow 4"/>
            <p:cNvSpPr/>
            <p:nvPr/>
          </p:nvSpPr>
          <p:spPr>
            <a:xfrm>
              <a:off x="1289164" y="5052448"/>
              <a:ext cx="8989017" cy="573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3000" y="5663084"/>
              <a:ext cx="684803" cy="369332"/>
            </a:xfrm>
            <a:prstGeom prst="rect">
              <a:avLst/>
            </a:prstGeom>
            <a:noFill/>
          </p:spPr>
          <p:txBody>
            <a:bodyPr wrap="none" rtlCol="0">
              <a:spAutoFit/>
            </a:bodyPr>
            <a:lstStyle/>
            <a:p>
              <a:r>
                <a:rPr lang="en-US" b="1" dirty="0"/>
                <a:t>Birth</a:t>
              </a:r>
            </a:p>
          </p:txBody>
        </p:sp>
        <p:sp>
          <p:nvSpPr>
            <p:cNvPr id="7" name="TextBox 6"/>
            <p:cNvSpPr txBox="1"/>
            <p:nvPr/>
          </p:nvSpPr>
          <p:spPr>
            <a:xfrm>
              <a:off x="9295331" y="5663084"/>
              <a:ext cx="835485" cy="369332"/>
            </a:xfrm>
            <a:prstGeom prst="rect">
              <a:avLst/>
            </a:prstGeom>
            <a:noFill/>
          </p:spPr>
          <p:txBody>
            <a:bodyPr wrap="none" rtlCol="0">
              <a:spAutoFit/>
            </a:bodyPr>
            <a:lstStyle/>
            <a:p>
              <a:r>
                <a:rPr lang="en-US" b="1" dirty="0"/>
                <a:t>6.5 </a:t>
              </a:r>
              <a:r>
                <a:rPr lang="en-US" b="1" dirty="0" err="1"/>
                <a:t>yrs</a:t>
              </a:r>
              <a:endParaRPr lang="en-US" b="1" dirty="0"/>
            </a:p>
          </p:txBody>
        </p:sp>
        <p:sp>
          <p:nvSpPr>
            <p:cNvPr id="17" name="TextBox 16"/>
            <p:cNvSpPr txBox="1"/>
            <p:nvPr/>
          </p:nvSpPr>
          <p:spPr>
            <a:xfrm>
              <a:off x="7117378" y="5663084"/>
              <a:ext cx="641522" cy="369332"/>
            </a:xfrm>
            <a:prstGeom prst="rect">
              <a:avLst/>
            </a:prstGeom>
            <a:noFill/>
          </p:spPr>
          <p:txBody>
            <a:bodyPr wrap="none" rtlCol="0">
              <a:spAutoFit/>
            </a:bodyPr>
            <a:lstStyle/>
            <a:p>
              <a:r>
                <a:rPr lang="en-US" b="1" dirty="0"/>
                <a:t>5 </a:t>
              </a:r>
              <a:r>
                <a:rPr lang="en-US" b="1" dirty="0" err="1"/>
                <a:t>yrs</a:t>
              </a:r>
              <a:endParaRPr lang="en-US" b="1" dirty="0"/>
            </a:p>
          </p:txBody>
        </p:sp>
        <p:sp>
          <p:nvSpPr>
            <p:cNvPr id="18" name="Left Brace 17"/>
            <p:cNvSpPr/>
            <p:nvPr/>
          </p:nvSpPr>
          <p:spPr>
            <a:xfrm rot="16200000">
              <a:off x="4229954" y="3272635"/>
              <a:ext cx="464950" cy="59845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3653265" y="6488668"/>
              <a:ext cx="1684051" cy="369332"/>
            </a:xfrm>
            <a:prstGeom prst="rect">
              <a:avLst/>
            </a:prstGeom>
            <a:noFill/>
          </p:spPr>
          <p:txBody>
            <a:bodyPr wrap="none" rtlCol="0">
              <a:spAutoFit/>
            </a:bodyPr>
            <a:lstStyle/>
            <a:p>
              <a:r>
                <a:rPr lang="en-US" b="1" dirty="0"/>
                <a:t>Seen Quarterly</a:t>
              </a:r>
            </a:p>
          </p:txBody>
        </p:sp>
        <p:sp>
          <p:nvSpPr>
            <p:cNvPr id="20" name="Left Brace 19"/>
            <p:cNvSpPr/>
            <p:nvPr/>
          </p:nvSpPr>
          <p:spPr>
            <a:xfrm rot="16200000">
              <a:off x="8392334" y="5094770"/>
              <a:ext cx="464950" cy="23402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7597350" y="6488668"/>
              <a:ext cx="2195601" cy="369332"/>
            </a:xfrm>
            <a:prstGeom prst="rect">
              <a:avLst/>
            </a:prstGeom>
            <a:noFill/>
          </p:spPr>
          <p:txBody>
            <a:bodyPr wrap="none" rtlCol="0">
              <a:spAutoFit/>
            </a:bodyPr>
            <a:lstStyle/>
            <a:p>
              <a:r>
                <a:rPr lang="en-US" b="1" dirty="0"/>
                <a:t>Seen Semi-Annually</a:t>
              </a:r>
            </a:p>
          </p:txBody>
        </p:sp>
      </p:gr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6418" y="2311126"/>
            <a:ext cx="1979615" cy="1682454"/>
          </a:xfrm>
          <a:prstGeom prst="rect">
            <a:avLst/>
          </a:prstGeom>
        </p:spPr>
      </p:pic>
      <p:sp>
        <p:nvSpPr>
          <p:cNvPr id="8" name="TextBox 7"/>
          <p:cNvSpPr txBox="1"/>
          <p:nvPr/>
        </p:nvSpPr>
        <p:spPr>
          <a:xfrm>
            <a:off x="10351263" y="6121831"/>
            <a:ext cx="922047" cy="369332"/>
          </a:xfrm>
          <a:prstGeom prst="rect">
            <a:avLst/>
          </a:prstGeom>
          <a:noFill/>
        </p:spPr>
        <p:txBody>
          <a:bodyPr wrap="none" rtlCol="0">
            <a:spAutoFit/>
          </a:bodyPr>
          <a:lstStyle/>
          <a:p>
            <a:r>
              <a:rPr lang="en-US" b="1" dirty="0"/>
              <a:t>N = 376</a:t>
            </a:r>
          </a:p>
        </p:txBody>
      </p:sp>
    </p:spTree>
    <p:extLst>
      <p:ext uri="{BB962C8B-B14F-4D97-AF65-F5344CB8AC3E}">
        <p14:creationId xmlns:p14="http://schemas.microsoft.com/office/powerpoint/2010/main" val="384257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Cincinnati Lead Study</a:t>
            </a:r>
          </a:p>
        </p:txBody>
      </p:sp>
      <p:sp>
        <p:nvSpPr>
          <p:cNvPr id="3" name="AutoShape 2" descr="Image result for cincinnati hous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941" y="1791602"/>
            <a:ext cx="5183813" cy="2721502"/>
          </a:xfrm>
          <a:prstGeom prst="rect">
            <a:avLst/>
          </a:prstGeom>
        </p:spPr>
      </p:pic>
      <p:grpSp>
        <p:nvGrpSpPr>
          <p:cNvPr id="22" name="Group 21"/>
          <p:cNvGrpSpPr/>
          <p:nvPr/>
        </p:nvGrpSpPr>
        <p:grpSpPr>
          <a:xfrm>
            <a:off x="611784" y="5104737"/>
            <a:ext cx="10909657" cy="1201760"/>
            <a:chOff x="1143000" y="5052448"/>
            <a:chExt cx="13910309" cy="1805552"/>
          </a:xfrm>
        </p:grpSpPr>
        <p:sp>
          <p:nvSpPr>
            <p:cNvPr id="5" name="Right Arrow 4"/>
            <p:cNvSpPr/>
            <p:nvPr/>
          </p:nvSpPr>
          <p:spPr>
            <a:xfrm>
              <a:off x="1289164" y="5052448"/>
              <a:ext cx="13764145" cy="573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3000" y="5663084"/>
              <a:ext cx="684803" cy="369332"/>
            </a:xfrm>
            <a:prstGeom prst="rect">
              <a:avLst/>
            </a:prstGeom>
            <a:noFill/>
          </p:spPr>
          <p:txBody>
            <a:bodyPr wrap="none" rtlCol="0">
              <a:spAutoFit/>
            </a:bodyPr>
            <a:lstStyle/>
            <a:p>
              <a:r>
                <a:rPr lang="en-US" b="1" dirty="0"/>
                <a:t>Birth</a:t>
              </a:r>
            </a:p>
          </p:txBody>
        </p:sp>
        <p:sp>
          <p:nvSpPr>
            <p:cNvPr id="7" name="TextBox 6"/>
            <p:cNvSpPr txBox="1"/>
            <p:nvPr/>
          </p:nvSpPr>
          <p:spPr>
            <a:xfrm>
              <a:off x="9295331" y="5663084"/>
              <a:ext cx="835485" cy="369332"/>
            </a:xfrm>
            <a:prstGeom prst="rect">
              <a:avLst/>
            </a:prstGeom>
            <a:noFill/>
          </p:spPr>
          <p:txBody>
            <a:bodyPr wrap="none" rtlCol="0">
              <a:spAutoFit/>
            </a:bodyPr>
            <a:lstStyle/>
            <a:p>
              <a:r>
                <a:rPr lang="en-US" b="1" dirty="0"/>
                <a:t>6.5 </a:t>
              </a:r>
              <a:r>
                <a:rPr lang="en-US" b="1" dirty="0" err="1"/>
                <a:t>yrs</a:t>
              </a:r>
              <a:endParaRPr lang="en-US" b="1" dirty="0"/>
            </a:p>
          </p:txBody>
        </p:sp>
        <p:sp>
          <p:nvSpPr>
            <p:cNvPr id="17" name="TextBox 16"/>
            <p:cNvSpPr txBox="1"/>
            <p:nvPr/>
          </p:nvSpPr>
          <p:spPr>
            <a:xfrm>
              <a:off x="7117378" y="5663084"/>
              <a:ext cx="641522" cy="369332"/>
            </a:xfrm>
            <a:prstGeom prst="rect">
              <a:avLst/>
            </a:prstGeom>
            <a:noFill/>
          </p:spPr>
          <p:txBody>
            <a:bodyPr wrap="none" rtlCol="0">
              <a:spAutoFit/>
            </a:bodyPr>
            <a:lstStyle/>
            <a:p>
              <a:r>
                <a:rPr lang="en-US" b="1" dirty="0"/>
                <a:t>5 </a:t>
              </a:r>
              <a:r>
                <a:rPr lang="en-US" b="1" dirty="0" err="1"/>
                <a:t>yrs</a:t>
              </a:r>
              <a:endParaRPr lang="en-US" b="1" dirty="0"/>
            </a:p>
          </p:txBody>
        </p:sp>
        <p:sp>
          <p:nvSpPr>
            <p:cNvPr id="18" name="Left Brace 17"/>
            <p:cNvSpPr/>
            <p:nvPr/>
          </p:nvSpPr>
          <p:spPr>
            <a:xfrm rot="16200000">
              <a:off x="4229954" y="3272635"/>
              <a:ext cx="464950" cy="59845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3653265" y="6488668"/>
              <a:ext cx="1684051" cy="369332"/>
            </a:xfrm>
            <a:prstGeom prst="rect">
              <a:avLst/>
            </a:prstGeom>
            <a:noFill/>
          </p:spPr>
          <p:txBody>
            <a:bodyPr wrap="none" rtlCol="0">
              <a:spAutoFit/>
            </a:bodyPr>
            <a:lstStyle/>
            <a:p>
              <a:r>
                <a:rPr lang="en-US" b="1" dirty="0"/>
                <a:t>Seen Quarterly</a:t>
              </a:r>
            </a:p>
          </p:txBody>
        </p:sp>
        <p:sp>
          <p:nvSpPr>
            <p:cNvPr id="20" name="Left Brace 19"/>
            <p:cNvSpPr/>
            <p:nvPr/>
          </p:nvSpPr>
          <p:spPr>
            <a:xfrm rot="16200000">
              <a:off x="8392334" y="5094770"/>
              <a:ext cx="464950" cy="23402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7597350" y="6488668"/>
              <a:ext cx="2195601" cy="369332"/>
            </a:xfrm>
            <a:prstGeom prst="rect">
              <a:avLst/>
            </a:prstGeom>
            <a:noFill/>
          </p:spPr>
          <p:txBody>
            <a:bodyPr wrap="none" rtlCol="0">
              <a:spAutoFit/>
            </a:bodyPr>
            <a:lstStyle/>
            <a:p>
              <a:r>
                <a:rPr lang="en-US" b="1" dirty="0"/>
                <a:t>Seen Semi-Annually</a:t>
              </a:r>
            </a:p>
          </p:txBody>
        </p:sp>
      </p:gr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3929" y="2855835"/>
            <a:ext cx="1979615" cy="1682454"/>
          </a:xfrm>
          <a:prstGeom prst="rect">
            <a:avLst/>
          </a:prstGeom>
        </p:spPr>
      </p:pic>
      <p:sp>
        <p:nvSpPr>
          <p:cNvPr id="8" name="TextBox 7"/>
          <p:cNvSpPr txBox="1"/>
          <p:nvPr/>
        </p:nvSpPr>
        <p:spPr>
          <a:xfrm>
            <a:off x="1141533" y="6049488"/>
            <a:ext cx="922047" cy="369332"/>
          </a:xfrm>
          <a:prstGeom prst="rect">
            <a:avLst/>
          </a:prstGeom>
          <a:noFill/>
        </p:spPr>
        <p:txBody>
          <a:bodyPr wrap="none" rtlCol="0">
            <a:spAutoFit/>
          </a:bodyPr>
          <a:lstStyle/>
          <a:p>
            <a:r>
              <a:rPr lang="en-US" b="1" dirty="0"/>
              <a:t>N = 376</a:t>
            </a:r>
          </a:p>
        </p:txBody>
      </p:sp>
      <p:sp>
        <p:nvSpPr>
          <p:cNvPr id="24" name="TextBox 23"/>
          <p:cNvSpPr txBox="1"/>
          <p:nvPr/>
        </p:nvSpPr>
        <p:spPr>
          <a:xfrm>
            <a:off x="10866182" y="5511171"/>
            <a:ext cx="766557" cy="646331"/>
          </a:xfrm>
          <a:prstGeom prst="rect">
            <a:avLst/>
          </a:prstGeom>
          <a:noFill/>
        </p:spPr>
        <p:txBody>
          <a:bodyPr wrap="none" rtlCol="0">
            <a:spAutoFit/>
          </a:bodyPr>
          <a:lstStyle/>
          <a:p>
            <a:r>
              <a:rPr lang="en-US" b="1" dirty="0"/>
              <a:t>19 to</a:t>
            </a:r>
          </a:p>
          <a:p>
            <a:r>
              <a:rPr lang="en-US" b="1" dirty="0"/>
              <a:t>24 </a:t>
            </a:r>
            <a:r>
              <a:rPr lang="en-US" b="1" dirty="0" err="1"/>
              <a:t>yrs</a:t>
            </a:r>
            <a:endParaRPr lang="en-US" b="1" dirty="0"/>
          </a:p>
        </p:txBody>
      </p:sp>
      <p:sp>
        <p:nvSpPr>
          <p:cNvPr id="25" name="TextBox 24"/>
          <p:cNvSpPr txBox="1"/>
          <p:nvPr/>
        </p:nvSpPr>
        <p:spPr>
          <a:xfrm>
            <a:off x="10788436" y="6157502"/>
            <a:ext cx="906017" cy="369332"/>
          </a:xfrm>
          <a:prstGeom prst="rect">
            <a:avLst/>
          </a:prstGeom>
          <a:noFill/>
        </p:spPr>
        <p:txBody>
          <a:bodyPr wrap="none" rtlCol="0">
            <a:spAutoFit/>
          </a:bodyPr>
          <a:lstStyle/>
          <a:p>
            <a:r>
              <a:rPr lang="en-US" b="1" dirty="0"/>
              <a:t>N = 250</a:t>
            </a:r>
          </a:p>
        </p:txBody>
      </p:sp>
      <p:sp>
        <p:nvSpPr>
          <p:cNvPr id="9" name="Rectangle 8"/>
          <p:cNvSpPr/>
          <p:nvPr/>
        </p:nvSpPr>
        <p:spPr>
          <a:xfrm>
            <a:off x="9589273" y="2202511"/>
            <a:ext cx="1932168" cy="23105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Murder</a:t>
            </a:r>
          </a:p>
          <a:p>
            <a:pPr algn="ctr"/>
            <a:r>
              <a:rPr lang="en-US" dirty="0"/>
              <a:t>Rape</a:t>
            </a:r>
          </a:p>
          <a:p>
            <a:pPr algn="ctr"/>
            <a:r>
              <a:rPr lang="en-US" dirty="0"/>
              <a:t>Assault</a:t>
            </a:r>
          </a:p>
          <a:p>
            <a:pPr algn="ctr"/>
            <a:r>
              <a:rPr lang="en-US" dirty="0"/>
              <a:t>Domestic Violence</a:t>
            </a:r>
          </a:p>
          <a:p>
            <a:pPr algn="ctr"/>
            <a:r>
              <a:rPr lang="en-US" dirty="0"/>
              <a:t>Robbery</a:t>
            </a:r>
          </a:p>
          <a:p>
            <a:pPr algn="ctr"/>
            <a:r>
              <a:rPr lang="en-US" dirty="0"/>
              <a:t>Possession weapon</a:t>
            </a:r>
          </a:p>
        </p:txBody>
      </p:sp>
    </p:spTree>
    <p:extLst>
      <p:ext uri="{BB962C8B-B14F-4D97-AF65-F5344CB8AC3E}">
        <p14:creationId xmlns:p14="http://schemas.microsoft.com/office/powerpoint/2010/main" val="416638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66103" y="572563"/>
            <a:ext cx="7766281" cy="5825761"/>
          </a:xfrm>
          <a:prstGeom prst="rect">
            <a:avLst/>
          </a:prstGeom>
        </p:spPr>
      </p:pic>
      <p:sp>
        <p:nvSpPr>
          <p:cNvPr id="5" name="TextBox 4"/>
          <p:cNvSpPr txBox="1"/>
          <p:nvPr/>
        </p:nvSpPr>
        <p:spPr>
          <a:xfrm>
            <a:off x="9911644" y="6213658"/>
            <a:ext cx="1937069" cy="369332"/>
          </a:xfrm>
          <a:prstGeom prst="rect">
            <a:avLst/>
          </a:prstGeom>
          <a:noFill/>
        </p:spPr>
        <p:txBody>
          <a:bodyPr wrap="none" rtlCol="0">
            <a:spAutoFit/>
          </a:bodyPr>
          <a:lstStyle/>
          <a:p>
            <a:r>
              <a:rPr lang="en-US" dirty="0"/>
              <a:t>Wright et al., 2008</a:t>
            </a:r>
          </a:p>
        </p:txBody>
      </p:sp>
      <p:sp>
        <p:nvSpPr>
          <p:cNvPr id="6" name="TextBox 5"/>
          <p:cNvSpPr txBox="1"/>
          <p:nvPr/>
        </p:nvSpPr>
        <p:spPr>
          <a:xfrm>
            <a:off x="3059288" y="428978"/>
            <a:ext cx="8199681" cy="646331"/>
          </a:xfrm>
          <a:prstGeom prst="rect">
            <a:avLst/>
          </a:prstGeom>
          <a:noFill/>
        </p:spPr>
        <p:txBody>
          <a:bodyPr wrap="none" rtlCol="0">
            <a:spAutoFit/>
          </a:bodyPr>
          <a:lstStyle/>
          <a:p>
            <a:r>
              <a:rPr lang="en-US" dirty="0"/>
              <a:t>Average of 23 blood lead concentrations obtained quarterly from 3 to 60 months and</a:t>
            </a:r>
          </a:p>
          <a:p>
            <a:r>
              <a:rPr lang="en-US" dirty="0"/>
              <a:t>Semi-annually from 66 to 78 months</a:t>
            </a:r>
          </a:p>
        </p:txBody>
      </p:sp>
      <p:sp>
        <p:nvSpPr>
          <p:cNvPr id="7" name="TextBox 6"/>
          <p:cNvSpPr txBox="1"/>
          <p:nvPr/>
        </p:nvSpPr>
        <p:spPr>
          <a:xfrm>
            <a:off x="225779" y="6172577"/>
            <a:ext cx="2532040" cy="369332"/>
          </a:xfrm>
          <a:prstGeom prst="rect">
            <a:avLst/>
          </a:prstGeom>
          <a:noFill/>
        </p:spPr>
        <p:txBody>
          <a:bodyPr wrap="none" rtlCol="0">
            <a:spAutoFit/>
          </a:bodyPr>
          <a:lstStyle/>
          <a:p>
            <a:r>
              <a:rPr lang="en-US" dirty="0"/>
              <a:t>Dashed lines are 95% CIs</a:t>
            </a:r>
          </a:p>
        </p:txBody>
      </p:sp>
      <p:sp>
        <p:nvSpPr>
          <p:cNvPr id="2" name="Rectangle 1"/>
          <p:cNvSpPr/>
          <p:nvPr/>
        </p:nvSpPr>
        <p:spPr>
          <a:xfrm>
            <a:off x="8591238" y="2219569"/>
            <a:ext cx="2858300" cy="1148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Every 5 </a:t>
            </a:r>
            <a:r>
              <a:rPr lang="en-US" dirty="0" err="1"/>
              <a:t>ug</a:t>
            </a:r>
            <a:r>
              <a:rPr lang="en-US" dirty="0"/>
              <a:t>/dl </a:t>
            </a:r>
            <a:r>
              <a:rPr lang="en-US" dirty="0" err="1"/>
              <a:t>incr</a:t>
            </a:r>
            <a:r>
              <a:rPr lang="en-US" dirty="0"/>
              <a:t> in </a:t>
            </a:r>
          </a:p>
          <a:p>
            <a:pPr algn="ctr"/>
            <a:r>
              <a:rPr lang="en-US" dirty="0"/>
              <a:t>blood lead levels associated</a:t>
            </a:r>
          </a:p>
          <a:p>
            <a:pPr algn="ctr"/>
            <a:r>
              <a:rPr lang="en-US" dirty="0"/>
              <a:t>with  30% to 48% increase in arrest for violent offenses</a:t>
            </a:r>
          </a:p>
        </p:txBody>
      </p:sp>
    </p:spTree>
    <p:extLst>
      <p:ext uri="{BB962C8B-B14F-4D97-AF65-F5344CB8AC3E}">
        <p14:creationId xmlns:p14="http://schemas.microsoft.com/office/powerpoint/2010/main" val="83190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 comprise the majority of those arrested for violent crimes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6835109"/>
              </p:ext>
            </p:extLst>
          </p:nvPr>
        </p:nvGraphicFramePr>
        <p:xfrm>
          <a:off x="1143000" y="2057400"/>
          <a:ext cx="9872663"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676707" y="6187440"/>
            <a:ext cx="3486147" cy="369332"/>
          </a:xfrm>
          <a:prstGeom prst="rect">
            <a:avLst/>
          </a:prstGeom>
          <a:noFill/>
        </p:spPr>
        <p:txBody>
          <a:bodyPr wrap="none" rtlCol="0">
            <a:spAutoFit/>
          </a:bodyPr>
          <a:lstStyle/>
          <a:p>
            <a:r>
              <a:rPr lang="en-US" dirty="0"/>
              <a:t>FBI Uniform Crime Reporting, 2017</a:t>
            </a:r>
          </a:p>
        </p:txBody>
      </p:sp>
    </p:spTree>
    <p:extLst>
      <p:ext uri="{BB962C8B-B14F-4D97-AF65-F5344CB8AC3E}">
        <p14:creationId xmlns:p14="http://schemas.microsoft.com/office/powerpoint/2010/main" val="3785882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boys exposed to higher levels of lead than girls?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3144330"/>
              </p:ext>
            </p:extLst>
          </p:nvPr>
        </p:nvGraphicFramePr>
        <p:xfrm>
          <a:off x="1143000" y="2057400"/>
          <a:ext cx="9872663"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8668" y="1539373"/>
            <a:ext cx="1493990" cy="1503446"/>
          </a:xfrm>
          <a:prstGeom prst="rect">
            <a:avLst/>
          </a:prstGeom>
        </p:spPr>
      </p:pic>
      <p:sp>
        <p:nvSpPr>
          <p:cNvPr id="6" name="TextBox 5"/>
          <p:cNvSpPr txBox="1"/>
          <p:nvPr/>
        </p:nvSpPr>
        <p:spPr>
          <a:xfrm flipH="1">
            <a:off x="9580657" y="6096000"/>
            <a:ext cx="1959794" cy="369332"/>
          </a:xfrm>
          <a:prstGeom prst="rect">
            <a:avLst/>
          </a:prstGeom>
          <a:noFill/>
        </p:spPr>
        <p:txBody>
          <a:bodyPr wrap="square" rtlCol="0">
            <a:spAutoFit/>
          </a:bodyPr>
          <a:lstStyle/>
          <a:p>
            <a:r>
              <a:rPr lang="en-US" dirty="0" err="1"/>
              <a:t>Tsoi</a:t>
            </a:r>
            <a:r>
              <a:rPr lang="en-US" dirty="0"/>
              <a:t> et al. (2016)</a:t>
            </a:r>
          </a:p>
        </p:txBody>
      </p:sp>
    </p:spTree>
    <p:extLst>
      <p:ext uri="{BB962C8B-B14F-4D97-AF65-F5344CB8AC3E}">
        <p14:creationId xmlns:p14="http://schemas.microsoft.com/office/powerpoint/2010/main" val="334361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might boys be exposed to higher lead levels?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2270179"/>
            <a:ext cx="4107696" cy="2053848"/>
          </a:xfrm>
          <a:prstGeom prst="rect">
            <a:avLst/>
          </a:prstGeom>
        </p:spPr>
      </p:pic>
      <p:pic>
        <p:nvPicPr>
          <p:cNvPr id="4" name="Picture 3"/>
          <p:cNvPicPr>
            <a:picLocks noChangeAspect="1"/>
          </p:cNvPicPr>
          <p:nvPr/>
        </p:nvPicPr>
        <p:blipFill>
          <a:blip r:embed="rId4"/>
          <a:stretch>
            <a:fillRect/>
          </a:stretch>
        </p:blipFill>
        <p:spPr>
          <a:xfrm>
            <a:off x="8399145" y="4324027"/>
            <a:ext cx="2619375" cy="174307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9340" y="3262070"/>
            <a:ext cx="2931160" cy="2199640"/>
          </a:xfrm>
          <a:prstGeom prst="rect">
            <a:avLst/>
          </a:prstGeom>
        </p:spPr>
      </p:pic>
    </p:spTree>
    <p:extLst>
      <p:ext uri="{BB962C8B-B14F-4D97-AF65-F5344CB8AC3E}">
        <p14:creationId xmlns:p14="http://schemas.microsoft.com/office/powerpoint/2010/main" val="210620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lead exposure more strongly associated with boys’ vs. girls’ externalizing?</a:t>
            </a:r>
          </a:p>
        </p:txBody>
      </p:sp>
      <p:sp>
        <p:nvSpPr>
          <p:cNvPr id="3" name="Content Placeholder 2"/>
          <p:cNvSpPr>
            <a:spLocks noGrp="1"/>
          </p:cNvSpPr>
          <p:nvPr>
            <p:ph idx="1"/>
          </p:nvPr>
        </p:nvSpPr>
        <p:spPr/>
        <p:txBody>
          <a:bodyPr/>
          <a:lstStyle/>
          <a:p>
            <a:r>
              <a:rPr lang="en-US" dirty="0"/>
              <a:t>Maybe.</a:t>
            </a:r>
          </a:p>
        </p:txBody>
      </p:sp>
    </p:spTree>
    <p:extLst>
      <p:ext uri="{BB962C8B-B14F-4D97-AF65-F5344CB8AC3E}">
        <p14:creationId xmlns:p14="http://schemas.microsoft.com/office/powerpoint/2010/main" val="70984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Part 1</a:t>
            </a:r>
          </a:p>
        </p:txBody>
      </p:sp>
      <p:sp>
        <p:nvSpPr>
          <p:cNvPr id="3" name="Content Placeholder 2"/>
          <p:cNvSpPr>
            <a:spLocks noGrp="1"/>
          </p:cNvSpPr>
          <p:nvPr>
            <p:ph idx="1"/>
          </p:nvPr>
        </p:nvSpPr>
        <p:spPr/>
        <p:txBody>
          <a:bodyPr/>
          <a:lstStyle/>
          <a:p>
            <a:r>
              <a:rPr lang="en-US" dirty="0"/>
              <a:t>Lead is likely to be a cause of violence</a:t>
            </a:r>
          </a:p>
          <a:p>
            <a:r>
              <a:rPr lang="en-US" dirty="0"/>
              <a:t>Boys ingest more lead early in the life course than girls</a:t>
            </a:r>
          </a:p>
          <a:p>
            <a:r>
              <a:rPr lang="en-US" dirty="0"/>
              <a:t>Not much is known about the pathways from lead exposure to violence</a:t>
            </a:r>
          </a:p>
        </p:txBody>
      </p:sp>
    </p:spTree>
    <p:extLst>
      <p:ext uri="{BB962C8B-B14F-4D97-AF65-F5344CB8AC3E}">
        <p14:creationId xmlns:p14="http://schemas.microsoft.com/office/powerpoint/2010/main" val="2675998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child maltreatment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921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6868" y="0"/>
            <a:ext cx="10913402" cy="6728881"/>
          </a:xfrm>
          <a:prstGeom prst="rect">
            <a:avLst/>
          </a:prstGeom>
        </p:spPr>
      </p:pic>
    </p:spTree>
    <p:extLst>
      <p:ext uri="{BB962C8B-B14F-4D97-AF65-F5344CB8AC3E}">
        <p14:creationId xmlns:p14="http://schemas.microsoft.com/office/powerpoint/2010/main" val="263028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7228" y="790371"/>
            <a:ext cx="8437544" cy="5277258"/>
          </a:xfrm>
          <a:prstGeom prst="rect">
            <a:avLst/>
          </a:prstGeom>
        </p:spPr>
      </p:pic>
      <p:sp>
        <p:nvSpPr>
          <p:cNvPr id="3" name="TextBox 2"/>
          <p:cNvSpPr txBox="1"/>
          <p:nvPr/>
        </p:nvSpPr>
        <p:spPr>
          <a:xfrm flipH="1">
            <a:off x="9697718" y="6067629"/>
            <a:ext cx="2033174" cy="369332"/>
          </a:xfrm>
          <a:prstGeom prst="rect">
            <a:avLst/>
          </a:prstGeom>
          <a:noFill/>
        </p:spPr>
        <p:txBody>
          <a:bodyPr wrap="square" rtlCol="0">
            <a:spAutoFit/>
          </a:bodyPr>
          <a:lstStyle/>
          <a:p>
            <a:r>
              <a:rPr lang="en-US" dirty="0"/>
              <a:t>Jaffee et al., 2004</a:t>
            </a:r>
          </a:p>
        </p:txBody>
      </p:sp>
    </p:spTree>
    <p:extLst>
      <p:ext uri="{BB962C8B-B14F-4D97-AF65-F5344CB8AC3E}">
        <p14:creationId xmlns:p14="http://schemas.microsoft.com/office/powerpoint/2010/main" val="307068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Association between childhood abuse/neglect and violent offending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3381044"/>
              </p:ext>
            </p:extLst>
          </p:nvPr>
        </p:nvGraphicFramePr>
        <p:xfrm>
          <a:off x="1143000" y="2057400"/>
          <a:ext cx="9872663"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080205" y="6096000"/>
            <a:ext cx="2517484" cy="369332"/>
          </a:xfrm>
          <a:prstGeom prst="rect">
            <a:avLst/>
          </a:prstGeom>
          <a:noFill/>
        </p:spPr>
        <p:txBody>
          <a:bodyPr wrap="none" rtlCol="0">
            <a:spAutoFit/>
          </a:bodyPr>
          <a:lstStyle/>
          <a:p>
            <a:r>
              <a:rPr lang="en-US" dirty="0" err="1"/>
              <a:t>Maxfield</a:t>
            </a:r>
            <a:r>
              <a:rPr lang="en-US" dirty="0"/>
              <a:t> &amp; </a:t>
            </a:r>
            <a:r>
              <a:rPr lang="en-US" dirty="0" err="1"/>
              <a:t>Widom</a:t>
            </a:r>
            <a:r>
              <a:rPr lang="en-US" dirty="0"/>
              <a:t>, 1996</a:t>
            </a:r>
          </a:p>
        </p:txBody>
      </p:sp>
      <p:sp>
        <p:nvSpPr>
          <p:cNvPr id="8" name="TextBox 7"/>
          <p:cNvSpPr txBox="1"/>
          <p:nvPr/>
        </p:nvSpPr>
        <p:spPr>
          <a:xfrm>
            <a:off x="2828260" y="4076700"/>
            <a:ext cx="1210588" cy="369332"/>
          </a:xfrm>
          <a:prstGeom prst="rect">
            <a:avLst/>
          </a:prstGeom>
          <a:noFill/>
        </p:spPr>
        <p:txBody>
          <a:bodyPr wrap="none" rtlCol="0">
            <a:spAutoFit/>
          </a:bodyPr>
          <a:lstStyle/>
          <a:p>
            <a:r>
              <a:rPr lang="en-US" dirty="0"/>
              <a:t>OR = 1.97*</a:t>
            </a:r>
          </a:p>
        </p:txBody>
      </p:sp>
      <p:sp>
        <p:nvSpPr>
          <p:cNvPr id="10" name="TextBox 9"/>
          <p:cNvSpPr txBox="1"/>
          <p:nvPr/>
        </p:nvSpPr>
        <p:spPr>
          <a:xfrm>
            <a:off x="8982675" y="2230179"/>
            <a:ext cx="1204176" cy="369332"/>
          </a:xfrm>
          <a:prstGeom prst="rect">
            <a:avLst/>
          </a:prstGeom>
          <a:noFill/>
        </p:spPr>
        <p:txBody>
          <a:bodyPr wrap="none" rtlCol="0">
            <a:spAutoFit/>
          </a:bodyPr>
          <a:lstStyle/>
          <a:p>
            <a:r>
              <a:rPr lang="en-US" dirty="0"/>
              <a:t>OR = 1.35*</a:t>
            </a:r>
          </a:p>
        </p:txBody>
      </p:sp>
    </p:spTree>
    <p:extLst>
      <p:ext uri="{BB962C8B-B14F-4D97-AF65-F5344CB8AC3E}">
        <p14:creationId xmlns:p14="http://schemas.microsoft.com/office/powerpoint/2010/main" val="1087976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maltreatment increase risk for violence?</a:t>
            </a:r>
          </a:p>
        </p:txBody>
      </p:sp>
      <p:sp>
        <p:nvSpPr>
          <p:cNvPr id="3" name="Content Placeholder 2"/>
          <p:cNvSpPr>
            <a:spLocks noGrp="1"/>
          </p:cNvSpPr>
          <p:nvPr>
            <p:ph idx="1"/>
          </p:nvPr>
        </p:nvSpPr>
        <p:spPr/>
        <p:txBody>
          <a:bodyPr/>
          <a:lstStyle/>
          <a:p>
            <a:r>
              <a:rPr lang="en-US" dirty="0"/>
              <a:t>Physical abuse and sexual abuse promote </a:t>
            </a:r>
            <a:r>
              <a:rPr lang="en-US" dirty="0" err="1"/>
              <a:t>hypervigiliance</a:t>
            </a:r>
            <a:r>
              <a:rPr lang="en-US" dirty="0"/>
              <a:t> to threat</a:t>
            </a: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7435" y="2682631"/>
            <a:ext cx="91440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990257" y="4076700"/>
            <a:ext cx="3615300" cy="2483850"/>
          </a:xfrm>
          <a:prstGeom prst="rect">
            <a:avLst/>
          </a:prstGeom>
        </p:spPr>
      </p:pic>
      <p:sp>
        <p:nvSpPr>
          <p:cNvPr id="7" name="TextBox 6"/>
          <p:cNvSpPr txBox="1"/>
          <p:nvPr/>
        </p:nvSpPr>
        <p:spPr>
          <a:xfrm>
            <a:off x="9667631" y="6159240"/>
            <a:ext cx="2430585" cy="369332"/>
          </a:xfrm>
          <a:prstGeom prst="rect">
            <a:avLst/>
          </a:prstGeom>
          <a:noFill/>
        </p:spPr>
        <p:txBody>
          <a:bodyPr wrap="square" rtlCol="0">
            <a:spAutoFit/>
          </a:bodyPr>
          <a:lstStyle/>
          <a:p>
            <a:r>
              <a:rPr lang="en-US" dirty="0" err="1"/>
              <a:t>Pollak</a:t>
            </a:r>
            <a:r>
              <a:rPr lang="en-US" dirty="0"/>
              <a:t> &amp; Sinha (2002)</a:t>
            </a:r>
          </a:p>
        </p:txBody>
      </p:sp>
      <p:sp>
        <p:nvSpPr>
          <p:cNvPr id="8" name="TextBox 7"/>
          <p:cNvSpPr txBox="1"/>
          <p:nvPr/>
        </p:nvSpPr>
        <p:spPr>
          <a:xfrm>
            <a:off x="5548923" y="4149968"/>
            <a:ext cx="5556739" cy="2031325"/>
          </a:xfrm>
          <a:prstGeom prst="rect">
            <a:avLst/>
          </a:prstGeom>
          <a:noFill/>
        </p:spPr>
        <p:txBody>
          <a:bodyPr wrap="square" rtlCol="0">
            <a:spAutoFit/>
          </a:bodyPr>
          <a:lstStyle/>
          <a:p>
            <a:r>
              <a:rPr lang="en-US" dirty="0"/>
              <a:t>Physically abused youth:</a:t>
            </a:r>
          </a:p>
          <a:p>
            <a:pPr marL="285750" indent="-285750">
              <a:buFont typeface="Arial" panose="020B0604020202020204" pitchFamily="34" charset="0"/>
              <a:buChar char="•"/>
            </a:pPr>
            <a:r>
              <a:rPr lang="en-US" dirty="0"/>
              <a:t>Are more attentive to anger cues</a:t>
            </a:r>
          </a:p>
          <a:p>
            <a:pPr marL="285750" indent="-285750">
              <a:buFont typeface="Arial" panose="020B0604020202020204" pitchFamily="34" charset="0"/>
              <a:buChar char="•"/>
            </a:pPr>
            <a:r>
              <a:rPr lang="en-US" dirty="0"/>
              <a:t>Have difficulty disengaging attention from anger cues</a:t>
            </a:r>
          </a:p>
          <a:p>
            <a:pPr marL="285750" indent="-285750">
              <a:buFont typeface="Arial" panose="020B0604020202020204" pitchFamily="34" charset="0"/>
              <a:buChar char="•"/>
            </a:pPr>
            <a:r>
              <a:rPr lang="en-US" dirty="0"/>
              <a:t>Are more likely to identify ambiguous cues as threatening</a:t>
            </a:r>
          </a:p>
          <a:p>
            <a:pPr marL="285750" indent="-285750">
              <a:buFont typeface="Arial" panose="020B0604020202020204" pitchFamily="34" charset="0"/>
              <a:buChar char="•"/>
            </a:pPr>
            <a:r>
              <a:rPr lang="en-US" dirty="0"/>
              <a:t>Recognize anger on the basis of less perceptual info</a:t>
            </a:r>
          </a:p>
          <a:p>
            <a:endParaRPr lang="en-US" dirty="0"/>
          </a:p>
        </p:txBody>
      </p:sp>
    </p:spTree>
    <p:extLst>
      <p:ext uri="{BB962C8B-B14F-4D97-AF65-F5344CB8AC3E}">
        <p14:creationId xmlns:p14="http://schemas.microsoft.com/office/powerpoint/2010/main" val="39604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4439" y="732359"/>
            <a:ext cx="8223121" cy="5393281"/>
          </a:xfrm>
          <a:prstGeom prst="rect">
            <a:avLst/>
          </a:prstGeom>
        </p:spPr>
      </p:pic>
      <p:sp>
        <p:nvSpPr>
          <p:cNvPr id="3" name="TextBox 2"/>
          <p:cNvSpPr txBox="1"/>
          <p:nvPr/>
        </p:nvSpPr>
        <p:spPr>
          <a:xfrm>
            <a:off x="9798756" y="6231467"/>
            <a:ext cx="1925848" cy="369332"/>
          </a:xfrm>
          <a:prstGeom prst="rect">
            <a:avLst/>
          </a:prstGeom>
          <a:noFill/>
        </p:spPr>
        <p:txBody>
          <a:bodyPr wrap="none" rtlCol="0">
            <a:spAutoFit/>
          </a:bodyPr>
          <a:lstStyle/>
          <a:p>
            <a:r>
              <a:rPr lang="en-US" dirty="0" err="1"/>
              <a:t>Jaffee</a:t>
            </a:r>
            <a:r>
              <a:rPr lang="en-US" dirty="0"/>
              <a:t> et al. (2005)</a:t>
            </a:r>
          </a:p>
        </p:txBody>
      </p:sp>
    </p:spTree>
    <p:extLst>
      <p:ext uri="{BB962C8B-B14F-4D97-AF65-F5344CB8AC3E}">
        <p14:creationId xmlns:p14="http://schemas.microsoft.com/office/powerpoint/2010/main" val="281946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Among 9</a:t>
            </a:r>
            <a:r>
              <a:rPr lang="en-US" baseline="30000" dirty="0"/>
              <a:t>th</a:t>
            </a:r>
            <a:r>
              <a:rPr lang="en-US" dirty="0"/>
              <a:t>-12</a:t>
            </a:r>
            <a:r>
              <a:rPr lang="en-US" baseline="30000" dirty="0"/>
              <a:t>th</a:t>
            </a:r>
            <a:r>
              <a:rPr lang="en-US" dirty="0"/>
              <a:t> graders, boys engage in more violence than girls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7138205"/>
              </p:ext>
            </p:extLst>
          </p:nvPr>
        </p:nvGraphicFramePr>
        <p:xfrm>
          <a:off x="1143000" y="2057400"/>
          <a:ext cx="9872663"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676707" y="6187440"/>
            <a:ext cx="4261488" cy="369332"/>
          </a:xfrm>
          <a:prstGeom prst="rect">
            <a:avLst/>
          </a:prstGeom>
          <a:noFill/>
        </p:spPr>
        <p:txBody>
          <a:bodyPr wrap="none" rtlCol="0">
            <a:spAutoFit/>
          </a:bodyPr>
          <a:lstStyle/>
          <a:p>
            <a:r>
              <a:rPr lang="en-US" dirty="0"/>
              <a:t>Youth Risk Behavior Surveillance – US 2015</a:t>
            </a:r>
          </a:p>
        </p:txBody>
      </p:sp>
    </p:spTree>
    <p:extLst>
      <p:ext uri="{BB962C8B-B14F-4D97-AF65-F5344CB8AC3E}">
        <p14:creationId xmlns:p14="http://schemas.microsoft.com/office/powerpoint/2010/main" val="58583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2472" y="1662174"/>
            <a:ext cx="441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10"/>
          <p:cNvSpPr txBox="1">
            <a:spLocks noChangeArrowheads="1"/>
          </p:cNvSpPr>
          <p:nvPr/>
        </p:nvSpPr>
        <p:spPr bwMode="auto">
          <a:xfrm>
            <a:off x="9584267" y="5875517"/>
            <a:ext cx="1730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err="1">
                <a:latin typeface="+mn-lt"/>
              </a:rPr>
              <a:t>Caspi</a:t>
            </a:r>
            <a:r>
              <a:rPr lang="en-US" altLang="en-US" sz="1800" dirty="0">
                <a:latin typeface="+mn-lt"/>
              </a:rPr>
              <a:t> et al, 2002</a:t>
            </a:r>
          </a:p>
        </p:txBody>
      </p:sp>
      <p:pic>
        <p:nvPicPr>
          <p:cNvPr id="60420"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24865" y="5395974"/>
            <a:ext cx="54784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8006964" y="479260"/>
            <a:ext cx="3820946" cy="1845410"/>
          </a:xfrm>
          <a:prstGeom prst="rect">
            <a:avLst/>
          </a:prstGeom>
        </p:spPr>
      </p:pic>
      <p:sp>
        <p:nvSpPr>
          <p:cNvPr id="6" name="TextBox 5"/>
          <p:cNvSpPr txBox="1"/>
          <p:nvPr/>
        </p:nvSpPr>
        <p:spPr>
          <a:xfrm>
            <a:off x="8006964" y="3344408"/>
            <a:ext cx="231154" cy="369332"/>
          </a:xfrm>
          <a:prstGeom prst="rect">
            <a:avLst/>
          </a:prstGeom>
          <a:noFill/>
        </p:spPr>
        <p:txBody>
          <a:bodyPr wrap="none" rtlCol="0">
            <a:spAutoFit/>
          </a:bodyPr>
          <a:lstStyle/>
          <a:p>
            <a:r>
              <a:rPr lang="en-US" dirty="0"/>
              <a:t> </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688" y="479260"/>
            <a:ext cx="3907177" cy="5105903"/>
          </a:xfrm>
          <a:prstGeom prst="rect">
            <a:avLst/>
          </a:prstGeom>
        </p:spPr>
      </p:pic>
      <p:sp>
        <p:nvSpPr>
          <p:cNvPr id="12" name="TextBox 11"/>
          <p:cNvSpPr txBox="1"/>
          <p:nvPr/>
        </p:nvSpPr>
        <p:spPr>
          <a:xfrm>
            <a:off x="9584267" y="6229022"/>
            <a:ext cx="2199961" cy="369332"/>
          </a:xfrm>
          <a:prstGeom prst="rect">
            <a:avLst/>
          </a:prstGeom>
          <a:noFill/>
        </p:spPr>
        <p:txBody>
          <a:bodyPr wrap="none" rtlCol="0">
            <a:spAutoFit/>
          </a:bodyPr>
          <a:lstStyle/>
          <a:p>
            <a:r>
              <a:rPr lang="en-US" dirty="0"/>
              <a:t>Byrd &amp; </a:t>
            </a:r>
            <a:r>
              <a:rPr lang="en-US" dirty="0" err="1"/>
              <a:t>Manuck</a:t>
            </a:r>
            <a:r>
              <a:rPr lang="en-US" dirty="0"/>
              <a:t>, 2014</a:t>
            </a:r>
          </a:p>
        </p:txBody>
      </p:sp>
    </p:spTree>
    <p:extLst>
      <p:ext uri="{BB962C8B-B14F-4D97-AF65-F5344CB8AC3E}">
        <p14:creationId xmlns:p14="http://schemas.microsoft.com/office/powerpoint/2010/main" val="2357255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Girls are slightly more likely to be maltreated by age 18 than boys…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7128681"/>
              </p:ext>
            </p:extLst>
          </p:nvPr>
        </p:nvGraphicFramePr>
        <p:xfrm>
          <a:off x="1143000" y="2057400"/>
          <a:ext cx="9872663"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674339" y="2321169"/>
            <a:ext cx="2297723" cy="369332"/>
          </a:xfrm>
          <a:prstGeom prst="rect">
            <a:avLst/>
          </a:prstGeom>
          <a:noFill/>
        </p:spPr>
        <p:txBody>
          <a:bodyPr wrap="square" rtlCol="0">
            <a:spAutoFit/>
          </a:bodyPr>
          <a:lstStyle/>
          <a:p>
            <a:r>
              <a:rPr lang="en-US" dirty="0"/>
              <a:t>13% girls vs. 12% boys</a:t>
            </a:r>
          </a:p>
        </p:txBody>
      </p:sp>
      <p:sp>
        <p:nvSpPr>
          <p:cNvPr id="8" name="TextBox 7"/>
          <p:cNvSpPr txBox="1"/>
          <p:nvPr/>
        </p:nvSpPr>
        <p:spPr>
          <a:xfrm>
            <a:off x="9390185" y="5911334"/>
            <a:ext cx="2297723" cy="369332"/>
          </a:xfrm>
          <a:prstGeom prst="rect">
            <a:avLst/>
          </a:prstGeom>
          <a:noFill/>
        </p:spPr>
        <p:txBody>
          <a:bodyPr wrap="square" rtlCol="0">
            <a:spAutoFit/>
          </a:bodyPr>
          <a:lstStyle/>
          <a:p>
            <a:r>
              <a:rPr lang="en-US" dirty="0" err="1"/>
              <a:t>Wildeman</a:t>
            </a:r>
            <a:r>
              <a:rPr lang="en-US" dirty="0"/>
              <a:t> et al., 2014</a:t>
            </a:r>
          </a:p>
        </p:txBody>
      </p:sp>
    </p:spTree>
    <p:extLst>
      <p:ext uri="{BB962C8B-B14F-4D97-AF65-F5344CB8AC3E}">
        <p14:creationId xmlns:p14="http://schemas.microsoft.com/office/powerpoint/2010/main" val="2548849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the association between maltreatment and violence the same for males and females?</a:t>
            </a:r>
          </a:p>
        </p:txBody>
      </p:sp>
      <p:sp>
        <p:nvSpPr>
          <p:cNvPr id="3" name="Content Placeholder 2"/>
          <p:cNvSpPr>
            <a:spLocks noGrp="1"/>
          </p:cNvSpPr>
          <p:nvPr>
            <p:ph idx="1"/>
          </p:nvPr>
        </p:nvSpPr>
        <p:spPr/>
        <p:txBody>
          <a:bodyPr/>
          <a:lstStyle/>
          <a:p>
            <a:r>
              <a:rPr lang="en-US" dirty="0"/>
              <a:t>There is surprisingly little data on this question </a:t>
            </a:r>
          </a:p>
          <a:p>
            <a:pPr lvl="1"/>
            <a:r>
              <a:rPr lang="en-US" dirty="0"/>
              <a:t>Mixed findings</a:t>
            </a:r>
          </a:p>
          <a:p>
            <a:pPr lvl="1"/>
            <a:r>
              <a:rPr lang="en-US" dirty="0"/>
              <a:t>Many studies of violence only include boys</a:t>
            </a:r>
          </a:p>
          <a:p>
            <a:pPr lvl="1"/>
            <a:r>
              <a:rPr lang="en-US" dirty="0"/>
              <a:t>Many studies of maltreatment do not measure violence</a:t>
            </a:r>
          </a:p>
          <a:p>
            <a:pPr lvl="1"/>
            <a:r>
              <a:rPr lang="en-US" dirty="0"/>
              <a:t>Many studies that measure maltreatment and violence do not test for sex differences in the relationship between the two</a:t>
            </a:r>
          </a:p>
        </p:txBody>
      </p:sp>
    </p:spTree>
    <p:extLst>
      <p:ext uri="{BB962C8B-B14F-4D97-AF65-F5344CB8AC3E}">
        <p14:creationId xmlns:p14="http://schemas.microsoft.com/office/powerpoint/2010/main" val="2199637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Part 2</a:t>
            </a:r>
          </a:p>
        </p:txBody>
      </p:sp>
      <p:sp>
        <p:nvSpPr>
          <p:cNvPr id="3" name="Content Placeholder 2"/>
          <p:cNvSpPr>
            <a:spLocks noGrp="1"/>
          </p:cNvSpPr>
          <p:nvPr>
            <p:ph idx="1"/>
          </p:nvPr>
        </p:nvSpPr>
        <p:spPr/>
        <p:txBody>
          <a:bodyPr/>
          <a:lstStyle/>
          <a:p>
            <a:r>
              <a:rPr lang="en-US" dirty="0"/>
              <a:t>Childhood maltreatment is likely to be a cause of violence</a:t>
            </a:r>
          </a:p>
          <a:p>
            <a:r>
              <a:rPr lang="en-US" dirty="0"/>
              <a:t>But boys are </a:t>
            </a:r>
            <a:r>
              <a:rPr lang="en-US" i="1" dirty="0"/>
              <a:t>not</a:t>
            </a:r>
            <a:r>
              <a:rPr lang="en-US" dirty="0"/>
              <a:t> more likely to be maltreated than girls… </a:t>
            </a:r>
          </a:p>
          <a:p>
            <a:r>
              <a:rPr lang="en-US" dirty="0"/>
              <a:t>And it is not clear if child maltreatment is more strongly predictive of violence in boys than in girls (although most of the data suggest it is not)</a:t>
            </a:r>
          </a:p>
        </p:txBody>
      </p:sp>
    </p:spTree>
    <p:extLst>
      <p:ext uri="{BB962C8B-B14F-4D97-AF65-F5344CB8AC3E}">
        <p14:creationId xmlns:p14="http://schemas.microsoft.com/office/powerpoint/2010/main" val="255762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model for thinking about links between early exposures and sex differences in violence</a:t>
            </a:r>
          </a:p>
        </p:txBody>
      </p:sp>
      <p:pic>
        <p:nvPicPr>
          <p:cNvPr id="3" name="Picture 2" descr="File:Male Blue.png - Wikimedia Commo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8507" y="2507957"/>
            <a:ext cx="1303215" cy="1303215"/>
          </a:xfrm>
          <a:prstGeom prst="rect">
            <a:avLst/>
          </a:prstGeom>
        </p:spPr>
      </p:pic>
      <p:pic>
        <p:nvPicPr>
          <p:cNvPr id="4" name="Picture 3" descr="File:Pink Venus symbol.svg - Wikipedia, the free encyclopedi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3745" y="4204677"/>
            <a:ext cx="1492738" cy="149273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807" y="2698869"/>
            <a:ext cx="1822938" cy="1365444"/>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2323" y="4797222"/>
            <a:ext cx="1009648" cy="756262"/>
          </a:xfrm>
          <a:prstGeom prst="rect">
            <a:avLst/>
          </a:prstGeom>
        </p:spPr>
      </p:pic>
      <p:grpSp>
        <p:nvGrpSpPr>
          <p:cNvPr id="15" name="Group 14"/>
          <p:cNvGrpSpPr/>
          <p:nvPr/>
        </p:nvGrpSpPr>
        <p:grpSpPr>
          <a:xfrm>
            <a:off x="3696676" y="2507957"/>
            <a:ext cx="5040924" cy="3266830"/>
            <a:chOff x="4259384" y="2188308"/>
            <a:chExt cx="5040924" cy="3266830"/>
          </a:xfrm>
        </p:grpSpPr>
        <p:cxnSp>
          <p:nvCxnSpPr>
            <p:cNvPr id="8" name="Straight Arrow Connector 7"/>
            <p:cNvCxnSpPr/>
            <p:nvPr/>
          </p:nvCxnSpPr>
          <p:spPr>
            <a:xfrm flipV="1">
              <a:off x="4259385" y="2188308"/>
              <a:ext cx="5040923" cy="14927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59384" y="3720123"/>
              <a:ext cx="5040924" cy="17350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flipH="1">
            <a:off x="3231074" y="6216918"/>
            <a:ext cx="931204" cy="369332"/>
          </a:xfrm>
          <a:prstGeom prst="rect">
            <a:avLst/>
          </a:prstGeom>
          <a:noFill/>
        </p:spPr>
        <p:txBody>
          <a:bodyPr wrap="square" rtlCol="0">
            <a:spAutoFit/>
          </a:bodyPr>
          <a:lstStyle/>
          <a:p>
            <a:r>
              <a:rPr lang="en-US" dirty="0"/>
              <a:t>Infancy</a:t>
            </a:r>
          </a:p>
        </p:txBody>
      </p:sp>
      <p:sp>
        <p:nvSpPr>
          <p:cNvPr id="17" name="TextBox 16"/>
          <p:cNvSpPr txBox="1"/>
          <p:nvPr/>
        </p:nvSpPr>
        <p:spPr>
          <a:xfrm flipH="1">
            <a:off x="8905043" y="6201286"/>
            <a:ext cx="1384497" cy="369332"/>
          </a:xfrm>
          <a:prstGeom prst="rect">
            <a:avLst/>
          </a:prstGeom>
          <a:noFill/>
        </p:spPr>
        <p:txBody>
          <a:bodyPr wrap="square" rtlCol="0">
            <a:spAutoFit/>
          </a:bodyPr>
          <a:lstStyle/>
          <a:p>
            <a:r>
              <a:rPr lang="en-US" dirty="0"/>
              <a:t>Adolescence</a:t>
            </a:r>
          </a:p>
        </p:txBody>
      </p:sp>
      <p:sp>
        <p:nvSpPr>
          <p:cNvPr id="19" name="Rectangle 18"/>
          <p:cNvSpPr/>
          <p:nvPr/>
        </p:nvSpPr>
        <p:spPr>
          <a:xfrm>
            <a:off x="4011245" y="3754237"/>
            <a:ext cx="1359877" cy="6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Impulsivity</a:t>
            </a:r>
          </a:p>
          <a:p>
            <a:pPr algn="ctr"/>
            <a:r>
              <a:rPr lang="en-US" dirty="0"/>
              <a:t>Inattention</a:t>
            </a:r>
          </a:p>
        </p:txBody>
      </p:sp>
      <p:sp>
        <p:nvSpPr>
          <p:cNvPr id="20" name="Rectangle 19"/>
          <p:cNvSpPr/>
          <p:nvPr/>
        </p:nvSpPr>
        <p:spPr>
          <a:xfrm>
            <a:off x="5490304" y="3493477"/>
            <a:ext cx="1153749" cy="114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Peer</a:t>
            </a:r>
          </a:p>
          <a:p>
            <a:pPr algn="ctr"/>
            <a:r>
              <a:rPr lang="en-US" dirty="0"/>
              <a:t>Problems</a:t>
            </a:r>
          </a:p>
        </p:txBody>
      </p:sp>
      <p:sp>
        <p:nvSpPr>
          <p:cNvPr id="21" name="Rectangle 20"/>
          <p:cNvSpPr/>
          <p:nvPr/>
        </p:nvSpPr>
        <p:spPr>
          <a:xfrm>
            <a:off x="6763235" y="3048001"/>
            <a:ext cx="1153749" cy="2016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Learning </a:t>
            </a:r>
          </a:p>
          <a:p>
            <a:pPr algn="ctr"/>
            <a:r>
              <a:rPr lang="en-US" dirty="0"/>
              <a:t>Problems</a:t>
            </a:r>
          </a:p>
          <a:p>
            <a:pPr algn="ctr"/>
            <a:endParaRPr lang="en-US" dirty="0"/>
          </a:p>
          <a:p>
            <a:pPr algn="ctr"/>
            <a:r>
              <a:rPr lang="en-US" dirty="0"/>
              <a:t>Conduct</a:t>
            </a:r>
          </a:p>
          <a:p>
            <a:pPr algn="ctr"/>
            <a:r>
              <a:rPr lang="en-US" dirty="0"/>
              <a:t>Problems</a:t>
            </a:r>
          </a:p>
        </p:txBody>
      </p:sp>
      <p:cxnSp>
        <p:nvCxnSpPr>
          <p:cNvPr id="23" name="Straight Arrow Connector 22"/>
          <p:cNvCxnSpPr/>
          <p:nvPr/>
        </p:nvCxnSpPr>
        <p:spPr>
          <a:xfrm flipV="1">
            <a:off x="4035665" y="6072554"/>
            <a:ext cx="5561627" cy="1563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036166" y="2698868"/>
            <a:ext cx="1153749" cy="2854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Violence</a:t>
            </a:r>
          </a:p>
        </p:txBody>
      </p:sp>
      <p:sp>
        <p:nvSpPr>
          <p:cNvPr id="26" name="Oval 25"/>
          <p:cNvSpPr/>
          <p:nvPr/>
        </p:nvSpPr>
        <p:spPr>
          <a:xfrm>
            <a:off x="3587262" y="1965960"/>
            <a:ext cx="6423269" cy="423532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425354" y="1594338"/>
            <a:ext cx="1820984" cy="8906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 of poverty, lack of </a:t>
            </a:r>
          </a:p>
          <a:p>
            <a:pPr algn="ctr"/>
            <a:r>
              <a:rPr lang="en-US" dirty="0"/>
              <a:t>opportunity</a:t>
            </a:r>
          </a:p>
        </p:txBody>
      </p:sp>
    </p:spTree>
    <p:extLst>
      <p:ext uri="{BB962C8B-B14F-4D97-AF65-F5344CB8AC3E}">
        <p14:creationId xmlns:p14="http://schemas.microsoft.com/office/powerpoint/2010/main" val="40492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418" y="610224"/>
            <a:ext cx="9875520" cy="1356360"/>
          </a:xfrm>
        </p:spPr>
        <p:txBody>
          <a:bodyPr>
            <a:normAutofit fontScale="90000"/>
          </a:bodyPr>
          <a:lstStyle/>
          <a:p>
            <a:r>
              <a:rPr lang="en-US" dirty="0"/>
              <a:t>A model for thinking about links between early exposures and sex differences in violence</a:t>
            </a:r>
          </a:p>
        </p:txBody>
      </p:sp>
      <p:pic>
        <p:nvPicPr>
          <p:cNvPr id="3" name="Picture 2" descr="File:Male Blue.png - Wikimedia Commo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8507" y="2507957"/>
            <a:ext cx="1303215" cy="1303215"/>
          </a:xfrm>
          <a:prstGeom prst="rect">
            <a:avLst/>
          </a:prstGeom>
        </p:spPr>
      </p:pic>
      <p:pic>
        <p:nvPicPr>
          <p:cNvPr id="4" name="Picture 3" descr="File:Pink Venus symbol.svg - Wikipedia, the free encyclopedi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3745" y="4204677"/>
            <a:ext cx="1492738" cy="149273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807" y="2698869"/>
            <a:ext cx="1822938" cy="1365444"/>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2323" y="4797222"/>
            <a:ext cx="1009648" cy="756262"/>
          </a:xfrm>
          <a:prstGeom prst="rect">
            <a:avLst/>
          </a:prstGeom>
        </p:spPr>
      </p:pic>
      <p:grpSp>
        <p:nvGrpSpPr>
          <p:cNvPr id="15" name="Group 14"/>
          <p:cNvGrpSpPr/>
          <p:nvPr/>
        </p:nvGrpSpPr>
        <p:grpSpPr>
          <a:xfrm>
            <a:off x="3696676" y="2507957"/>
            <a:ext cx="5040924" cy="3266830"/>
            <a:chOff x="4259384" y="2188308"/>
            <a:chExt cx="5040924" cy="3266830"/>
          </a:xfrm>
        </p:grpSpPr>
        <p:cxnSp>
          <p:nvCxnSpPr>
            <p:cNvPr id="8" name="Straight Arrow Connector 7"/>
            <p:cNvCxnSpPr/>
            <p:nvPr/>
          </p:nvCxnSpPr>
          <p:spPr>
            <a:xfrm flipV="1">
              <a:off x="4259385" y="2188308"/>
              <a:ext cx="5040923" cy="14927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59384" y="3720123"/>
              <a:ext cx="5040924" cy="17350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flipH="1">
            <a:off x="3231074" y="6216918"/>
            <a:ext cx="931204" cy="369332"/>
          </a:xfrm>
          <a:prstGeom prst="rect">
            <a:avLst/>
          </a:prstGeom>
          <a:noFill/>
        </p:spPr>
        <p:txBody>
          <a:bodyPr wrap="square" rtlCol="0">
            <a:spAutoFit/>
          </a:bodyPr>
          <a:lstStyle/>
          <a:p>
            <a:r>
              <a:rPr lang="en-US" dirty="0"/>
              <a:t>Infancy</a:t>
            </a:r>
          </a:p>
        </p:txBody>
      </p:sp>
      <p:sp>
        <p:nvSpPr>
          <p:cNvPr id="17" name="TextBox 16"/>
          <p:cNvSpPr txBox="1"/>
          <p:nvPr/>
        </p:nvSpPr>
        <p:spPr>
          <a:xfrm flipH="1">
            <a:off x="8905043" y="6201286"/>
            <a:ext cx="1384497" cy="369332"/>
          </a:xfrm>
          <a:prstGeom prst="rect">
            <a:avLst/>
          </a:prstGeom>
          <a:noFill/>
        </p:spPr>
        <p:txBody>
          <a:bodyPr wrap="square" rtlCol="0">
            <a:spAutoFit/>
          </a:bodyPr>
          <a:lstStyle/>
          <a:p>
            <a:r>
              <a:rPr lang="en-US" dirty="0"/>
              <a:t>Adolescence</a:t>
            </a:r>
          </a:p>
        </p:txBody>
      </p:sp>
      <p:sp>
        <p:nvSpPr>
          <p:cNvPr id="19" name="Rectangle 18"/>
          <p:cNvSpPr/>
          <p:nvPr/>
        </p:nvSpPr>
        <p:spPr>
          <a:xfrm>
            <a:off x="4011245" y="3754237"/>
            <a:ext cx="1359877" cy="620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Impulsivity</a:t>
            </a:r>
          </a:p>
          <a:p>
            <a:pPr algn="ctr"/>
            <a:r>
              <a:rPr lang="en-US" dirty="0"/>
              <a:t>Inattention</a:t>
            </a:r>
          </a:p>
        </p:txBody>
      </p:sp>
      <p:sp>
        <p:nvSpPr>
          <p:cNvPr id="20" name="Rectangle 19"/>
          <p:cNvSpPr/>
          <p:nvPr/>
        </p:nvSpPr>
        <p:spPr>
          <a:xfrm>
            <a:off x="5490304" y="3493477"/>
            <a:ext cx="1153749" cy="1141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Peer</a:t>
            </a:r>
          </a:p>
          <a:p>
            <a:pPr algn="ctr"/>
            <a:r>
              <a:rPr lang="en-US" dirty="0"/>
              <a:t>Problems</a:t>
            </a:r>
          </a:p>
        </p:txBody>
      </p:sp>
      <p:sp>
        <p:nvSpPr>
          <p:cNvPr id="21" name="Rectangle 20"/>
          <p:cNvSpPr/>
          <p:nvPr/>
        </p:nvSpPr>
        <p:spPr>
          <a:xfrm>
            <a:off x="6763235" y="3048001"/>
            <a:ext cx="1153749" cy="2016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Learning </a:t>
            </a:r>
          </a:p>
          <a:p>
            <a:pPr algn="ctr"/>
            <a:r>
              <a:rPr lang="en-US" dirty="0"/>
              <a:t>Problems</a:t>
            </a:r>
          </a:p>
          <a:p>
            <a:pPr algn="ctr"/>
            <a:endParaRPr lang="en-US" dirty="0"/>
          </a:p>
          <a:p>
            <a:pPr algn="ctr"/>
            <a:r>
              <a:rPr lang="en-US" dirty="0"/>
              <a:t>Conduct</a:t>
            </a:r>
          </a:p>
          <a:p>
            <a:pPr algn="ctr"/>
            <a:r>
              <a:rPr lang="en-US" dirty="0"/>
              <a:t>Problems</a:t>
            </a:r>
          </a:p>
        </p:txBody>
      </p:sp>
      <p:cxnSp>
        <p:nvCxnSpPr>
          <p:cNvPr id="23" name="Straight Arrow Connector 22"/>
          <p:cNvCxnSpPr/>
          <p:nvPr/>
        </p:nvCxnSpPr>
        <p:spPr>
          <a:xfrm flipV="1">
            <a:off x="4035665" y="6072554"/>
            <a:ext cx="5561627" cy="1563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036166" y="2698868"/>
            <a:ext cx="1153749" cy="2854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Violence</a:t>
            </a:r>
          </a:p>
        </p:txBody>
      </p:sp>
      <p:sp>
        <p:nvSpPr>
          <p:cNvPr id="26" name="Oval 25"/>
          <p:cNvSpPr/>
          <p:nvPr/>
        </p:nvSpPr>
        <p:spPr>
          <a:xfrm>
            <a:off x="3587262" y="1965960"/>
            <a:ext cx="6423269" cy="423532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425354" y="1594338"/>
            <a:ext cx="1820984" cy="8906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 of poverty, lack of </a:t>
            </a:r>
          </a:p>
          <a:p>
            <a:pPr algn="ctr"/>
            <a:r>
              <a:rPr lang="en-US" dirty="0"/>
              <a:t>opportunity</a:t>
            </a:r>
          </a:p>
        </p:txBody>
      </p:sp>
      <p:sp>
        <p:nvSpPr>
          <p:cNvPr id="7" name="Down Arrow 6"/>
          <p:cNvSpPr/>
          <p:nvPr/>
        </p:nvSpPr>
        <p:spPr>
          <a:xfrm rot="1768252">
            <a:off x="4810539" y="2449002"/>
            <a:ext cx="484632" cy="97840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079286" y="388582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19538" y="1647602"/>
            <a:ext cx="1908197" cy="97389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Early</a:t>
            </a:r>
          </a:p>
          <a:p>
            <a:pPr algn="ctr"/>
            <a:r>
              <a:rPr lang="en-US" dirty="0"/>
              <a:t>Intervention</a:t>
            </a:r>
          </a:p>
        </p:txBody>
      </p:sp>
    </p:spTree>
    <p:extLst>
      <p:ext uri="{BB962C8B-B14F-4D97-AF65-F5344CB8AC3E}">
        <p14:creationId xmlns:p14="http://schemas.microsoft.com/office/powerpoint/2010/main" val="407148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normAutofit/>
          </a:bodyPr>
          <a:lstStyle/>
          <a:p>
            <a:r>
              <a:rPr lang="en-US" sz="3600" dirty="0"/>
              <a:t>Questions?</a:t>
            </a:r>
          </a:p>
        </p:txBody>
      </p:sp>
    </p:spTree>
    <p:extLst>
      <p:ext uri="{BB962C8B-B14F-4D97-AF65-F5344CB8AC3E}">
        <p14:creationId xmlns:p14="http://schemas.microsoft.com/office/powerpoint/2010/main" val="355621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3 leading causes of death among 10-24-year-olds</a:t>
            </a:r>
          </a:p>
        </p:txBody>
      </p:sp>
      <p:sp>
        <p:nvSpPr>
          <p:cNvPr id="3" name="Content Placeholder 2"/>
          <p:cNvSpPr>
            <a:spLocks noGrp="1"/>
          </p:cNvSpPr>
          <p:nvPr>
            <p:ph idx="1"/>
          </p:nvPr>
        </p:nvSpPr>
        <p:spPr/>
        <p:txBody>
          <a:bodyPr>
            <a:normAutofit/>
          </a:bodyPr>
          <a:lstStyle/>
          <a:p>
            <a:pPr marL="502920" indent="-457200">
              <a:buFont typeface="+mj-lt"/>
              <a:buAutoNum type="arabicPeriod"/>
            </a:pPr>
            <a:r>
              <a:rPr lang="en-US" sz="2400" dirty="0"/>
              <a:t>Unintentional injuries</a:t>
            </a:r>
          </a:p>
          <a:p>
            <a:pPr marL="502920" indent="-457200">
              <a:buFont typeface="+mj-lt"/>
              <a:buAutoNum type="arabicPeriod"/>
            </a:pPr>
            <a:r>
              <a:rPr lang="en-US" sz="2400" dirty="0"/>
              <a:t>Suicide</a:t>
            </a:r>
          </a:p>
          <a:p>
            <a:pPr marL="502920" indent="-457200">
              <a:buFont typeface="+mj-lt"/>
              <a:buAutoNum type="arabicPeriod"/>
            </a:pPr>
            <a:r>
              <a:rPr lang="en-US" sz="2400" dirty="0">
                <a:solidFill>
                  <a:srgbClr val="FF0000"/>
                </a:solidFill>
              </a:rPr>
              <a:t>Homicide</a:t>
            </a:r>
          </a:p>
        </p:txBody>
      </p:sp>
      <p:sp>
        <p:nvSpPr>
          <p:cNvPr id="4" name="TextBox 3"/>
          <p:cNvSpPr txBox="1"/>
          <p:nvPr/>
        </p:nvSpPr>
        <p:spPr>
          <a:xfrm>
            <a:off x="7464055" y="5911334"/>
            <a:ext cx="3693062" cy="400110"/>
          </a:xfrm>
          <a:prstGeom prst="rect">
            <a:avLst/>
          </a:prstGeom>
          <a:noFill/>
        </p:spPr>
        <p:txBody>
          <a:bodyPr wrap="none" rtlCol="0">
            <a:spAutoFit/>
          </a:bodyPr>
          <a:lstStyle/>
          <a:p>
            <a:r>
              <a:rPr lang="en-US" sz="2000" dirty="0"/>
              <a:t>Centers for Disease Control, 2018</a:t>
            </a:r>
          </a:p>
        </p:txBody>
      </p:sp>
    </p:spTree>
    <p:extLst>
      <p:ext uri="{BB962C8B-B14F-4D97-AF65-F5344CB8AC3E}">
        <p14:creationId xmlns:p14="http://schemas.microsoft.com/office/powerpoint/2010/main" val="405869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males engage in more violence than females?</a:t>
            </a:r>
          </a:p>
        </p:txBody>
      </p:sp>
      <p:sp>
        <p:nvSpPr>
          <p:cNvPr id="3" name="Content Placeholder 2"/>
          <p:cNvSpPr>
            <a:spLocks noGrp="1"/>
          </p:cNvSpPr>
          <p:nvPr>
            <p:ph idx="1"/>
          </p:nvPr>
        </p:nvSpPr>
        <p:spPr/>
        <p:txBody>
          <a:bodyPr/>
          <a:lstStyle/>
          <a:p>
            <a:r>
              <a:rPr lang="en-US" dirty="0"/>
              <a:t>Males have more risk factors for violence than females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1861" y="2660624"/>
            <a:ext cx="3275147" cy="3295876"/>
          </a:xfrm>
          <a:prstGeom prst="rect">
            <a:avLst/>
          </a:prstGeom>
        </p:spPr>
      </p:pic>
      <p:sp>
        <p:nvSpPr>
          <p:cNvPr id="5" name="TextBox 4"/>
          <p:cNvSpPr txBox="1"/>
          <p:nvPr/>
        </p:nvSpPr>
        <p:spPr>
          <a:xfrm>
            <a:off x="7395770" y="3954045"/>
            <a:ext cx="816249" cy="369332"/>
          </a:xfrm>
          <a:prstGeom prst="rect">
            <a:avLst/>
          </a:prstGeom>
          <a:noFill/>
        </p:spPr>
        <p:txBody>
          <a:bodyPr wrap="none" rtlCol="0">
            <a:spAutoFit/>
          </a:bodyPr>
          <a:lstStyle/>
          <a:p>
            <a:r>
              <a:rPr lang="en-US" b="1" dirty="0"/>
              <a:t>ADHD</a:t>
            </a:r>
          </a:p>
        </p:txBody>
      </p:sp>
      <p:sp>
        <p:nvSpPr>
          <p:cNvPr id="6" name="TextBox 5"/>
          <p:cNvSpPr txBox="1"/>
          <p:nvPr/>
        </p:nvSpPr>
        <p:spPr>
          <a:xfrm>
            <a:off x="7568730" y="4308562"/>
            <a:ext cx="1146468" cy="646331"/>
          </a:xfrm>
          <a:prstGeom prst="rect">
            <a:avLst/>
          </a:prstGeom>
          <a:noFill/>
        </p:spPr>
        <p:txBody>
          <a:bodyPr wrap="none" rtlCol="0">
            <a:spAutoFit/>
          </a:bodyPr>
          <a:lstStyle/>
          <a:p>
            <a:pPr algn="ctr"/>
            <a:r>
              <a:rPr lang="en-US" b="1" dirty="0"/>
              <a:t>Harsh</a:t>
            </a:r>
          </a:p>
          <a:p>
            <a:pPr algn="ctr"/>
            <a:r>
              <a:rPr lang="en-US" b="1" dirty="0"/>
              <a:t>Discipline</a:t>
            </a:r>
          </a:p>
        </p:txBody>
      </p:sp>
      <p:sp>
        <p:nvSpPr>
          <p:cNvPr id="7" name="TextBox 6"/>
          <p:cNvSpPr txBox="1"/>
          <p:nvPr/>
        </p:nvSpPr>
        <p:spPr>
          <a:xfrm>
            <a:off x="8025993" y="4893409"/>
            <a:ext cx="1130438" cy="646331"/>
          </a:xfrm>
          <a:prstGeom prst="rect">
            <a:avLst/>
          </a:prstGeom>
          <a:noFill/>
        </p:spPr>
        <p:txBody>
          <a:bodyPr wrap="none" rtlCol="0">
            <a:spAutoFit/>
          </a:bodyPr>
          <a:lstStyle/>
          <a:p>
            <a:pPr algn="ctr"/>
            <a:r>
              <a:rPr lang="en-US" b="1" dirty="0"/>
              <a:t>Reading</a:t>
            </a:r>
          </a:p>
          <a:p>
            <a:pPr algn="ctr"/>
            <a:r>
              <a:rPr lang="en-US" b="1" dirty="0"/>
              <a:t>Problems</a:t>
            </a:r>
          </a:p>
        </p:txBody>
      </p:sp>
      <p:sp>
        <p:nvSpPr>
          <p:cNvPr id="8" name="TextBox 7"/>
          <p:cNvSpPr txBox="1"/>
          <p:nvPr/>
        </p:nvSpPr>
        <p:spPr>
          <a:xfrm>
            <a:off x="7568730" y="5425339"/>
            <a:ext cx="1423788" cy="646331"/>
          </a:xfrm>
          <a:prstGeom prst="rect">
            <a:avLst/>
          </a:prstGeom>
          <a:noFill/>
        </p:spPr>
        <p:txBody>
          <a:bodyPr wrap="none" rtlCol="0">
            <a:spAutoFit/>
          </a:bodyPr>
          <a:lstStyle/>
          <a:p>
            <a:pPr algn="ctr"/>
            <a:r>
              <a:rPr lang="en-US" b="1" dirty="0"/>
              <a:t>Peer</a:t>
            </a:r>
          </a:p>
          <a:p>
            <a:pPr algn="ctr"/>
            <a:r>
              <a:rPr lang="en-US" b="1" dirty="0"/>
              <a:t>Delinquency</a:t>
            </a:r>
          </a:p>
        </p:txBody>
      </p:sp>
      <p:sp>
        <p:nvSpPr>
          <p:cNvPr id="9" name="TextBox 8"/>
          <p:cNvSpPr txBox="1"/>
          <p:nvPr/>
        </p:nvSpPr>
        <p:spPr>
          <a:xfrm>
            <a:off x="4694926" y="4869440"/>
            <a:ext cx="805029" cy="369332"/>
          </a:xfrm>
          <a:prstGeom prst="rect">
            <a:avLst/>
          </a:prstGeom>
          <a:noFill/>
        </p:spPr>
        <p:txBody>
          <a:bodyPr wrap="none" rtlCol="0">
            <a:spAutoFit/>
          </a:bodyPr>
          <a:lstStyle/>
          <a:p>
            <a:r>
              <a:rPr lang="en-US" b="1" dirty="0"/>
              <a:t>GIRLS</a:t>
            </a:r>
          </a:p>
        </p:txBody>
      </p:sp>
      <p:sp>
        <p:nvSpPr>
          <p:cNvPr id="10" name="TextBox 9"/>
          <p:cNvSpPr txBox="1"/>
          <p:nvPr/>
        </p:nvSpPr>
        <p:spPr>
          <a:xfrm>
            <a:off x="6792068" y="5981084"/>
            <a:ext cx="773289" cy="369332"/>
          </a:xfrm>
          <a:prstGeom prst="rect">
            <a:avLst/>
          </a:prstGeom>
          <a:noFill/>
        </p:spPr>
        <p:txBody>
          <a:bodyPr wrap="none" rtlCol="0">
            <a:spAutoFit/>
          </a:bodyPr>
          <a:lstStyle/>
          <a:p>
            <a:r>
              <a:rPr lang="en-US" b="1" dirty="0"/>
              <a:t>BOYS</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7184" y="3390598"/>
            <a:ext cx="1564295" cy="1564295"/>
          </a:xfrm>
          <a:prstGeom prst="rect">
            <a:avLst/>
          </a:prstGeom>
        </p:spPr>
      </p:pic>
    </p:spTree>
    <p:extLst>
      <p:ext uri="{BB962C8B-B14F-4D97-AF65-F5344CB8AC3E}">
        <p14:creationId xmlns:p14="http://schemas.microsoft.com/office/powerpoint/2010/main" val="409622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males engage in more violence than females?</a:t>
            </a:r>
          </a:p>
        </p:txBody>
      </p:sp>
      <p:sp>
        <p:nvSpPr>
          <p:cNvPr id="3" name="Content Placeholder 2"/>
          <p:cNvSpPr>
            <a:spLocks noGrp="1"/>
          </p:cNvSpPr>
          <p:nvPr>
            <p:ph idx="1"/>
          </p:nvPr>
        </p:nvSpPr>
        <p:spPr/>
        <p:txBody>
          <a:bodyPr/>
          <a:lstStyle/>
          <a:p>
            <a:r>
              <a:rPr lang="en-US" dirty="0"/>
              <a:t>Males are more susceptible to risk factors for violence than females are</a:t>
            </a:r>
          </a:p>
        </p:txBody>
      </p:sp>
      <p:grpSp>
        <p:nvGrpSpPr>
          <p:cNvPr id="14" name="Group 13"/>
          <p:cNvGrpSpPr/>
          <p:nvPr/>
        </p:nvGrpSpPr>
        <p:grpSpPr>
          <a:xfrm>
            <a:off x="2863737" y="2402239"/>
            <a:ext cx="6431395" cy="4006312"/>
            <a:chOff x="2808698" y="2340245"/>
            <a:chExt cx="6431395" cy="4006312"/>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366" y="2340245"/>
              <a:ext cx="4676060" cy="4006312"/>
            </a:xfrm>
            <a:prstGeom prst="rect">
              <a:avLst/>
            </a:prstGeom>
          </p:spPr>
        </p:pic>
        <p:grpSp>
          <p:nvGrpSpPr>
            <p:cNvPr id="13" name="Group 12"/>
            <p:cNvGrpSpPr/>
            <p:nvPr/>
          </p:nvGrpSpPr>
          <p:grpSpPr>
            <a:xfrm>
              <a:off x="2808698" y="3178908"/>
              <a:ext cx="6431395" cy="2633301"/>
              <a:chOff x="2863865" y="3023925"/>
              <a:chExt cx="6431395" cy="2633301"/>
            </a:xfrm>
          </p:grpSpPr>
          <p:sp>
            <p:nvSpPr>
              <p:cNvPr id="5" name="TextBox 4"/>
              <p:cNvSpPr txBox="1"/>
              <p:nvPr/>
            </p:nvSpPr>
            <p:spPr>
              <a:xfrm>
                <a:off x="2863865" y="3905572"/>
                <a:ext cx="1645002" cy="646331"/>
              </a:xfrm>
              <a:prstGeom prst="rect">
                <a:avLst/>
              </a:prstGeom>
              <a:noFill/>
            </p:spPr>
            <p:txBody>
              <a:bodyPr wrap="none" rtlCol="0">
                <a:spAutoFit/>
              </a:bodyPr>
              <a:lstStyle/>
              <a:p>
                <a:pPr algn="ctr"/>
                <a:r>
                  <a:rPr lang="en-US" b="1" dirty="0"/>
                  <a:t>RESIDENTIAL</a:t>
                </a:r>
              </a:p>
              <a:p>
                <a:pPr algn="ctr"/>
                <a:r>
                  <a:rPr lang="en-US" b="1" dirty="0"/>
                  <a:t>TRANSITIONS</a:t>
                </a:r>
              </a:p>
            </p:txBody>
          </p:sp>
          <p:sp>
            <p:nvSpPr>
              <p:cNvPr id="6" name="TextBox 5"/>
              <p:cNvSpPr txBox="1"/>
              <p:nvPr/>
            </p:nvSpPr>
            <p:spPr>
              <a:xfrm>
                <a:off x="7650258" y="3753534"/>
                <a:ext cx="1645002" cy="646331"/>
              </a:xfrm>
              <a:prstGeom prst="rect">
                <a:avLst/>
              </a:prstGeom>
              <a:noFill/>
            </p:spPr>
            <p:txBody>
              <a:bodyPr wrap="none" rtlCol="0">
                <a:spAutoFit/>
              </a:bodyPr>
              <a:lstStyle/>
              <a:p>
                <a:pPr algn="ctr"/>
                <a:r>
                  <a:rPr lang="en-US" b="1" dirty="0"/>
                  <a:t>RESIDENTIAL</a:t>
                </a:r>
              </a:p>
              <a:p>
                <a:pPr algn="ctr"/>
                <a:r>
                  <a:rPr lang="en-US" b="1" dirty="0"/>
                  <a:t>TRANSITIONS</a:t>
                </a:r>
              </a:p>
            </p:txBody>
          </p:sp>
          <p:sp>
            <p:nvSpPr>
              <p:cNvPr id="7" name="TextBox 6"/>
              <p:cNvSpPr txBox="1"/>
              <p:nvPr/>
            </p:nvSpPr>
            <p:spPr>
              <a:xfrm>
                <a:off x="4632933" y="5287894"/>
                <a:ext cx="805029" cy="369332"/>
              </a:xfrm>
              <a:prstGeom prst="rect">
                <a:avLst/>
              </a:prstGeom>
              <a:noFill/>
            </p:spPr>
            <p:txBody>
              <a:bodyPr wrap="none" rtlCol="0">
                <a:spAutoFit/>
              </a:bodyPr>
              <a:lstStyle/>
              <a:p>
                <a:r>
                  <a:rPr lang="en-US" b="1" dirty="0"/>
                  <a:t>GIRLS</a:t>
                </a:r>
              </a:p>
            </p:txBody>
          </p:sp>
          <p:sp>
            <p:nvSpPr>
              <p:cNvPr id="8" name="TextBox 7"/>
              <p:cNvSpPr txBox="1"/>
              <p:nvPr/>
            </p:nvSpPr>
            <p:spPr>
              <a:xfrm>
                <a:off x="6730075" y="5287894"/>
                <a:ext cx="773289" cy="369332"/>
              </a:xfrm>
              <a:prstGeom prst="rect">
                <a:avLst/>
              </a:prstGeom>
              <a:noFill/>
            </p:spPr>
            <p:txBody>
              <a:bodyPr wrap="none" rtlCol="0">
                <a:spAutoFit/>
              </a:bodyPr>
              <a:lstStyle/>
              <a:p>
                <a:r>
                  <a:rPr lang="en-US" b="1" dirty="0"/>
                  <a:t>BOYS</a:t>
                </a:r>
              </a:p>
            </p:txBody>
          </p:sp>
          <p:sp>
            <p:nvSpPr>
              <p:cNvPr id="9" name="TextBox 8"/>
              <p:cNvSpPr txBox="1"/>
              <p:nvPr/>
            </p:nvSpPr>
            <p:spPr>
              <a:xfrm>
                <a:off x="3203413" y="4627122"/>
                <a:ext cx="965905" cy="369332"/>
              </a:xfrm>
              <a:prstGeom prst="rect">
                <a:avLst/>
              </a:prstGeom>
              <a:noFill/>
            </p:spPr>
            <p:txBody>
              <a:bodyPr wrap="none" rtlCol="0">
                <a:spAutoFit/>
              </a:bodyPr>
              <a:lstStyle/>
              <a:p>
                <a:pPr algn="ctr"/>
                <a:r>
                  <a:rPr lang="en-US" b="1" dirty="0"/>
                  <a:t>LOW IQ</a:t>
                </a:r>
              </a:p>
            </p:txBody>
          </p:sp>
          <p:sp>
            <p:nvSpPr>
              <p:cNvPr id="10" name="TextBox 9"/>
              <p:cNvSpPr txBox="1"/>
              <p:nvPr/>
            </p:nvSpPr>
            <p:spPr>
              <a:xfrm>
                <a:off x="7879474" y="4627122"/>
                <a:ext cx="965905" cy="369332"/>
              </a:xfrm>
              <a:prstGeom prst="rect">
                <a:avLst/>
              </a:prstGeom>
              <a:noFill/>
            </p:spPr>
            <p:txBody>
              <a:bodyPr wrap="none" rtlCol="0">
                <a:spAutoFit/>
              </a:bodyPr>
              <a:lstStyle/>
              <a:p>
                <a:pPr algn="ctr"/>
                <a:r>
                  <a:rPr lang="en-US" b="1" dirty="0"/>
                  <a:t>LOW IQ</a:t>
                </a:r>
              </a:p>
            </p:txBody>
          </p:sp>
          <p:sp>
            <p:nvSpPr>
              <p:cNvPr id="11" name="TextBox 10"/>
              <p:cNvSpPr txBox="1"/>
              <p:nvPr/>
            </p:nvSpPr>
            <p:spPr>
              <a:xfrm>
                <a:off x="3133805" y="3167738"/>
                <a:ext cx="1353256" cy="646331"/>
              </a:xfrm>
              <a:prstGeom prst="rect">
                <a:avLst/>
              </a:prstGeom>
              <a:noFill/>
            </p:spPr>
            <p:txBody>
              <a:bodyPr wrap="none" rtlCol="0">
                <a:spAutoFit/>
              </a:bodyPr>
              <a:lstStyle/>
              <a:p>
                <a:pPr algn="ctr"/>
                <a:r>
                  <a:rPr lang="en-US" b="1" dirty="0"/>
                  <a:t>PEER</a:t>
                </a:r>
              </a:p>
              <a:p>
                <a:pPr algn="ctr"/>
                <a:r>
                  <a:rPr lang="en-US" b="1" dirty="0"/>
                  <a:t>REJECTION</a:t>
                </a:r>
              </a:p>
            </p:txBody>
          </p:sp>
          <p:sp>
            <p:nvSpPr>
              <p:cNvPr id="12" name="TextBox 11"/>
              <p:cNvSpPr txBox="1"/>
              <p:nvPr/>
            </p:nvSpPr>
            <p:spPr>
              <a:xfrm>
                <a:off x="7561731" y="3023925"/>
                <a:ext cx="1353256" cy="646331"/>
              </a:xfrm>
              <a:prstGeom prst="rect">
                <a:avLst/>
              </a:prstGeom>
              <a:noFill/>
            </p:spPr>
            <p:txBody>
              <a:bodyPr wrap="none" rtlCol="0">
                <a:spAutoFit/>
              </a:bodyPr>
              <a:lstStyle/>
              <a:p>
                <a:pPr algn="ctr"/>
                <a:r>
                  <a:rPr lang="en-US" b="1" dirty="0"/>
                  <a:t>PEER</a:t>
                </a:r>
              </a:p>
              <a:p>
                <a:pPr algn="ctr"/>
                <a:r>
                  <a:rPr lang="en-US" b="1" dirty="0"/>
                  <a:t>REJECTION</a:t>
                </a:r>
              </a:p>
            </p:txBody>
          </p:sp>
        </p:grpSp>
      </p:grpSp>
      <p:sp>
        <p:nvSpPr>
          <p:cNvPr id="15" name="Right Brace 14"/>
          <p:cNvSpPr/>
          <p:nvPr/>
        </p:nvSpPr>
        <p:spPr>
          <a:xfrm>
            <a:off x="9258032" y="2728174"/>
            <a:ext cx="681926" cy="3131003"/>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31734" y="3649136"/>
            <a:ext cx="1564295" cy="1564295"/>
          </a:xfrm>
          <a:prstGeom prst="rect">
            <a:avLst/>
          </a:prstGeom>
        </p:spPr>
      </p:pic>
      <p:sp>
        <p:nvSpPr>
          <p:cNvPr id="17" name="Left Brace 16"/>
          <p:cNvSpPr/>
          <p:nvPr/>
        </p:nvSpPr>
        <p:spPr>
          <a:xfrm>
            <a:off x="1883625" y="2917385"/>
            <a:ext cx="582640" cy="2976020"/>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895" y="5070018"/>
            <a:ext cx="641645" cy="1239038"/>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879" y="3660455"/>
            <a:ext cx="835424" cy="1409563"/>
          </a:xfrm>
          <a:prstGeom prst="rect">
            <a:avLst/>
          </a:prstGeom>
        </p:spPr>
      </p:pic>
      <p:pic>
        <p:nvPicPr>
          <p:cNvPr id="22" name="Pictur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2980" y="2408979"/>
            <a:ext cx="660164" cy="1251476"/>
          </a:xfrm>
          <a:prstGeom prst="rect">
            <a:avLst/>
          </a:prstGeom>
        </p:spPr>
      </p:pic>
    </p:spTree>
    <p:extLst>
      <p:ext uri="{BB962C8B-B14F-4D97-AF65-F5344CB8AC3E}">
        <p14:creationId xmlns:p14="http://schemas.microsoft.com/office/powerpoint/2010/main" val="310250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early origins of sex differences in violent behavior?</a:t>
            </a:r>
          </a:p>
        </p:txBody>
      </p:sp>
      <p:sp>
        <p:nvSpPr>
          <p:cNvPr id="3" name="Content Placeholder 2"/>
          <p:cNvSpPr>
            <a:spLocks noGrp="1"/>
          </p:cNvSpPr>
          <p:nvPr>
            <p:ph idx="1"/>
          </p:nvPr>
        </p:nvSpPr>
        <p:spPr/>
        <p:txBody>
          <a:bodyPr/>
          <a:lstStyle/>
          <a:p>
            <a:pPr marL="502920" indent="-457200">
              <a:buFont typeface="+mj-lt"/>
              <a:buAutoNum type="arabicPeriod"/>
            </a:pPr>
            <a:r>
              <a:rPr lang="en-US" dirty="0"/>
              <a:t>Identify risk factors from early in the life course that are predictive of violence in adolescence or adulthood</a:t>
            </a:r>
          </a:p>
          <a:p>
            <a:pPr marL="502920" indent="-457200">
              <a:buFont typeface="+mj-lt"/>
              <a:buAutoNum type="arabicPeriod"/>
            </a:pPr>
            <a:r>
              <a:rPr lang="en-US" dirty="0"/>
              <a:t>What is the evidence that these risk factors are causes of violence?</a:t>
            </a:r>
          </a:p>
          <a:p>
            <a:pPr marL="502920" indent="-457200">
              <a:buFont typeface="+mj-lt"/>
              <a:buAutoNum type="arabicPeriod"/>
            </a:pPr>
            <a:r>
              <a:rPr lang="en-US" dirty="0"/>
              <a:t>Are these risk factors more common in males than females?</a:t>
            </a:r>
          </a:p>
          <a:p>
            <a:pPr marL="502920" indent="-457200">
              <a:buFont typeface="+mj-lt"/>
              <a:buAutoNum type="arabicPeriod"/>
            </a:pPr>
            <a:r>
              <a:rPr lang="en-US" dirty="0"/>
              <a:t>Are these risk factors more strongly associated with violence in males than in females?</a:t>
            </a:r>
          </a:p>
        </p:txBody>
      </p:sp>
    </p:spTree>
    <p:extLst>
      <p:ext uri="{BB962C8B-B14F-4D97-AF65-F5344CB8AC3E}">
        <p14:creationId xmlns:p14="http://schemas.microsoft.com/office/powerpoint/2010/main" val="232944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Lead exposure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80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worried about lead?</a:t>
            </a:r>
          </a:p>
        </p:txBody>
      </p:sp>
      <p:sp>
        <p:nvSpPr>
          <p:cNvPr id="4" name="Rectangle 3"/>
          <p:cNvSpPr/>
          <p:nvPr/>
        </p:nvSpPr>
        <p:spPr>
          <a:xfrm>
            <a:off x="1487836" y="2650210"/>
            <a:ext cx="1549831" cy="1317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a:t>
            </a:r>
          </a:p>
          <a:p>
            <a:pPr algn="ctr"/>
            <a:r>
              <a:rPr lang="en-US" dirty="0"/>
              <a:t>Exposure</a:t>
            </a:r>
          </a:p>
        </p:txBody>
      </p:sp>
      <p:sp>
        <p:nvSpPr>
          <p:cNvPr id="5" name="Rectangle 4"/>
          <p:cNvSpPr/>
          <p:nvPr/>
        </p:nvSpPr>
        <p:spPr>
          <a:xfrm>
            <a:off x="5283629" y="1999281"/>
            <a:ext cx="1549831" cy="1317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Cognitive</a:t>
            </a:r>
          </a:p>
          <a:p>
            <a:pPr algn="ctr"/>
            <a:r>
              <a:rPr lang="en-US" dirty="0"/>
              <a:t>Deficits</a:t>
            </a:r>
          </a:p>
        </p:txBody>
      </p:sp>
      <p:sp>
        <p:nvSpPr>
          <p:cNvPr id="6" name="Rectangle 5"/>
          <p:cNvSpPr/>
          <p:nvPr/>
        </p:nvSpPr>
        <p:spPr>
          <a:xfrm>
            <a:off x="5283628" y="3810000"/>
            <a:ext cx="1549831" cy="1317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Behavioral</a:t>
            </a:r>
          </a:p>
          <a:p>
            <a:pPr algn="ctr"/>
            <a:r>
              <a:rPr lang="en-US" dirty="0"/>
              <a:t>Deficits</a:t>
            </a:r>
          </a:p>
        </p:txBody>
      </p:sp>
      <p:sp>
        <p:nvSpPr>
          <p:cNvPr id="7" name="Rectangle 6"/>
          <p:cNvSpPr/>
          <p:nvPr/>
        </p:nvSpPr>
        <p:spPr>
          <a:xfrm>
            <a:off x="9079423" y="2650210"/>
            <a:ext cx="1549831" cy="1317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Violence</a:t>
            </a:r>
          </a:p>
        </p:txBody>
      </p:sp>
      <p:cxnSp>
        <p:nvCxnSpPr>
          <p:cNvPr id="9" name="Straight Arrow Connector 8"/>
          <p:cNvCxnSpPr>
            <a:stCxn id="4" idx="3"/>
            <a:endCxn id="5" idx="1"/>
          </p:cNvCxnSpPr>
          <p:nvPr/>
        </p:nvCxnSpPr>
        <p:spPr>
          <a:xfrm flipV="1">
            <a:off x="3037667" y="2657959"/>
            <a:ext cx="2245962" cy="650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6" idx="1"/>
          </p:cNvCxnSpPr>
          <p:nvPr/>
        </p:nvCxnSpPr>
        <p:spPr>
          <a:xfrm>
            <a:off x="3037667" y="3308888"/>
            <a:ext cx="2245961" cy="11597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a:endCxn id="7" idx="1"/>
          </p:cNvCxnSpPr>
          <p:nvPr/>
        </p:nvCxnSpPr>
        <p:spPr>
          <a:xfrm>
            <a:off x="6833460" y="2657959"/>
            <a:ext cx="2245963" cy="650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p:cNvCxnSpPr>
          <p:nvPr/>
        </p:nvCxnSpPr>
        <p:spPr>
          <a:xfrm flipV="1">
            <a:off x="6833459" y="3349958"/>
            <a:ext cx="2245963" cy="1118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765369" y="3308888"/>
            <a:ext cx="0" cy="4933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16298" y="3316637"/>
            <a:ext cx="0" cy="4933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0130" y="2983626"/>
            <a:ext cx="1414606" cy="1113295"/>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8948" y="1719991"/>
            <a:ext cx="1459587" cy="971289"/>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3930" y="4468678"/>
            <a:ext cx="1304605" cy="1096934"/>
          </a:xfrm>
          <a:prstGeom prst="rect">
            <a:avLst/>
          </a:prstGeom>
        </p:spPr>
      </p:pic>
      <p:sp>
        <p:nvSpPr>
          <p:cNvPr id="23" name="Multiply 22"/>
          <p:cNvSpPr/>
          <p:nvPr/>
        </p:nvSpPr>
        <p:spPr>
          <a:xfrm>
            <a:off x="7747860" y="3396066"/>
            <a:ext cx="715509" cy="8278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7807267" y="2569489"/>
            <a:ext cx="715509" cy="8278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44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1865</TotalTime>
  <Words>2488</Words>
  <Application>Microsoft Macintosh PowerPoint</Application>
  <PresentationFormat>Widescreen</PresentationFormat>
  <Paragraphs>271</Paragraphs>
  <Slides>36</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Corbel</vt:lpstr>
      <vt:lpstr>Basis</vt:lpstr>
      <vt:lpstr>Why do boys engage in more violence than girls?</vt:lpstr>
      <vt:lpstr>Men comprise the majority of those arrested for violent crimes</vt:lpstr>
      <vt:lpstr>Among 9th-12th graders, boys engage in more violence than girls</vt:lpstr>
      <vt:lpstr>Top 3 leading causes of death among 10-24-year-olds</vt:lpstr>
      <vt:lpstr>Why do males engage in more violence than females?</vt:lpstr>
      <vt:lpstr>Why do males engage in more violence than females?</vt:lpstr>
      <vt:lpstr>What are the early origins of sex differences in violent behavior?</vt:lpstr>
      <vt:lpstr>Example 1: Lead exposure</vt:lpstr>
      <vt:lpstr>Why are we worried about lead?</vt:lpstr>
      <vt:lpstr>What did lead exposure look like in the past?</vt:lpstr>
      <vt:lpstr>In what forms are children exposed to lead now?</vt:lpstr>
      <vt:lpstr>Lead Levels in the United States</vt:lpstr>
      <vt:lpstr>PowerPoint Presentation</vt:lpstr>
      <vt:lpstr>Is lead exposure a cause of violence?</vt:lpstr>
      <vt:lpstr>Natural Experiment in Lead Exposure</vt:lpstr>
      <vt:lpstr>Natural Experiment in Lead Exposure</vt:lpstr>
      <vt:lpstr>Cincinnati Lead Study</vt:lpstr>
      <vt:lpstr>Cincinnati Lead Study</vt:lpstr>
      <vt:lpstr>PowerPoint Presentation</vt:lpstr>
      <vt:lpstr>Are boys exposed to higher levels of lead than girls?</vt:lpstr>
      <vt:lpstr>Why might boys be exposed to higher lead levels?</vt:lpstr>
      <vt:lpstr>Is lead exposure more strongly associated with boys’ vs. girls’ externalizing?</vt:lpstr>
      <vt:lpstr>Summary, Part 1</vt:lpstr>
      <vt:lpstr>Example 2: child maltreatment</vt:lpstr>
      <vt:lpstr>PowerPoint Presentation</vt:lpstr>
      <vt:lpstr>PowerPoint Presentation</vt:lpstr>
      <vt:lpstr>Association between childhood abuse/neglect and violent offending</vt:lpstr>
      <vt:lpstr>Why does maltreatment increase risk for violence?</vt:lpstr>
      <vt:lpstr>PowerPoint Presentation</vt:lpstr>
      <vt:lpstr>PowerPoint Presentation</vt:lpstr>
      <vt:lpstr>Girls are slightly more likely to be maltreated by age 18 than boys…</vt:lpstr>
      <vt:lpstr>Is the association between maltreatment and violence the same for males and females?</vt:lpstr>
      <vt:lpstr>Summary, Part 2</vt:lpstr>
      <vt:lpstr>A model for thinking about links between early exposures and sex differences in violence</vt:lpstr>
      <vt:lpstr>A model for thinking about links between early exposures and sex differences in violence</vt:lpstr>
      <vt:lpstr>Thank you!</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srjaffee</dc:creator>
  <cp:lastModifiedBy>Microsoft Office User</cp:lastModifiedBy>
  <cp:revision>70</cp:revision>
  <dcterms:created xsi:type="dcterms:W3CDTF">2019-04-01T17:39:14Z</dcterms:created>
  <dcterms:modified xsi:type="dcterms:W3CDTF">2019-05-07T02:10:19Z</dcterms:modified>
</cp:coreProperties>
</file>